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92" r:id="rId3"/>
    <p:sldId id="393" r:id="rId4"/>
    <p:sldId id="394" r:id="rId5"/>
    <p:sldId id="414" r:id="rId6"/>
    <p:sldId id="349" r:id="rId7"/>
    <p:sldId id="316" r:id="rId8"/>
    <p:sldId id="317" r:id="rId9"/>
    <p:sldId id="395" r:id="rId10"/>
    <p:sldId id="350" r:id="rId11"/>
    <p:sldId id="351" r:id="rId12"/>
    <p:sldId id="354" r:id="rId13"/>
    <p:sldId id="352" r:id="rId14"/>
    <p:sldId id="318" r:id="rId15"/>
    <p:sldId id="319" r:id="rId16"/>
    <p:sldId id="396" r:id="rId17"/>
    <p:sldId id="397" r:id="rId18"/>
    <p:sldId id="398" r:id="rId19"/>
    <p:sldId id="399" r:id="rId20"/>
    <p:sldId id="358" r:id="rId21"/>
    <p:sldId id="401" r:id="rId22"/>
    <p:sldId id="359" r:id="rId23"/>
    <p:sldId id="360" r:id="rId24"/>
    <p:sldId id="363" r:id="rId25"/>
    <p:sldId id="364" r:id="rId26"/>
    <p:sldId id="400" r:id="rId27"/>
    <p:sldId id="369" r:id="rId28"/>
    <p:sldId id="413" r:id="rId29"/>
    <p:sldId id="370" r:id="rId30"/>
    <p:sldId id="372" r:id="rId31"/>
    <p:sldId id="373" r:id="rId32"/>
    <p:sldId id="381" r:id="rId33"/>
    <p:sldId id="357" r:id="rId34"/>
    <p:sldId id="412" r:id="rId35"/>
    <p:sldId id="402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CCFF"/>
    <a:srgbClr val="33CCFF"/>
    <a:srgbClr val="FF6600"/>
    <a:srgbClr val="9900CC"/>
    <a:srgbClr val="CCFF66"/>
    <a:srgbClr val="FFFFCC"/>
    <a:srgbClr val="99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8" autoAdjust="0"/>
    <p:restoredTop sz="86311" autoAdjust="0"/>
  </p:normalViewPr>
  <p:slideViewPr>
    <p:cSldViewPr>
      <p:cViewPr>
        <p:scale>
          <a:sx n="60" d="100"/>
          <a:sy n="60" d="100"/>
        </p:scale>
        <p:origin x="-1188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7AAF6-09DC-4D81-B81A-606853C40827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E3E24F-513B-4A1D-8A97-6F2884F9F1CF}">
      <dgm:prSet phldrT="[Текст]"/>
      <dgm:spPr/>
      <dgm:t>
        <a:bodyPr/>
        <a:lstStyle/>
        <a:p>
          <a:pPr rtl="0"/>
          <a:r>
            <a:rPr kumimoji="0" lang="en-US" b="1" i="0" u="none" strike="noStrike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79 </a:t>
          </a:r>
          <a:r>
            <a:rPr kumimoji="0" lang="ru-RU" b="1" i="0" u="none" strike="noStrike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филиалов</a:t>
          </a:r>
          <a:r>
            <a:rPr kumimoji="0" lang="ru-RU" b="1" i="0" u="none" strike="noStrike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 и офисов по России, более 1000 сотрудников</a:t>
          </a:r>
          <a:endParaRPr lang="ru-RU" dirty="0"/>
        </a:p>
      </dgm:t>
    </dgm:pt>
    <dgm:pt modelId="{AB1909BF-7E04-45C0-BD3C-2EA1CF42CB5A}" type="parTrans" cxnId="{4A7A5044-0FE9-4592-8DB1-28F18A0CC9BB}">
      <dgm:prSet/>
      <dgm:spPr/>
      <dgm:t>
        <a:bodyPr/>
        <a:lstStyle/>
        <a:p>
          <a:endParaRPr lang="ru-RU"/>
        </a:p>
      </dgm:t>
    </dgm:pt>
    <dgm:pt modelId="{F9D8BE15-1B1E-4500-B3EA-DFDE50600840}" type="sibTrans" cxnId="{4A7A5044-0FE9-4592-8DB1-28F18A0CC9BB}">
      <dgm:prSet/>
      <dgm:spPr/>
      <dgm:t>
        <a:bodyPr/>
        <a:lstStyle/>
        <a:p>
          <a:endParaRPr lang="ru-RU"/>
        </a:p>
      </dgm:t>
    </dgm:pt>
    <dgm:pt modelId="{F8D7F8CE-B5B0-4F58-9A2C-72158B599D2C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Myriad Pro" pitchFamily="34" charset="0"/>
            </a:rPr>
            <a:t>95 % населения проживает на территории, охваченной деятельностью компании</a:t>
          </a:r>
          <a:endParaRPr lang="ru-RU" dirty="0"/>
        </a:p>
      </dgm:t>
    </dgm:pt>
    <dgm:pt modelId="{DC320540-CA29-47C0-832A-B8F1183D0243}" type="parTrans" cxnId="{21979B00-78A8-44D7-A40C-1BAFE45AED74}">
      <dgm:prSet/>
      <dgm:spPr/>
      <dgm:t>
        <a:bodyPr/>
        <a:lstStyle/>
        <a:p>
          <a:endParaRPr lang="ru-RU"/>
        </a:p>
      </dgm:t>
    </dgm:pt>
    <dgm:pt modelId="{2BD7F961-601D-4110-9D35-5719C13B919B}" type="sibTrans" cxnId="{21979B00-78A8-44D7-A40C-1BAFE45AED74}">
      <dgm:prSet/>
      <dgm:spPr/>
      <dgm:t>
        <a:bodyPr/>
        <a:lstStyle/>
        <a:p>
          <a:endParaRPr lang="ru-RU"/>
        </a:p>
      </dgm:t>
    </dgm:pt>
    <dgm:pt modelId="{A3D68246-0F3A-44DA-84D6-01EA55EBF887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Myriad Pro" pitchFamily="34" charset="0"/>
            </a:rPr>
            <a:t>34 000 аптечных предприятий</a:t>
          </a:r>
        </a:p>
      </dgm:t>
    </dgm:pt>
    <dgm:pt modelId="{C32BA1F8-9A8D-470A-996A-1BCC8A51A401}" type="parTrans" cxnId="{7000D5D5-3019-4B3E-BCEE-F65AFBB818F7}">
      <dgm:prSet/>
      <dgm:spPr/>
      <dgm:t>
        <a:bodyPr/>
        <a:lstStyle/>
        <a:p>
          <a:endParaRPr lang="ru-RU"/>
        </a:p>
      </dgm:t>
    </dgm:pt>
    <dgm:pt modelId="{A58532AB-19BE-4C4D-A52C-F13D441C7B70}" type="sibTrans" cxnId="{7000D5D5-3019-4B3E-BCEE-F65AFBB818F7}">
      <dgm:prSet/>
      <dgm:spPr/>
      <dgm:t>
        <a:bodyPr/>
        <a:lstStyle/>
        <a:p>
          <a:endParaRPr lang="ru-RU"/>
        </a:p>
      </dgm:t>
    </dgm:pt>
    <dgm:pt modelId="{4D6E7BBF-62A3-4526-ACF3-75FD89AE07DB}" type="pres">
      <dgm:prSet presAssocID="{11C7AAF6-09DC-4D81-B81A-606853C4082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84134E-44E1-49F8-BCE1-3B3F8FF02D23}" type="pres">
      <dgm:prSet presAssocID="{4FE3E24F-513B-4A1D-8A97-6F2884F9F1CF}" presName="circle1" presStyleLbl="node1" presStyleIdx="0" presStyleCnt="3"/>
      <dgm:spPr/>
    </dgm:pt>
    <dgm:pt modelId="{AAF336B7-47A2-429D-B4F3-0A595CBD6A46}" type="pres">
      <dgm:prSet presAssocID="{4FE3E24F-513B-4A1D-8A97-6F2884F9F1CF}" presName="space" presStyleCnt="0"/>
      <dgm:spPr/>
    </dgm:pt>
    <dgm:pt modelId="{19620FE2-C324-4008-95B9-80BA4D9A8133}" type="pres">
      <dgm:prSet presAssocID="{4FE3E24F-513B-4A1D-8A97-6F2884F9F1CF}" presName="rect1" presStyleLbl="alignAcc1" presStyleIdx="0" presStyleCnt="3"/>
      <dgm:spPr/>
      <dgm:t>
        <a:bodyPr/>
        <a:lstStyle/>
        <a:p>
          <a:endParaRPr lang="ru-RU"/>
        </a:p>
      </dgm:t>
    </dgm:pt>
    <dgm:pt modelId="{3F8200E4-826A-4905-A52D-9CC798004EEE}" type="pres">
      <dgm:prSet presAssocID="{F8D7F8CE-B5B0-4F58-9A2C-72158B599D2C}" presName="vertSpace2" presStyleLbl="node1" presStyleIdx="0" presStyleCnt="3"/>
      <dgm:spPr/>
    </dgm:pt>
    <dgm:pt modelId="{5AB2164D-32EE-49AE-8FF4-228AFD6E3B5E}" type="pres">
      <dgm:prSet presAssocID="{F8D7F8CE-B5B0-4F58-9A2C-72158B599D2C}" presName="circle2" presStyleLbl="node1" presStyleIdx="1" presStyleCnt="3"/>
      <dgm:spPr/>
    </dgm:pt>
    <dgm:pt modelId="{EFCC0A39-F061-4E7D-B2B8-A03B7D34AE9A}" type="pres">
      <dgm:prSet presAssocID="{F8D7F8CE-B5B0-4F58-9A2C-72158B599D2C}" presName="rect2" presStyleLbl="alignAcc1" presStyleIdx="1" presStyleCnt="3"/>
      <dgm:spPr/>
      <dgm:t>
        <a:bodyPr/>
        <a:lstStyle/>
        <a:p>
          <a:endParaRPr lang="ru-RU"/>
        </a:p>
      </dgm:t>
    </dgm:pt>
    <dgm:pt modelId="{8A6ABE83-448F-4A86-B37F-3A732B56A0D7}" type="pres">
      <dgm:prSet presAssocID="{A3D68246-0F3A-44DA-84D6-01EA55EBF887}" presName="vertSpace3" presStyleLbl="node1" presStyleIdx="1" presStyleCnt="3"/>
      <dgm:spPr/>
    </dgm:pt>
    <dgm:pt modelId="{81A7600B-D1C6-4A88-941D-6A009E3681B7}" type="pres">
      <dgm:prSet presAssocID="{A3D68246-0F3A-44DA-84D6-01EA55EBF887}" presName="circle3" presStyleLbl="node1" presStyleIdx="2" presStyleCnt="3"/>
      <dgm:spPr/>
    </dgm:pt>
    <dgm:pt modelId="{C1C10521-5F89-4FB0-9E6D-6D6AF88C2895}" type="pres">
      <dgm:prSet presAssocID="{A3D68246-0F3A-44DA-84D6-01EA55EBF887}" presName="rect3" presStyleLbl="alignAcc1" presStyleIdx="2" presStyleCnt="3"/>
      <dgm:spPr/>
      <dgm:t>
        <a:bodyPr/>
        <a:lstStyle/>
        <a:p>
          <a:endParaRPr lang="ru-RU"/>
        </a:p>
      </dgm:t>
    </dgm:pt>
    <dgm:pt modelId="{A08CB1C8-1AE2-4585-957C-1123DA1A445F}" type="pres">
      <dgm:prSet presAssocID="{4FE3E24F-513B-4A1D-8A97-6F2884F9F1CF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AD691-3D44-4609-A7B7-3DCA3EFA7ADC}" type="pres">
      <dgm:prSet presAssocID="{F8D7F8CE-B5B0-4F58-9A2C-72158B599D2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63BDD-5865-426E-96CE-6EE3B03667E3}" type="pres">
      <dgm:prSet presAssocID="{A3D68246-0F3A-44DA-84D6-01EA55EBF88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8DDA9E-7393-4730-A9CA-D8AF66FD4F23}" type="presOf" srcId="{A3D68246-0F3A-44DA-84D6-01EA55EBF887}" destId="{6CB63BDD-5865-426E-96CE-6EE3B03667E3}" srcOrd="1" destOrd="0" presId="urn:microsoft.com/office/officeart/2005/8/layout/target3"/>
    <dgm:cxn modelId="{4A7A5044-0FE9-4592-8DB1-28F18A0CC9BB}" srcId="{11C7AAF6-09DC-4D81-B81A-606853C40827}" destId="{4FE3E24F-513B-4A1D-8A97-6F2884F9F1CF}" srcOrd="0" destOrd="0" parTransId="{AB1909BF-7E04-45C0-BD3C-2EA1CF42CB5A}" sibTransId="{F9D8BE15-1B1E-4500-B3EA-DFDE50600840}"/>
    <dgm:cxn modelId="{21979B00-78A8-44D7-A40C-1BAFE45AED74}" srcId="{11C7AAF6-09DC-4D81-B81A-606853C40827}" destId="{F8D7F8CE-B5B0-4F58-9A2C-72158B599D2C}" srcOrd="1" destOrd="0" parTransId="{DC320540-CA29-47C0-832A-B8F1183D0243}" sibTransId="{2BD7F961-601D-4110-9D35-5719C13B919B}"/>
    <dgm:cxn modelId="{22F47808-2D40-48FA-93EA-ACA59B1BDCCD}" type="presOf" srcId="{F8D7F8CE-B5B0-4F58-9A2C-72158B599D2C}" destId="{EFCC0A39-F061-4E7D-B2B8-A03B7D34AE9A}" srcOrd="0" destOrd="0" presId="urn:microsoft.com/office/officeart/2005/8/layout/target3"/>
    <dgm:cxn modelId="{CEEE22A1-FFF8-43D3-9486-B84AEDFECAD3}" type="presOf" srcId="{11C7AAF6-09DC-4D81-B81A-606853C40827}" destId="{4D6E7BBF-62A3-4526-ACF3-75FD89AE07DB}" srcOrd="0" destOrd="0" presId="urn:microsoft.com/office/officeart/2005/8/layout/target3"/>
    <dgm:cxn modelId="{4AEF6E3F-926E-44BD-BEE1-77CF0D723A47}" type="presOf" srcId="{F8D7F8CE-B5B0-4F58-9A2C-72158B599D2C}" destId="{6A4AD691-3D44-4609-A7B7-3DCA3EFA7ADC}" srcOrd="1" destOrd="0" presId="urn:microsoft.com/office/officeart/2005/8/layout/target3"/>
    <dgm:cxn modelId="{7000D5D5-3019-4B3E-BCEE-F65AFBB818F7}" srcId="{11C7AAF6-09DC-4D81-B81A-606853C40827}" destId="{A3D68246-0F3A-44DA-84D6-01EA55EBF887}" srcOrd="2" destOrd="0" parTransId="{C32BA1F8-9A8D-470A-996A-1BCC8A51A401}" sibTransId="{A58532AB-19BE-4C4D-A52C-F13D441C7B70}"/>
    <dgm:cxn modelId="{0D955207-A763-4B59-9566-C665FCB0020A}" type="presOf" srcId="{A3D68246-0F3A-44DA-84D6-01EA55EBF887}" destId="{C1C10521-5F89-4FB0-9E6D-6D6AF88C2895}" srcOrd="0" destOrd="0" presId="urn:microsoft.com/office/officeart/2005/8/layout/target3"/>
    <dgm:cxn modelId="{B9E21A27-FD66-46F6-984A-2AEEE8B69D22}" type="presOf" srcId="{4FE3E24F-513B-4A1D-8A97-6F2884F9F1CF}" destId="{A08CB1C8-1AE2-4585-957C-1123DA1A445F}" srcOrd="1" destOrd="0" presId="urn:microsoft.com/office/officeart/2005/8/layout/target3"/>
    <dgm:cxn modelId="{22D7D68A-356C-4192-BEFF-20A0FBFE851F}" type="presOf" srcId="{4FE3E24F-513B-4A1D-8A97-6F2884F9F1CF}" destId="{19620FE2-C324-4008-95B9-80BA4D9A8133}" srcOrd="0" destOrd="0" presId="urn:microsoft.com/office/officeart/2005/8/layout/target3"/>
    <dgm:cxn modelId="{0811E245-106F-49B0-B93F-9A0190D18402}" type="presParOf" srcId="{4D6E7BBF-62A3-4526-ACF3-75FD89AE07DB}" destId="{4A84134E-44E1-49F8-BCE1-3B3F8FF02D23}" srcOrd="0" destOrd="0" presId="urn:microsoft.com/office/officeart/2005/8/layout/target3"/>
    <dgm:cxn modelId="{AAD07382-2873-472E-89AD-68DC7CE8631C}" type="presParOf" srcId="{4D6E7BBF-62A3-4526-ACF3-75FD89AE07DB}" destId="{AAF336B7-47A2-429D-B4F3-0A595CBD6A46}" srcOrd="1" destOrd="0" presId="urn:microsoft.com/office/officeart/2005/8/layout/target3"/>
    <dgm:cxn modelId="{5B07AF61-0D2C-4A24-9C98-6D70ADBC2477}" type="presParOf" srcId="{4D6E7BBF-62A3-4526-ACF3-75FD89AE07DB}" destId="{19620FE2-C324-4008-95B9-80BA4D9A8133}" srcOrd="2" destOrd="0" presId="urn:microsoft.com/office/officeart/2005/8/layout/target3"/>
    <dgm:cxn modelId="{A5381424-4006-407D-82E7-E99691A3E930}" type="presParOf" srcId="{4D6E7BBF-62A3-4526-ACF3-75FD89AE07DB}" destId="{3F8200E4-826A-4905-A52D-9CC798004EEE}" srcOrd="3" destOrd="0" presId="urn:microsoft.com/office/officeart/2005/8/layout/target3"/>
    <dgm:cxn modelId="{5419979D-86CB-4F3B-8FD0-7CC9AF426528}" type="presParOf" srcId="{4D6E7BBF-62A3-4526-ACF3-75FD89AE07DB}" destId="{5AB2164D-32EE-49AE-8FF4-228AFD6E3B5E}" srcOrd="4" destOrd="0" presId="urn:microsoft.com/office/officeart/2005/8/layout/target3"/>
    <dgm:cxn modelId="{8E8417CA-443C-4A81-8291-60B8B13FC0AD}" type="presParOf" srcId="{4D6E7BBF-62A3-4526-ACF3-75FD89AE07DB}" destId="{EFCC0A39-F061-4E7D-B2B8-A03B7D34AE9A}" srcOrd="5" destOrd="0" presId="urn:microsoft.com/office/officeart/2005/8/layout/target3"/>
    <dgm:cxn modelId="{7F9E5989-3097-4478-989B-B2B41417EC60}" type="presParOf" srcId="{4D6E7BBF-62A3-4526-ACF3-75FD89AE07DB}" destId="{8A6ABE83-448F-4A86-B37F-3A732B56A0D7}" srcOrd="6" destOrd="0" presId="urn:microsoft.com/office/officeart/2005/8/layout/target3"/>
    <dgm:cxn modelId="{155BF0D1-04C1-4CA1-B06D-597FA0DB6124}" type="presParOf" srcId="{4D6E7BBF-62A3-4526-ACF3-75FD89AE07DB}" destId="{81A7600B-D1C6-4A88-941D-6A009E3681B7}" srcOrd="7" destOrd="0" presId="urn:microsoft.com/office/officeart/2005/8/layout/target3"/>
    <dgm:cxn modelId="{B64D02B4-E0B5-4075-8BF4-93D54722D3E7}" type="presParOf" srcId="{4D6E7BBF-62A3-4526-ACF3-75FD89AE07DB}" destId="{C1C10521-5F89-4FB0-9E6D-6D6AF88C2895}" srcOrd="8" destOrd="0" presId="urn:microsoft.com/office/officeart/2005/8/layout/target3"/>
    <dgm:cxn modelId="{17C30AC8-4184-40B8-B313-F7886A108250}" type="presParOf" srcId="{4D6E7BBF-62A3-4526-ACF3-75FD89AE07DB}" destId="{A08CB1C8-1AE2-4585-957C-1123DA1A445F}" srcOrd="9" destOrd="0" presId="urn:microsoft.com/office/officeart/2005/8/layout/target3"/>
    <dgm:cxn modelId="{F1B92C74-02C0-4E22-B3EE-061615401979}" type="presParOf" srcId="{4D6E7BBF-62A3-4526-ACF3-75FD89AE07DB}" destId="{6A4AD691-3D44-4609-A7B7-3DCA3EFA7ADC}" srcOrd="10" destOrd="0" presId="urn:microsoft.com/office/officeart/2005/8/layout/target3"/>
    <dgm:cxn modelId="{9C52D68E-9D73-4177-BA7C-37A200049E3F}" type="presParOf" srcId="{4D6E7BBF-62A3-4526-ACF3-75FD89AE07DB}" destId="{6CB63BDD-5865-426E-96CE-6EE3B03667E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87CCF8-6B43-4358-A8F9-D852BAA53B8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AAA626FF-C713-43E1-AF41-C348D5BEAE7F}">
      <dgm:prSet phldrT="[Текст]"/>
      <dgm:spPr/>
      <dgm:t>
        <a:bodyPr/>
        <a:lstStyle/>
        <a:p>
          <a:r>
            <a:rPr lang="ru-RU" dirty="0" smtClean="0"/>
            <a:t>С28</a:t>
          </a:r>
          <a:endParaRPr lang="ru-RU" dirty="0"/>
        </a:p>
      </dgm:t>
    </dgm:pt>
    <dgm:pt modelId="{6ECF9FC5-1853-485E-AB02-5D8D46A05204}" type="parTrans" cxnId="{8F0022BE-DD0C-4750-B43A-DD1B09A3E960}">
      <dgm:prSet/>
      <dgm:spPr/>
      <dgm:t>
        <a:bodyPr/>
        <a:lstStyle/>
        <a:p>
          <a:endParaRPr lang="ru-RU"/>
        </a:p>
      </dgm:t>
    </dgm:pt>
    <dgm:pt modelId="{0DB9F139-D1A6-4E5D-9919-D5BD8CD17A4D}" type="sibTrans" cxnId="{8F0022BE-DD0C-4750-B43A-DD1B09A3E960}">
      <dgm:prSet/>
      <dgm:spPr/>
      <dgm:t>
        <a:bodyPr/>
        <a:lstStyle/>
        <a:p>
          <a:endParaRPr lang="ru-RU"/>
        </a:p>
      </dgm:t>
    </dgm:pt>
    <dgm:pt modelId="{7E210E1D-3137-4569-B293-F736C044363E}">
      <dgm:prSet phldrT="[Текст]"/>
      <dgm:spPr/>
      <dgm:t>
        <a:bodyPr/>
        <a:lstStyle/>
        <a:p>
          <a:r>
            <a:rPr lang="ru-RU" dirty="0" smtClean="0"/>
            <a:t>С24</a:t>
          </a:r>
          <a:r>
            <a:rPr lang="en-US" dirty="0" smtClean="0"/>
            <a:t> kids</a:t>
          </a:r>
          <a:endParaRPr lang="ru-RU" dirty="0"/>
        </a:p>
      </dgm:t>
    </dgm:pt>
    <dgm:pt modelId="{1FA61228-4184-4AA9-95DF-D790C48E57DE}" type="parTrans" cxnId="{ED37D8B9-2F3C-4F01-B501-23E0DB3E6BC4}">
      <dgm:prSet/>
      <dgm:spPr/>
      <dgm:t>
        <a:bodyPr/>
        <a:lstStyle/>
        <a:p>
          <a:endParaRPr lang="ru-RU"/>
        </a:p>
      </dgm:t>
    </dgm:pt>
    <dgm:pt modelId="{03DD79FA-3F6C-4FBD-AD86-A0FBB67BB544}" type="sibTrans" cxnId="{ED37D8B9-2F3C-4F01-B501-23E0DB3E6BC4}">
      <dgm:prSet/>
      <dgm:spPr/>
      <dgm:t>
        <a:bodyPr/>
        <a:lstStyle/>
        <a:p>
          <a:endParaRPr lang="ru-RU"/>
        </a:p>
      </dgm:t>
    </dgm:pt>
    <dgm:pt modelId="{8D3E9F08-12A4-4B56-8572-2DD1BD2FDFD9}">
      <dgm:prSet phldrT="[Текст]"/>
      <dgm:spPr/>
      <dgm:t>
        <a:bodyPr/>
        <a:lstStyle/>
        <a:p>
          <a:r>
            <a:rPr lang="en-US" dirty="0" smtClean="0"/>
            <a:t>C24</a:t>
          </a:r>
          <a:endParaRPr lang="ru-RU" dirty="0"/>
        </a:p>
      </dgm:t>
    </dgm:pt>
    <dgm:pt modelId="{5C61ACB4-37D2-40D0-9C67-5C5165401369}" type="parTrans" cxnId="{DF1EF831-1EE6-43CE-B19A-EAFF2399835A}">
      <dgm:prSet/>
      <dgm:spPr/>
      <dgm:t>
        <a:bodyPr/>
        <a:lstStyle/>
        <a:p>
          <a:endParaRPr lang="ru-RU"/>
        </a:p>
      </dgm:t>
    </dgm:pt>
    <dgm:pt modelId="{9F20844C-65D7-4715-92FE-1E6E8BEC6808}" type="sibTrans" cxnId="{DF1EF831-1EE6-43CE-B19A-EAFF2399835A}">
      <dgm:prSet/>
      <dgm:spPr/>
      <dgm:t>
        <a:bodyPr/>
        <a:lstStyle/>
        <a:p>
          <a:endParaRPr lang="ru-RU"/>
        </a:p>
      </dgm:t>
    </dgm:pt>
    <dgm:pt modelId="{DE73CC77-AC36-4AB2-88B9-B3BC756E3FBF}">
      <dgm:prSet phldrT="[Текст]"/>
      <dgm:spPr/>
      <dgm:t>
        <a:bodyPr/>
        <a:lstStyle/>
        <a:p>
          <a:r>
            <a:rPr lang="en-US" dirty="0" smtClean="0"/>
            <a:t>U22</a:t>
          </a:r>
          <a:endParaRPr lang="ru-RU" dirty="0"/>
        </a:p>
      </dgm:t>
    </dgm:pt>
    <dgm:pt modelId="{7ED722A7-48A3-486F-B724-54F69D9DD638}" type="parTrans" cxnId="{1C18FC3E-0195-4AC4-81A2-087D05D933B3}">
      <dgm:prSet/>
      <dgm:spPr/>
      <dgm:t>
        <a:bodyPr/>
        <a:lstStyle/>
        <a:p>
          <a:endParaRPr lang="ru-RU"/>
        </a:p>
      </dgm:t>
    </dgm:pt>
    <dgm:pt modelId="{3E690499-A361-4F93-8CF0-7C2760E20E72}" type="sibTrans" cxnId="{1C18FC3E-0195-4AC4-81A2-087D05D933B3}">
      <dgm:prSet/>
      <dgm:spPr/>
      <dgm:t>
        <a:bodyPr/>
        <a:lstStyle/>
        <a:p>
          <a:endParaRPr lang="ru-RU"/>
        </a:p>
      </dgm:t>
    </dgm:pt>
    <dgm:pt modelId="{B71E2E66-62A7-4CA7-A795-917FFCD6F3E0}">
      <dgm:prSet/>
      <dgm:spPr/>
      <dgm:t>
        <a:bodyPr/>
        <a:lstStyle/>
        <a:p>
          <a:r>
            <a:rPr lang="ru-RU" dirty="0" smtClean="0"/>
            <a:t>Лечение хронических заболеваний (астма, ХОБЛ)</a:t>
          </a:r>
          <a:endParaRPr lang="ru-RU" dirty="0"/>
        </a:p>
      </dgm:t>
    </dgm:pt>
    <dgm:pt modelId="{EB657C06-1310-4961-A30B-16D20BF2DF17}" type="parTrans" cxnId="{B8C00B30-2910-4805-975E-1943097AAFB9}">
      <dgm:prSet/>
      <dgm:spPr/>
      <dgm:t>
        <a:bodyPr/>
        <a:lstStyle/>
        <a:p>
          <a:endParaRPr lang="ru-RU"/>
        </a:p>
      </dgm:t>
    </dgm:pt>
    <dgm:pt modelId="{784CA16A-4D11-4738-91F1-CF65D8540246}" type="sibTrans" cxnId="{B8C00B30-2910-4805-975E-1943097AAFB9}">
      <dgm:prSet/>
      <dgm:spPr/>
      <dgm:t>
        <a:bodyPr/>
        <a:lstStyle/>
        <a:p>
          <a:endParaRPr lang="ru-RU"/>
        </a:p>
      </dgm:t>
    </dgm:pt>
    <dgm:pt modelId="{1960A9A4-3A66-4825-9337-8CC844C5CAFC}">
      <dgm:prSet/>
      <dgm:spPr/>
      <dgm:t>
        <a:bodyPr/>
        <a:lstStyle/>
        <a:p>
          <a:r>
            <a:rPr lang="ru-RU" dirty="0" smtClean="0"/>
            <a:t>Для семьи с ребенком до 3-х лет</a:t>
          </a:r>
          <a:endParaRPr lang="ru-RU" dirty="0"/>
        </a:p>
      </dgm:t>
    </dgm:pt>
    <dgm:pt modelId="{AC371823-CDCE-4BF3-8C48-788E037945AF}" type="parTrans" cxnId="{32421517-0543-44C7-8C95-99C4F3FBA3EF}">
      <dgm:prSet/>
      <dgm:spPr/>
      <dgm:t>
        <a:bodyPr/>
        <a:lstStyle/>
        <a:p>
          <a:endParaRPr lang="ru-RU"/>
        </a:p>
      </dgm:t>
    </dgm:pt>
    <dgm:pt modelId="{24525E28-3850-4DA7-B4C2-521993E9C21B}" type="sibTrans" cxnId="{32421517-0543-44C7-8C95-99C4F3FBA3EF}">
      <dgm:prSet/>
      <dgm:spPr/>
      <dgm:t>
        <a:bodyPr/>
        <a:lstStyle/>
        <a:p>
          <a:endParaRPr lang="ru-RU"/>
        </a:p>
      </dgm:t>
    </dgm:pt>
    <dgm:pt modelId="{30A5115C-928B-4D6E-9DF7-A41CFD4E7891}">
      <dgm:prSet/>
      <dgm:spPr/>
      <dgm:t>
        <a:bodyPr/>
        <a:lstStyle/>
        <a:p>
          <a:r>
            <a:rPr lang="ru-RU" dirty="0" smtClean="0"/>
            <a:t>Для лечения  кашля и бронхита</a:t>
          </a:r>
          <a:endParaRPr lang="ru-RU" dirty="0"/>
        </a:p>
      </dgm:t>
    </dgm:pt>
    <dgm:pt modelId="{F1D1987C-842D-4989-AEA1-F20ADD24EA2A}" type="parTrans" cxnId="{A995E23C-FCBC-4694-A8AF-72E3E2947F74}">
      <dgm:prSet/>
      <dgm:spPr/>
      <dgm:t>
        <a:bodyPr/>
        <a:lstStyle/>
        <a:p>
          <a:endParaRPr lang="ru-RU"/>
        </a:p>
      </dgm:t>
    </dgm:pt>
    <dgm:pt modelId="{8995ABF5-70EE-49B5-AF08-AF7A44CEA58B}" type="sibTrans" cxnId="{A995E23C-FCBC-4694-A8AF-72E3E2947F74}">
      <dgm:prSet/>
      <dgm:spPr/>
      <dgm:t>
        <a:bodyPr/>
        <a:lstStyle/>
        <a:p>
          <a:endParaRPr lang="ru-RU"/>
        </a:p>
      </dgm:t>
    </dgm:pt>
    <dgm:pt modelId="{A1433D3D-38A0-4F52-AE2F-C8B3C2223C54}">
      <dgm:prSet/>
      <dgm:spPr/>
      <dgm:t>
        <a:bodyPr/>
        <a:lstStyle/>
        <a:p>
          <a:r>
            <a:rPr lang="ru-RU" dirty="0" smtClean="0"/>
            <a:t>Для тех, кому нужен карманный небулайзер</a:t>
          </a:r>
          <a:endParaRPr lang="ru-RU" dirty="0"/>
        </a:p>
      </dgm:t>
    </dgm:pt>
    <dgm:pt modelId="{80BC39F8-F941-47F0-AC8C-63990B981F5A}" type="parTrans" cxnId="{19CF33BD-5D8F-4871-A935-C79D476AFCEF}">
      <dgm:prSet/>
      <dgm:spPr/>
      <dgm:t>
        <a:bodyPr/>
        <a:lstStyle/>
        <a:p>
          <a:endParaRPr lang="ru-RU"/>
        </a:p>
      </dgm:t>
    </dgm:pt>
    <dgm:pt modelId="{013982DE-EC57-4E60-AF0F-4157D47E2468}" type="sibTrans" cxnId="{19CF33BD-5D8F-4871-A935-C79D476AFCEF}">
      <dgm:prSet/>
      <dgm:spPr/>
      <dgm:t>
        <a:bodyPr/>
        <a:lstStyle/>
        <a:p>
          <a:endParaRPr lang="ru-RU"/>
        </a:p>
      </dgm:t>
    </dgm:pt>
    <dgm:pt modelId="{31E5D77F-3699-4A63-8570-46BDB3DB822D}" type="pres">
      <dgm:prSet presAssocID="{2A87CCF8-6B43-4358-A8F9-D852BAA53B8E}" presName="diagram" presStyleCnt="0">
        <dgm:presLayoutVars>
          <dgm:dir/>
          <dgm:animLvl val="lvl"/>
          <dgm:resizeHandles val="exact"/>
        </dgm:presLayoutVars>
      </dgm:prSet>
      <dgm:spPr/>
    </dgm:pt>
    <dgm:pt modelId="{30BBDE46-3FB9-45ED-B1AF-E2780AE5CDA3}" type="pres">
      <dgm:prSet presAssocID="{AAA626FF-C713-43E1-AF41-C348D5BEAE7F}" presName="compNode" presStyleCnt="0"/>
      <dgm:spPr/>
    </dgm:pt>
    <dgm:pt modelId="{73E6B499-A1F3-4C05-B652-BE35529E813F}" type="pres">
      <dgm:prSet presAssocID="{AAA626FF-C713-43E1-AF41-C348D5BEAE7F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94657-F5C1-4938-869E-07BB07F3FC87}" type="pres">
      <dgm:prSet presAssocID="{AAA626FF-C713-43E1-AF41-C348D5BEAE7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BA407-FDCD-4FCD-8E0B-4BD52948F19F}" type="pres">
      <dgm:prSet presAssocID="{AAA626FF-C713-43E1-AF41-C348D5BEAE7F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438F2E9F-2DC9-4AE8-B02C-70ECD77721AA}" type="pres">
      <dgm:prSet presAssocID="{AAA626FF-C713-43E1-AF41-C348D5BEAE7F}" presName="adorn" presStyleLbl="fgAccFollow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2EB33CA-419E-409B-B626-89D7DC48D2D0}" type="pres">
      <dgm:prSet presAssocID="{0DB9F139-D1A6-4E5D-9919-D5BD8CD17A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4AD163-47A7-46C3-8417-70CA1B4E84CC}" type="pres">
      <dgm:prSet presAssocID="{7E210E1D-3137-4569-B293-F736C044363E}" presName="compNode" presStyleCnt="0"/>
      <dgm:spPr/>
    </dgm:pt>
    <dgm:pt modelId="{F09E868C-0518-4A22-AE3D-ED70FA39FE44}" type="pres">
      <dgm:prSet presAssocID="{7E210E1D-3137-4569-B293-F736C044363E}" presName="childRect" presStyleLbl="bgAcc1" presStyleIdx="1" presStyleCnt="4" custScaleY="111934" custLinFactNeighborX="-178" custLinFactNeighborY="5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86BDA-E87C-40A6-A934-FAFD6E327055}" type="pres">
      <dgm:prSet presAssocID="{7E210E1D-3137-4569-B293-F736C04436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1AFBD-C875-4773-9FEF-EF47CB4E5A40}" type="pres">
      <dgm:prSet presAssocID="{7E210E1D-3137-4569-B293-F736C044363E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EBB417A0-B7C9-45B8-ACF1-87CEA5F606A0}" type="pres">
      <dgm:prSet presAssocID="{7E210E1D-3137-4569-B293-F736C044363E}" presName="adorn" presStyleLbl="fgAccFollow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EAE76E1-1249-45B1-B407-58042D1FC9DE}" type="pres">
      <dgm:prSet presAssocID="{03DD79FA-3F6C-4FBD-AD86-A0FBB67BB54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0FE4ED-3CBD-44BB-B1BE-D52525B7CB00}" type="pres">
      <dgm:prSet presAssocID="{8D3E9F08-12A4-4B56-8572-2DD1BD2FDFD9}" presName="compNode" presStyleCnt="0"/>
      <dgm:spPr/>
    </dgm:pt>
    <dgm:pt modelId="{A5F87ACF-762A-4470-8429-1E1CE177CD72}" type="pres">
      <dgm:prSet presAssocID="{8D3E9F08-12A4-4B56-8572-2DD1BD2FDFD9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651E7-1D35-4CD4-8339-A6256E68FDB6}" type="pres">
      <dgm:prSet presAssocID="{8D3E9F08-12A4-4B56-8572-2DD1BD2FDFD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630C6B-062C-434C-81C5-64552FA102FF}" type="pres">
      <dgm:prSet presAssocID="{8D3E9F08-12A4-4B56-8572-2DD1BD2FDFD9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09D75A73-972A-43A2-9C1D-632E63FD62FB}" type="pres">
      <dgm:prSet presAssocID="{8D3E9F08-12A4-4B56-8572-2DD1BD2FDFD9}" presName="adorn" presStyleLbl="fgAccFollow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EA6F774-0BF1-441C-A235-1633CCE0124F}" type="pres">
      <dgm:prSet presAssocID="{9F20844C-65D7-4715-92FE-1E6E8BEC68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CF29E8E-B374-4EDB-BA01-018840BBE182}" type="pres">
      <dgm:prSet presAssocID="{DE73CC77-AC36-4AB2-88B9-B3BC756E3FBF}" presName="compNode" presStyleCnt="0"/>
      <dgm:spPr/>
    </dgm:pt>
    <dgm:pt modelId="{B149C4F2-F6AD-4517-B78D-43A30A513AE1}" type="pres">
      <dgm:prSet presAssocID="{DE73CC77-AC36-4AB2-88B9-B3BC756E3FBF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16F26-C5FB-4B31-810E-4C792F8DCCF8}" type="pres">
      <dgm:prSet presAssocID="{DE73CC77-AC36-4AB2-88B9-B3BC756E3FB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FF43F-F808-44F5-975E-A4CD1E596344}" type="pres">
      <dgm:prSet presAssocID="{DE73CC77-AC36-4AB2-88B9-B3BC756E3FBF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0234B34E-F4CD-4DBF-8434-F2AE0C6745D7}" type="pres">
      <dgm:prSet presAssocID="{DE73CC77-AC36-4AB2-88B9-B3BC756E3FBF}" presName="adorn" presStyleLbl="fgAccFollow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995E23C-FCBC-4694-A8AF-72E3E2947F74}" srcId="{8D3E9F08-12A4-4B56-8572-2DD1BD2FDFD9}" destId="{30A5115C-928B-4D6E-9DF7-A41CFD4E7891}" srcOrd="0" destOrd="0" parTransId="{F1D1987C-842D-4989-AEA1-F20ADD24EA2A}" sibTransId="{8995ABF5-70EE-49B5-AF08-AF7A44CEA58B}"/>
    <dgm:cxn modelId="{592B5F9E-548A-4B91-99B7-88030D5F3D13}" type="presOf" srcId="{9F20844C-65D7-4715-92FE-1E6E8BEC6808}" destId="{2EA6F774-0BF1-441C-A235-1633CCE0124F}" srcOrd="0" destOrd="0" presId="urn:microsoft.com/office/officeart/2005/8/layout/bList2"/>
    <dgm:cxn modelId="{E58E361B-A91B-4137-84E5-B6445ACB5584}" type="presOf" srcId="{DE73CC77-AC36-4AB2-88B9-B3BC756E3FBF}" destId="{81716F26-C5FB-4B31-810E-4C792F8DCCF8}" srcOrd="0" destOrd="0" presId="urn:microsoft.com/office/officeart/2005/8/layout/bList2"/>
    <dgm:cxn modelId="{07935355-E819-4A43-95A5-DB78755591F6}" type="presOf" srcId="{A1433D3D-38A0-4F52-AE2F-C8B3C2223C54}" destId="{B149C4F2-F6AD-4517-B78D-43A30A513AE1}" srcOrd="0" destOrd="0" presId="urn:microsoft.com/office/officeart/2005/8/layout/bList2"/>
    <dgm:cxn modelId="{697FCA22-F128-45A9-8DF1-E6BE2ADD5BF3}" type="presOf" srcId="{1960A9A4-3A66-4825-9337-8CC844C5CAFC}" destId="{F09E868C-0518-4A22-AE3D-ED70FA39FE44}" srcOrd="0" destOrd="0" presId="urn:microsoft.com/office/officeart/2005/8/layout/bList2"/>
    <dgm:cxn modelId="{3B4B4A31-31F2-4603-8355-7E0491B8FBA8}" type="presOf" srcId="{03DD79FA-3F6C-4FBD-AD86-A0FBB67BB544}" destId="{DEAE76E1-1249-45B1-B407-58042D1FC9DE}" srcOrd="0" destOrd="0" presId="urn:microsoft.com/office/officeart/2005/8/layout/bList2"/>
    <dgm:cxn modelId="{B8C00B30-2910-4805-975E-1943097AAFB9}" srcId="{AAA626FF-C713-43E1-AF41-C348D5BEAE7F}" destId="{B71E2E66-62A7-4CA7-A795-917FFCD6F3E0}" srcOrd="0" destOrd="0" parTransId="{EB657C06-1310-4961-A30B-16D20BF2DF17}" sibTransId="{784CA16A-4D11-4738-91F1-CF65D8540246}"/>
    <dgm:cxn modelId="{E6983ECB-98A5-4409-8E74-746941C1A09B}" type="presOf" srcId="{AAA626FF-C713-43E1-AF41-C348D5BEAE7F}" destId="{D9ABA407-FDCD-4FCD-8E0B-4BD52948F19F}" srcOrd="1" destOrd="0" presId="urn:microsoft.com/office/officeart/2005/8/layout/bList2"/>
    <dgm:cxn modelId="{0A723102-6EC2-4CD6-BB15-136B1AA03C10}" type="presOf" srcId="{2A87CCF8-6B43-4358-A8F9-D852BAA53B8E}" destId="{31E5D77F-3699-4A63-8570-46BDB3DB822D}" srcOrd="0" destOrd="0" presId="urn:microsoft.com/office/officeart/2005/8/layout/bList2"/>
    <dgm:cxn modelId="{C7D07F11-0CD6-46AE-87D7-69B28FEB9D70}" type="presOf" srcId="{DE73CC77-AC36-4AB2-88B9-B3BC756E3FBF}" destId="{0C5FF43F-F808-44F5-975E-A4CD1E596344}" srcOrd="1" destOrd="0" presId="urn:microsoft.com/office/officeart/2005/8/layout/bList2"/>
    <dgm:cxn modelId="{DF1EF831-1EE6-43CE-B19A-EAFF2399835A}" srcId="{2A87CCF8-6B43-4358-A8F9-D852BAA53B8E}" destId="{8D3E9F08-12A4-4B56-8572-2DD1BD2FDFD9}" srcOrd="2" destOrd="0" parTransId="{5C61ACB4-37D2-40D0-9C67-5C5165401369}" sibTransId="{9F20844C-65D7-4715-92FE-1E6E8BEC6808}"/>
    <dgm:cxn modelId="{8F0022BE-DD0C-4750-B43A-DD1B09A3E960}" srcId="{2A87CCF8-6B43-4358-A8F9-D852BAA53B8E}" destId="{AAA626FF-C713-43E1-AF41-C348D5BEAE7F}" srcOrd="0" destOrd="0" parTransId="{6ECF9FC5-1853-485E-AB02-5D8D46A05204}" sibTransId="{0DB9F139-D1A6-4E5D-9919-D5BD8CD17A4D}"/>
    <dgm:cxn modelId="{32421517-0543-44C7-8C95-99C4F3FBA3EF}" srcId="{7E210E1D-3137-4569-B293-F736C044363E}" destId="{1960A9A4-3A66-4825-9337-8CC844C5CAFC}" srcOrd="0" destOrd="0" parTransId="{AC371823-CDCE-4BF3-8C48-788E037945AF}" sibTransId="{24525E28-3850-4DA7-B4C2-521993E9C21B}"/>
    <dgm:cxn modelId="{9E21F543-9BD1-4898-808A-1F27B883744D}" type="presOf" srcId="{AAA626FF-C713-43E1-AF41-C348D5BEAE7F}" destId="{5AB94657-F5C1-4938-869E-07BB07F3FC87}" srcOrd="0" destOrd="0" presId="urn:microsoft.com/office/officeart/2005/8/layout/bList2"/>
    <dgm:cxn modelId="{BB35EAB9-0B47-4B52-A159-E855DA4F505E}" type="presOf" srcId="{0DB9F139-D1A6-4E5D-9919-D5BD8CD17A4D}" destId="{12EB33CA-419E-409B-B626-89D7DC48D2D0}" srcOrd="0" destOrd="0" presId="urn:microsoft.com/office/officeart/2005/8/layout/bList2"/>
    <dgm:cxn modelId="{19CF33BD-5D8F-4871-A935-C79D476AFCEF}" srcId="{DE73CC77-AC36-4AB2-88B9-B3BC756E3FBF}" destId="{A1433D3D-38A0-4F52-AE2F-C8B3C2223C54}" srcOrd="0" destOrd="0" parTransId="{80BC39F8-F941-47F0-AC8C-63990B981F5A}" sibTransId="{013982DE-EC57-4E60-AF0F-4157D47E2468}"/>
    <dgm:cxn modelId="{9DE419C6-6055-4A56-BFA3-800138FEC710}" type="presOf" srcId="{30A5115C-928B-4D6E-9DF7-A41CFD4E7891}" destId="{A5F87ACF-762A-4470-8429-1E1CE177CD72}" srcOrd="0" destOrd="0" presId="urn:microsoft.com/office/officeart/2005/8/layout/bList2"/>
    <dgm:cxn modelId="{1DB811C5-A732-4978-B07D-83C3A36A2A40}" type="presOf" srcId="{7E210E1D-3137-4569-B293-F736C044363E}" destId="{B0F1AFBD-C875-4773-9FEF-EF47CB4E5A40}" srcOrd="1" destOrd="0" presId="urn:microsoft.com/office/officeart/2005/8/layout/bList2"/>
    <dgm:cxn modelId="{1C18FC3E-0195-4AC4-81A2-087D05D933B3}" srcId="{2A87CCF8-6B43-4358-A8F9-D852BAA53B8E}" destId="{DE73CC77-AC36-4AB2-88B9-B3BC756E3FBF}" srcOrd="3" destOrd="0" parTransId="{7ED722A7-48A3-486F-B724-54F69D9DD638}" sibTransId="{3E690499-A361-4F93-8CF0-7C2760E20E72}"/>
    <dgm:cxn modelId="{E516006A-D29E-4817-A46F-3412B7CA31CC}" type="presOf" srcId="{8D3E9F08-12A4-4B56-8572-2DD1BD2FDFD9}" destId="{61F651E7-1D35-4CD4-8339-A6256E68FDB6}" srcOrd="0" destOrd="0" presId="urn:microsoft.com/office/officeart/2005/8/layout/bList2"/>
    <dgm:cxn modelId="{ED37D8B9-2F3C-4F01-B501-23E0DB3E6BC4}" srcId="{2A87CCF8-6B43-4358-A8F9-D852BAA53B8E}" destId="{7E210E1D-3137-4569-B293-F736C044363E}" srcOrd="1" destOrd="0" parTransId="{1FA61228-4184-4AA9-95DF-D790C48E57DE}" sibTransId="{03DD79FA-3F6C-4FBD-AD86-A0FBB67BB544}"/>
    <dgm:cxn modelId="{CAED5259-BAE4-473A-8369-95C33D8D19EB}" type="presOf" srcId="{8D3E9F08-12A4-4B56-8572-2DD1BD2FDFD9}" destId="{F3630C6B-062C-434C-81C5-64552FA102FF}" srcOrd="1" destOrd="0" presId="urn:microsoft.com/office/officeart/2005/8/layout/bList2"/>
    <dgm:cxn modelId="{D9FF77EE-337E-4C31-82A7-2F94B0CE767D}" type="presOf" srcId="{7E210E1D-3137-4569-B293-F736C044363E}" destId="{CBE86BDA-E87C-40A6-A934-FAFD6E327055}" srcOrd="0" destOrd="0" presId="urn:microsoft.com/office/officeart/2005/8/layout/bList2"/>
    <dgm:cxn modelId="{B5A56FFC-9781-4E31-BCF8-E0D1ED48F77F}" type="presOf" srcId="{B71E2E66-62A7-4CA7-A795-917FFCD6F3E0}" destId="{73E6B499-A1F3-4C05-B652-BE35529E813F}" srcOrd="0" destOrd="0" presId="urn:microsoft.com/office/officeart/2005/8/layout/bList2"/>
    <dgm:cxn modelId="{0E2A1646-E3F5-4BFC-AD9F-B8CCC3109867}" type="presParOf" srcId="{31E5D77F-3699-4A63-8570-46BDB3DB822D}" destId="{30BBDE46-3FB9-45ED-B1AF-E2780AE5CDA3}" srcOrd="0" destOrd="0" presId="urn:microsoft.com/office/officeart/2005/8/layout/bList2"/>
    <dgm:cxn modelId="{B0358097-D9CC-4842-A59F-F76650D7088B}" type="presParOf" srcId="{30BBDE46-3FB9-45ED-B1AF-E2780AE5CDA3}" destId="{73E6B499-A1F3-4C05-B652-BE35529E813F}" srcOrd="0" destOrd="0" presId="urn:microsoft.com/office/officeart/2005/8/layout/bList2"/>
    <dgm:cxn modelId="{D2602402-AC6F-4F03-8952-5FF3620807B9}" type="presParOf" srcId="{30BBDE46-3FB9-45ED-B1AF-E2780AE5CDA3}" destId="{5AB94657-F5C1-4938-869E-07BB07F3FC87}" srcOrd="1" destOrd="0" presId="urn:microsoft.com/office/officeart/2005/8/layout/bList2"/>
    <dgm:cxn modelId="{0B824D55-F776-4E65-88B7-60D26C7C7617}" type="presParOf" srcId="{30BBDE46-3FB9-45ED-B1AF-E2780AE5CDA3}" destId="{D9ABA407-FDCD-4FCD-8E0B-4BD52948F19F}" srcOrd="2" destOrd="0" presId="urn:microsoft.com/office/officeart/2005/8/layout/bList2"/>
    <dgm:cxn modelId="{C6E1443D-9B94-453E-A3D4-371D34879DA7}" type="presParOf" srcId="{30BBDE46-3FB9-45ED-B1AF-E2780AE5CDA3}" destId="{438F2E9F-2DC9-4AE8-B02C-70ECD77721AA}" srcOrd="3" destOrd="0" presId="urn:microsoft.com/office/officeart/2005/8/layout/bList2"/>
    <dgm:cxn modelId="{CFB543B0-C341-404D-A125-78362BCA6209}" type="presParOf" srcId="{31E5D77F-3699-4A63-8570-46BDB3DB822D}" destId="{12EB33CA-419E-409B-B626-89D7DC48D2D0}" srcOrd="1" destOrd="0" presId="urn:microsoft.com/office/officeart/2005/8/layout/bList2"/>
    <dgm:cxn modelId="{402181F6-2B51-4AC2-B4C6-F2F9CAA6364C}" type="presParOf" srcId="{31E5D77F-3699-4A63-8570-46BDB3DB822D}" destId="{274AD163-47A7-46C3-8417-70CA1B4E84CC}" srcOrd="2" destOrd="0" presId="urn:microsoft.com/office/officeart/2005/8/layout/bList2"/>
    <dgm:cxn modelId="{5E1BF9AD-3DB4-4333-AB0C-BB3BB1EE3FA9}" type="presParOf" srcId="{274AD163-47A7-46C3-8417-70CA1B4E84CC}" destId="{F09E868C-0518-4A22-AE3D-ED70FA39FE44}" srcOrd="0" destOrd="0" presId="urn:microsoft.com/office/officeart/2005/8/layout/bList2"/>
    <dgm:cxn modelId="{6B79859E-0361-4359-B84E-D3275B56309A}" type="presParOf" srcId="{274AD163-47A7-46C3-8417-70CA1B4E84CC}" destId="{CBE86BDA-E87C-40A6-A934-FAFD6E327055}" srcOrd="1" destOrd="0" presId="urn:microsoft.com/office/officeart/2005/8/layout/bList2"/>
    <dgm:cxn modelId="{84F2EDAD-2BF3-443B-B0F5-37B776195B53}" type="presParOf" srcId="{274AD163-47A7-46C3-8417-70CA1B4E84CC}" destId="{B0F1AFBD-C875-4773-9FEF-EF47CB4E5A40}" srcOrd="2" destOrd="0" presId="urn:microsoft.com/office/officeart/2005/8/layout/bList2"/>
    <dgm:cxn modelId="{21BA0EF3-3ACF-4A48-9A65-561F65AD114D}" type="presParOf" srcId="{274AD163-47A7-46C3-8417-70CA1B4E84CC}" destId="{EBB417A0-B7C9-45B8-ACF1-87CEA5F606A0}" srcOrd="3" destOrd="0" presId="urn:microsoft.com/office/officeart/2005/8/layout/bList2"/>
    <dgm:cxn modelId="{706F80E5-A701-428D-BC11-5CB5B6CD2EBC}" type="presParOf" srcId="{31E5D77F-3699-4A63-8570-46BDB3DB822D}" destId="{DEAE76E1-1249-45B1-B407-58042D1FC9DE}" srcOrd="3" destOrd="0" presId="urn:microsoft.com/office/officeart/2005/8/layout/bList2"/>
    <dgm:cxn modelId="{BC415B97-3EA1-42D6-842B-0E2334624D2B}" type="presParOf" srcId="{31E5D77F-3699-4A63-8570-46BDB3DB822D}" destId="{350FE4ED-3CBD-44BB-B1BE-D52525B7CB00}" srcOrd="4" destOrd="0" presId="urn:microsoft.com/office/officeart/2005/8/layout/bList2"/>
    <dgm:cxn modelId="{D9379C80-10EC-438D-BD5F-5AD2DE120F1D}" type="presParOf" srcId="{350FE4ED-3CBD-44BB-B1BE-D52525B7CB00}" destId="{A5F87ACF-762A-4470-8429-1E1CE177CD72}" srcOrd="0" destOrd="0" presId="urn:microsoft.com/office/officeart/2005/8/layout/bList2"/>
    <dgm:cxn modelId="{0F4B4685-35A1-47F6-A600-1F023CDA055A}" type="presParOf" srcId="{350FE4ED-3CBD-44BB-B1BE-D52525B7CB00}" destId="{61F651E7-1D35-4CD4-8339-A6256E68FDB6}" srcOrd="1" destOrd="0" presId="urn:microsoft.com/office/officeart/2005/8/layout/bList2"/>
    <dgm:cxn modelId="{309C6045-C9C7-4916-912E-1683AC3351D1}" type="presParOf" srcId="{350FE4ED-3CBD-44BB-B1BE-D52525B7CB00}" destId="{F3630C6B-062C-434C-81C5-64552FA102FF}" srcOrd="2" destOrd="0" presId="urn:microsoft.com/office/officeart/2005/8/layout/bList2"/>
    <dgm:cxn modelId="{9981299B-67B6-4A8B-AE17-A2CA40598B87}" type="presParOf" srcId="{350FE4ED-3CBD-44BB-B1BE-D52525B7CB00}" destId="{09D75A73-972A-43A2-9C1D-632E63FD62FB}" srcOrd="3" destOrd="0" presId="urn:microsoft.com/office/officeart/2005/8/layout/bList2"/>
    <dgm:cxn modelId="{810D4285-F2F3-44B8-BCCD-F09E2900E062}" type="presParOf" srcId="{31E5D77F-3699-4A63-8570-46BDB3DB822D}" destId="{2EA6F774-0BF1-441C-A235-1633CCE0124F}" srcOrd="5" destOrd="0" presId="urn:microsoft.com/office/officeart/2005/8/layout/bList2"/>
    <dgm:cxn modelId="{84ADDFA7-8F97-41FF-B1DF-C429BFEB9CD3}" type="presParOf" srcId="{31E5D77F-3699-4A63-8570-46BDB3DB822D}" destId="{0CF29E8E-B374-4EDB-BA01-018840BBE182}" srcOrd="6" destOrd="0" presId="urn:microsoft.com/office/officeart/2005/8/layout/bList2"/>
    <dgm:cxn modelId="{DEAA7E68-B9A8-43CB-8D31-D59FB6E72DAD}" type="presParOf" srcId="{0CF29E8E-B374-4EDB-BA01-018840BBE182}" destId="{B149C4F2-F6AD-4517-B78D-43A30A513AE1}" srcOrd="0" destOrd="0" presId="urn:microsoft.com/office/officeart/2005/8/layout/bList2"/>
    <dgm:cxn modelId="{36B953B1-D254-4598-AEAD-D07DFE70FA6B}" type="presParOf" srcId="{0CF29E8E-B374-4EDB-BA01-018840BBE182}" destId="{81716F26-C5FB-4B31-810E-4C792F8DCCF8}" srcOrd="1" destOrd="0" presId="urn:microsoft.com/office/officeart/2005/8/layout/bList2"/>
    <dgm:cxn modelId="{45CD15E1-584B-4327-9946-F9F811C93C0B}" type="presParOf" srcId="{0CF29E8E-B374-4EDB-BA01-018840BBE182}" destId="{0C5FF43F-F808-44F5-975E-A4CD1E596344}" srcOrd="2" destOrd="0" presId="urn:microsoft.com/office/officeart/2005/8/layout/bList2"/>
    <dgm:cxn modelId="{E7EB969D-F7B9-49E3-BC73-94C2CFE6C992}" type="presParOf" srcId="{0CF29E8E-B374-4EDB-BA01-018840BBE182}" destId="{0234B34E-F4CD-4DBF-8434-F2AE0C6745D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84134E-44E1-49F8-BCE1-3B3F8FF02D23}">
      <dsp:nvSpPr>
        <dsp:cNvPr id="0" name=""/>
        <dsp:cNvSpPr/>
      </dsp:nvSpPr>
      <dsp:spPr>
        <a:xfrm>
          <a:off x="0" y="0"/>
          <a:ext cx="2016224" cy="201622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20FE2-C324-4008-95B9-80BA4D9A8133}">
      <dsp:nvSpPr>
        <dsp:cNvPr id="0" name=""/>
        <dsp:cNvSpPr/>
      </dsp:nvSpPr>
      <dsp:spPr>
        <a:xfrm>
          <a:off x="1008112" y="0"/>
          <a:ext cx="6192688" cy="20162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7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79 </a:t>
          </a:r>
          <a:r>
            <a: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филиалов</a:t>
          </a:r>
          <a:r>
            <a:rPr kumimoji="0" lang="ru-RU" sz="17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rPr>
            <a:t> и офисов по России, более 1000 сотрудников</a:t>
          </a:r>
          <a:endParaRPr lang="ru-RU" sz="1700" kern="1200" dirty="0"/>
        </a:p>
      </dsp:txBody>
      <dsp:txXfrm>
        <a:off x="1008112" y="0"/>
        <a:ext cx="6192688" cy="604868"/>
      </dsp:txXfrm>
    </dsp:sp>
    <dsp:sp modelId="{5AB2164D-32EE-49AE-8FF4-228AFD6E3B5E}">
      <dsp:nvSpPr>
        <dsp:cNvPr id="0" name=""/>
        <dsp:cNvSpPr/>
      </dsp:nvSpPr>
      <dsp:spPr>
        <a:xfrm>
          <a:off x="352839" y="604868"/>
          <a:ext cx="1310544" cy="131054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C0A39-F061-4E7D-B2B8-A03B7D34AE9A}">
      <dsp:nvSpPr>
        <dsp:cNvPr id="0" name=""/>
        <dsp:cNvSpPr/>
      </dsp:nvSpPr>
      <dsp:spPr>
        <a:xfrm>
          <a:off x="1008112" y="604868"/>
          <a:ext cx="6192688" cy="13105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70C0"/>
              </a:solidFill>
              <a:latin typeface="Myriad Pro" pitchFamily="34" charset="0"/>
            </a:rPr>
            <a:t>95 % населения проживает на территории, охваченной деятельностью компании</a:t>
          </a:r>
          <a:endParaRPr lang="ru-RU" sz="1700" kern="1200" dirty="0"/>
        </a:p>
      </dsp:txBody>
      <dsp:txXfrm>
        <a:off x="1008112" y="604868"/>
        <a:ext cx="6192688" cy="604866"/>
      </dsp:txXfrm>
    </dsp:sp>
    <dsp:sp modelId="{81A7600B-D1C6-4A88-941D-6A009E3681B7}">
      <dsp:nvSpPr>
        <dsp:cNvPr id="0" name=""/>
        <dsp:cNvSpPr/>
      </dsp:nvSpPr>
      <dsp:spPr>
        <a:xfrm>
          <a:off x="705678" y="1209735"/>
          <a:ext cx="604866" cy="6048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10521-5F89-4FB0-9E6D-6D6AF88C2895}">
      <dsp:nvSpPr>
        <dsp:cNvPr id="0" name=""/>
        <dsp:cNvSpPr/>
      </dsp:nvSpPr>
      <dsp:spPr>
        <a:xfrm>
          <a:off x="1008112" y="1209735"/>
          <a:ext cx="6192688" cy="6048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70C0"/>
              </a:solidFill>
              <a:latin typeface="Myriad Pro" pitchFamily="34" charset="0"/>
            </a:rPr>
            <a:t>34 000 аптечных предприятий</a:t>
          </a:r>
        </a:p>
      </dsp:txBody>
      <dsp:txXfrm>
        <a:off x="1008112" y="1209735"/>
        <a:ext cx="6192688" cy="6048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E6B499-A1F3-4C05-B652-BE35529E813F}">
      <dsp:nvSpPr>
        <dsp:cNvPr id="0" name=""/>
        <dsp:cNvSpPr/>
      </dsp:nvSpPr>
      <dsp:spPr>
        <a:xfrm>
          <a:off x="699096" y="49273"/>
          <a:ext cx="2096123" cy="15647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Лечение хронических заболеваний (астма, ХОБЛ)</a:t>
          </a:r>
          <a:endParaRPr lang="ru-RU" sz="2300" kern="1200" dirty="0"/>
        </a:p>
      </dsp:txBody>
      <dsp:txXfrm>
        <a:off x="699096" y="49273"/>
        <a:ext cx="2096123" cy="1564711"/>
      </dsp:txXfrm>
    </dsp:sp>
    <dsp:sp modelId="{D9ABA407-FDCD-4FCD-8E0B-4BD52948F19F}">
      <dsp:nvSpPr>
        <dsp:cNvPr id="0" name=""/>
        <dsp:cNvSpPr/>
      </dsp:nvSpPr>
      <dsp:spPr>
        <a:xfrm>
          <a:off x="699096" y="1613985"/>
          <a:ext cx="2096123" cy="672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С28</a:t>
          </a:r>
          <a:endParaRPr lang="ru-RU" sz="3000" kern="1200" dirty="0"/>
        </a:p>
      </dsp:txBody>
      <dsp:txXfrm>
        <a:off x="699096" y="1613985"/>
        <a:ext cx="1476143" cy="672826"/>
      </dsp:txXfrm>
    </dsp:sp>
    <dsp:sp modelId="{438F2E9F-2DC9-4AE8-B02C-70ECD77721AA}">
      <dsp:nvSpPr>
        <dsp:cNvPr id="0" name=""/>
        <dsp:cNvSpPr/>
      </dsp:nvSpPr>
      <dsp:spPr>
        <a:xfrm>
          <a:off x="2234536" y="1720857"/>
          <a:ext cx="733643" cy="7336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E868C-0518-4A22-AE3D-ED70FA39FE44}">
      <dsp:nvSpPr>
        <dsp:cNvPr id="0" name=""/>
        <dsp:cNvSpPr/>
      </dsp:nvSpPr>
      <dsp:spPr>
        <a:xfrm>
          <a:off x="3146203" y="90182"/>
          <a:ext cx="2096123" cy="17514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Для семьи с ребенком до 3-х лет</a:t>
          </a:r>
          <a:endParaRPr lang="ru-RU" sz="2300" kern="1200" dirty="0"/>
        </a:p>
      </dsp:txBody>
      <dsp:txXfrm>
        <a:off x="3146203" y="90182"/>
        <a:ext cx="2096123" cy="1751444"/>
      </dsp:txXfrm>
    </dsp:sp>
    <dsp:sp modelId="{B0F1AFBD-C875-4773-9FEF-EF47CB4E5A40}">
      <dsp:nvSpPr>
        <dsp:cNvPr id="0" name=""/>
        <dsp:cNvSpPr/>
      </dsp:nvSpPr>
      <dsp:spPr>
        <a:xfrm>
          <a:off x="3149934" y="1660668"/>
          <a:ext cx="2096123" cy="672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С24</a:t>
          </a:r>
          <a:r>
            <a:rPr lang="en-US" sz="3000" kern="1200" dirty="0" smtClean="0"/>
            <a:t> kids</a:t>
          </a:r>
          <a:endParaRPr lang="ru-RU" sz="3000" kern="1200" dirty="0"/>
        </a:p>
      </dsp:txBody>
      <dsp:txXfrm>
        <a:off x="3149934" y="1660668"/>
        <a:ext cx="1476143" cy="672826"/>
      </dsp:txXfrm>
    </dsp:sp>
    <dsp:sp modelId="{EBB417A0-B7C9-45B8-ACF1-87CEA5F606A0}">
      <dsp:nvSpPr>
        <dsp:cNvPr id="0" name=""/>
        <dsp:cNvSpPr/>
      </dsp:nvSpPr>
      <dsp:spPr>
        <a:xfrm>
          <a:off x="4685373" y="1767540"/>
          <a:ext cx="733643" cy="7336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87ACF-762A-4470-8429-1E1CE177CD72}">
      <dsp:nvSpPr>
        <dsp:cNvPr id="0" name=""/>
        <dsp:cNvSpPr/>
      </dsp:nvSpPr>
      <dsp:spPr>
        <a:xfrm>
          <a:off x="5600772" y="49273"/>
          <a:ext cx="2096123" cy="15647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Для лечения  кашля и бронхита</a:t>
          </a:r>
          <a:endParaRPr lang="ru-RU" sz="2300" kern="1200" dirty="0"/>
        </a:p>
      </dsp:txBody>
      <dsp:txXfrm>
        <a:off x="5600772" y="49273"/>
        <a:ext cx="2096123" cy="1564711"/>
      </dsp:txXfrm>
    </dsp:sp>
    <dsp:sp modelId="{F3630C6B-062C-434C-81C5-64552FA102FF}">
      <dsp:nvSpPr>
        <dsp:cNvPr id="0" name=""/>
        <dsp:cNvSpPr/>
      </dsp:nvSpPr>
      <dsp:spPr>
        <a:xfrm>
          <a:off x="5600772" y="1613985"/>
          <a:ext cx="2096123" cy="672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C24</a:t>
          </a:r>
          <a:endParaRPr lang="ru-RU" sz="3000" kern="1200" dirty="0"/>
        </a:p>
      </dsp:txBody>
      <dsp:txXfrm>
        <a:off x="5600772" y="1613985"/>
        <a:ext cx="1476143" cy="672826"/>
      </dsp:txXfrm>
    </dsp:sp>
    <dsp:sp modelId="{09D75A73-972A-43A2-9C1D-632E63FD62FB}">
      <dsp:nvSpPr>
        <dsp:cNvPr id="0" name=""/>
        <dsp:cNvSpPr/>
      </dsp:nvSpPr>
      <dsp:spPr>
        <a:xfrm>
          <a:off x="7136211" y="1720857"/>
          <a:ext cx="733643" cy="7336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9C4F2-F6AD-4517-B78D-43A30A513AE1}">
      <dsp:nvSpPr>
        <dsp:cNvPr id="0" name=""/>
        <dsp:cNvSpPr/>
      </dsp:nvSpPr>
      <dsp:spPr>
        <a:xfrm>
          <a:off x="3149934" y="2864542"/>
          <a:ext cx="2096123" cy="15647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Для тех, кому нужен карманный небулайзер</a:t>
          </a:r>
          <a:endParaRPr lang="ru-RU" sz="2300" kern="1200" dirty="0"/>
        </a:p>
      </dsp:txBody>
      <dsp:txXfrm>
        <a:off x="3149934" y="2864542"/>
        <a:ext cx="2096123" cy="1564711"/>
      </dsp:txXfrm>
    </dsp:sp>
    <dsp:sp modelId="{0C5FF43F-F808-44F5-975E-A4CD1E596344}">
      <dsp:nvSpPr>
        <dsp:cNvPr id="0" name=""/>
        <dsp:cNvSpPr/>
      </dsp:nvSpPr>
      <dsp:spPr>
        <a:xfrm>
          <a:off x="3149934" y="4429254"/>
          <a:ext cx="2096123" cy="672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U22</a:t>
          </a:r>
          <a:endParaRPr lang="ru-RU" sz="3000" kern="1200" dirty="0"/>
        </a:p>
      </dsp:txBody>
      <dsp:txXfrm>
        <a:off x="3149934" y="4429254"/>
        <a:ext cx="1476143" cy="672826"/>
      </dsp:txXfrm>
    </dsp:sp>
    <dsp:sp modelId="{0234B34E-F4CD-4DBF-8434-F2AE0C6745D7}">
      <dsp:nvSpPr>
        <dsp:cNvPr id="0" name=""/>
        <dsp:cNvSpPr/>
      </dsp:nvSpPr>
      <dsp:spPr>
        <a:xfrm>
          <a:off x="4685373" y="4536126"/>
          <a:ext cx="733643" cy="7336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66F0B1-7523-4CF6-B508-B349941E37AC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8FA86F-27AB-4492-9E7B-3C5D2C390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E11043-F11F-417B-8CC6-5FB30434570E}" type="slidenum">
              <a:rPr lang="ru-RU" sz="1200">
                <a:latin typeface="Calibri" pitchFamily="34" charset="0"/>
              </a:rPr>
              <a:pPr algn="r"/>
              <a:t>1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6CECE8-8ADC-4860-94A5-77182DF23F5A}" type="slidenum">
              <a:rPr lang="ru-RU" sz="1200"/>
              <a:pPr algn="r"/>
              <a:t>12</a:t>
            </a:fld>
            <a:endParaRPr lang="ru-RU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58" tIns="44079" rIns="88158" bIns="44079" anchor="b"/>
          <a:lstStyle/>
          <a:p>
            <a:pPr algn="r"/>
            <a:fld id="{1C4AF173-97CB-4C36-B902-77C69409388A}" type="slidenum">
              <a:rPr lang="ru-RU"/>
              <a:pPr algn="r"/>
              <a:t>13</a:t>
            </a:fld>
            <a:endParaRPr lang="ru-R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Развивается необратимая масляная превмония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На российском рынке широко представлены небулайзеры компании OMRON (Япония), которые представляют собой универсальные приборы  для применения в пульмонологии  и  обладают </a:t>
            </a:r>
            <a:r>
              <a:rPr lang="ru-RU" b="1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Доказанной эффективностью и безопасностью. </a:t>
            </a:r>
            <a:r>
              <a:rPr lang="ru-RU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Потому как </a:t>
            </a:r>
            <a:r>
              <a:rPr lang="ru-RU" b="1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небулайзеры О</a:t>
            </a:r>
            <a:r>
              <a:rPr lang="en-US" b="1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MRON</a:t>
            </a:r>
            <a:r>
              <a:rPr lang="ru-RU" b="1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mtClean="0"/>
              <a:t> сертифицированы в соответствии с Европейским стандартом «prEN 13544–1», клинически апробированы с лекарственными препаратами различных фармгрупп,</a:t>
            </a:r>
            <a:r>
              <a:rPr lang="ru-RU" smtClean="0">
                <a:solidFill>
                  <a:srgbClr val="0061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Работают в ведущих пульмонологических клиниках  России с 1996 года.</a:t>
            </a:r>
          </a:p>
          <a:p>
            <a:r>
              <a:rPr lang="ru-RU" smtClean="0"/>
              <a:t> </a:t>
            </a:r>
          </a:p>
          <a:p>
            <a:endParaRPr 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538">
              <a:defRPr/>
            </a:pPr>
            <a:fld id="{C41AD84C-19DE-438A-A46B-0A1414FE10C7}" type="slidenum">
              <a:rPr lang="en-US" smtClean="0"/>
              <a:pPr defTabSz="871538"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538">
              <a:defRPr/>
            </a:pPr>
            <a:fld id="{FED344C1-3C15-405B-8974-4857FDBB8FB2}" type="slidenum">
              <a:rPr lang="en-US" smtClean="0"/>
              <a:pPr defTabSz="871538"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 России присутствует большое количество ингаляционных устройств, НО не все они являются</a:t>
            </a:r>
            <a:r>
              <a:rPr lang="ru-RU" b="1" smtClean="0"/>
              <a:t> НЕБУЛАЙЗЕРАМИ.</a:t>
            </a:r>
            <a:endParaRPr lang="ru-RU" smtClean="0"/>
          </a:p>
          <a:p>
            <a:endParaRPr lang="ru-RU" smtClean="0"/>
          </a:p>
        </p:txBody>
      </p:sp>
      <p:sp>
        <p:nvSpPr>
          <p:cNvPr id="14541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538">
              <a:defRPr/>
            </a:pPr>
            <a:fld id="{C3431052-AAFC-4CD1-A34E-2665EE655EBA}" type="slidenum">
              <a:rPr lang="en-US" smtClean="0"/>
              <a:pPr defTabSz="871538"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4FAAC-15B9-40A9-BDFD-6FA06196621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D2955-FD6A-4A9A-BD02-28BD3E1909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087D8E-DDFE-430C-BAD2-3F350F4FCE42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94431-A14E-4408-A0C4-EA622CB48E5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B4A1D5B-5D7B-43B9-A09C-57F5C9448B37}" type="slidenum">
              <a:rPr lang="ru-RU" sz="1200"/>
              <a:pPr algn="r"/>
              <a:t>22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Мировое признание компании Омрона как лидера в инновациях и искусственном интеллекте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54319-475F-41F8-AC4D-7D1C6C3876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EAB5986-DEC5-4C82-8272-5389CB7A0505}" type="slidenum">
              <a:rPr lang="ru-RU" sz="1200"/>
              <a:pPr algn="r"/>
              <a:t>23</a:t>
            </a:fld>
            <a:endParaRPr lang="ru-RU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AA973B-899A-4E4E-8220-864001E5BFBA}" type="slidenum">
              <a:rPr lang="ru-RU" sz="1200"/>
              <a:pPr algn="r"/>
              <a:t>24</a:t>
            </a:fld>
            <a:endParaRPr lang="ru-RU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1538" fontAlgn="base">
              <a:spcBef>
                <a:spcPct val="0"/>
              </a:spcBef>
              <a:spcAft>
                <a:spcPct val="0"/>
              </a:spcAft>
            </a:pPr>
            <a:fld id="{232A6DFA-7136-4B15-AB62-A90E9912CE0F}" type="slidenum">
              <a:rPr lang="en-US" smtClean="0">
                <a:latin typeface="Times New Roman" pitchFamily="18" charset="0"/>
              </a:rPr>
              <a:pPr defTabSz="871538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1538" fontAlgn="base">
              <a:spcBef>
                <a:spcPct val="0"/>
              </a:spcBef>
              <a:spcAft>
                <a:spcPct val="0"/>
              </a:spcAft>
              <a:defRPr/>
            </a:pPr>
            <a:fld id="{B6E6B0BB-5B97-45B4-81D8-87EB458BC10F}" type="slidenum">
              <a:rPr lang="en-US"/>
              <a:pPr defTabSz="871538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9AC167-6045-463E-A914-FA9AF4EE3BBB}" type="slidenum">
              <a:rPr lang="ru-RU" sz="1200"/>
              <a:pPr algn="r"/>
              <a:t>27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538">
              <a:defRPr/>
            </a:pPr>
            <a:fld id="{B595F465-E03F-4B99-8BF2-D5FDFD785323}" type="slidenum">
              <a:rPr lang="en-US" smtClean="0"/>
              <a:pPr defTabSz="871538"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0A9C3D-1BF9-445A-99F6-112D4D1D44E8}" type="slidenum">
              <a:rPr lang="ru-RU" sz="1200"/>
              <a:pPr algn="r"/>
              <a:t>29</a:t>
            </a:fld>
            <a:endParaRPr lang="ru-RU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76ED01-1841-4E71-B457-9F3CF441C395}" type="slidenum">
              <a:rPr lang="ru-RU" sz="1200"/>
              <a:pPr algn="r"/>
              <a:t>30</a:t>
            </a:fld>
            <a:endParaRPr 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779CF6-CF53-458E-9276-B482DDD40AC3}" type="slidenum">
              <a:rPr lang="ru-RU" sz="1200"/>
              <a:pPr algn="r"/>
              <a:t>31</a:t>
            </a:fld>
            <a:endParaRPr lang="ru-RU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CFDE80-73AD-41C7-947C-2C06E281A861}" type="slidenum">
              <a:rPr lang="ru-RU" sz="1200"/>
              <a:pPr algn="r"/>
              <a:t>33</a:t>
            </a:fld>
            <a:endParaRPr lang="ru-RU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103A54-A8E8-409E-8BF7-854AD280F1CE}" type="slidenum">
              <a:rPr lang="ru-RU" sz="1200"/>
              <a:pPr algn="r"/>
              <a:t>3</a:t>
            </a:fld>
            <a:endParaRPr 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4 завода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C9AFF969-7591-4E28-B2DC-5CC67B897E7B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36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341A7D76-03B2-4A3A-9DEA-5C32822D06C9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37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766F8FEC-EE35-499C-8725-246C513D9133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38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193D94F2-A488-4BA4-A2B1-D14F3A5957A8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39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4B961F31-49E8-4928-ACBF-6870C407C718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40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367">
              <a:defRPr/>
            </a:pPr>
            <a:fld id="{C1AC27FC-1E70-4072-B52B-3075F5658639}" type="slidenum">
              <a:rPr lang="en-US" smtClean="0">
                <a:solidFill>
                  <a:srgbClr val="000000"/>
                </a:solidFill>
              </a:rPr>
              <a:pPr defTabSz="871367">
                <a:defRPr/>
              </a:pPr>
              <a:t>41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8CB89-4C87-4B0B-8E99-D61CCAB11F5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Использование пикфлоуметра – самый простой и эффективный метод контроля бронхолегочных заболеваний</a:t>
            </a:r>
            <a:r>
              <a:rPr lang="en-US" smtClean="0"/>
              <a:t> </a:t>
            </a:r>
          </a:p>
          <a:p>
            <a:r>
              <a:rPr lang="ru-RU" altLang="ja-JP" b="1" smtClean="0">
                <a:solidFill>
                  <a:srgbClr val="2E6EBC"/>
                </a:solidFill>
                <a:latin typeface="Myriad Pro" pitchFamily="34" charset="0"/>
              </a:rPr>
              <a:t>ПИКФЛОУМЕТР</a:t>
            </a:r>
            <a:r>
              <a:rPr lang="ru-RU" altLang="ja-JP" smtClean="0">
                <a:latin typeface="Myriad Pro" pitchFamily="34" charset="0"/>
              </a:rPr>
              <a:t> - средство повышения приверженности больных с </a:t>
            </a:r>
            <a:r>
              <a:rPr lang="ru-RU" altLang="ja-JP" b="1" smtClean="0">
                <a:latin typeface="Myriad Pro" pitchFamily="34" charset="0"/>
              </a:rPr>
              <a:t>БА, ХОБЛ </a:t>
            </a:r>
            <a:r>
              <a:rPr lang="ru-RU" altLang="ja-JP" smtClean="0">
                <a:latin typeface="Myriad Pro" pitchFamily="34" charset="0"/>
              </a:rPr>
              <a:t>к контролю над заболеванием</a:t>
            </a:r>
            <a:r>
              <a:rPr lang="en-US" altLang="ja-JP" smtClean="0">
                <a:latin typeface="Myriad Pro" pitchFamily="34" charset="0"/>
              </a:rPr>
              <a:t>. 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Пикфлоуметр - прибор для оценки дыхания, определяет Пиковую Скорость Выдоха, л/мин.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Для простоты оценки результатов измерения в конструкции пикфлоуметра предусмотрена трехзонная система контроля,</a:t>
            </a:r>
            <a:r>
              <a:rPr lang="en-US" smtClean="0"/>
              <a:t> </a:t>
            </a:r>
            <a:r>
              <a:rPr lang="ru-RU" smtClean="0"/>
              <a:t>которая  наглядно показывает, какие меры необходимо предпринимать согласно плану лечения в зависимости от показаний ПСВ. 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859720-02E1-4006-B711-35B077C5C766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Цифры для гордости</a:t>
            </a: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DD1014-4720-49C0-86B7-134A3CD79B5E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CAD1FE-6390-4D54-A27C-0E3F607614FA}" type="slidenum">
              <a:rPr lang="ru-RU" sz="1200"/>
              <a:pPr algn="r"/>
              <a:t>5</a:t>
            </a:fld>
            <a:endParaRPr lang="ru-RU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Консультация по прибору, диагностика поломок, проверка тонометра, работа мастера – бесплатно пожизненно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A7B99BD-1671-4F16-A370-0A637E2D1C5F}" type="slidenum">
              <a:rPr lang="ru-RU" sz="1200"/>
              <a:pPr algn="r"/>
              <a:t>6</a:t>
            </a:fld>
            <a:endParaRPr 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Показания даются весьма схематично. За назначением небулайзерной терапии рекомендуется обратиться к врачу.</a:t>
            </a:r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1538">
              <a:defRPr/>
            </a:pPr>
            <a:fld id="{5989B911-7100-445C-8296-09A70A0BEE74}" type="slidenum">
              <a:rPr lang="en-US" smtClean="0"/>
              <a:pPr defTabSz="871538"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F91DCC8-BBA1-4B12-AAE4-45644BA4716B}" type="slidenum">
              <a:rPr lang="ru-RU" sz="1200"/>
              <a:pPr algn="r"/>
              <a:t>10</a:t>
            </a:fld>
            <a:endParaRPr lang="ru-RU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03B50F-D75C-40B8-8871-1E6A3534A7FF}" type="slidenum">
              <a:rPr lang="ru-RU" sz="1200"/>
              <a:pPr algn="r"/>
              <a:t>11</a:t>
            </a:fld>
            <a:endParaRPr lang="ru-RU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6BB1-0226-49C1-9A9D-BB5C79A5BB70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23479-CC04-4351-AEDC-E54B7E8ED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8976-4D29-47ED-963B-DC0518155FC0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77B5-5D7F-4155-967A-5A8963E80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F250F-CB71-4612-B4CE-9AC6CF4AB79F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9233F-87DA-41B4-9B3D-4E8BEA78F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ll Users\Documents\Work\Omron\Линии.png"/>
          <p:cNvPicPr>
            <a:picLocks noChangeAspect="1" noChangeArrowheads="1"/>
          </p:cNvPicPr>
          <p:nvPr userDrawn="1"/>
        </p:nvPicPr>
        <p:blipFill>
          <a:blip r:embed="rId2" cstate="print"/>
          <a:srcRect b="12732"/>
          <a:stretch>
            <a:fillRect/>
          </a:stretch>
        </p:blipFill>
        <p:spPr bwMode="auto">
          <a:xfrm>
            <a:off x="0" y="5000625"/>
            <a:ext cx="9150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 descr="C:\Documents and Settings\All Users\Documents\Work\Omron\OMRON Фирменные элементы\Herz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6143625"/>
            <a:ext cx="5064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500" y="5357813"/>
            <a:ext cx="635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smtClean="0">
              <a:latin typeface="Calibri" pitchFamily="34" charset="0"/>
            </a:endParaRPr>
          </a:p>
        </p:txBody>
      </p:sp>
      <p:pic>
        <p:nvPicPr>
          <p:cNvPr id="6" name="Picture 4" descr="C:\Documents and Settings\All Users\Documents\Work\Omron\OMRON Фирменные элементы\Logo-OMRON-[Converted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8538" y="142875"/>
            <a:ext cx="1604962" cy="374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5"/>
          <p:cNvSpPr/>
          <p:nvPr/>
        </p:nvSpPr>
        <p:spPr>
          <a:xfrm>
            <a:off x="0" y="461963"/>
            <a:ext cx="4064000" cy="46037"/>
          </a:xfrm>
          <a:prstGeom prst="rect">
            <a:avLst/>
          </a:prstGeom>
          <a:solidFill>
            <a:srgbClr val="E1EFF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6"/>
          <p:cNvSpPr/>
          <p:nvPr/>
        </p:nvSpPr>
        <p:spPr>
          <a:xfrm flipV="1">
            <a:off x="0" y="338138"/>
            <a:ext cx="3429000" cy="44450"/>
          </a:xfrm>
          <a:prstGeom prst="rect">
            <a:avLst/>
          </a:prstGeom>
          <a:solidFill>
            <a:srgbClr val="96CE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0" y="214313"/>
            <a:ext cx="2801938" cy="46037"/>
          </a:xfrm>
          <a:prstGeom prst="rect">
            <a:avLst/>
          </a:prstGeom>
          <a:solidFill>
            <a:srgbClr val="1D71B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414" y="1785928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6598-69E6-481D-9DB3-6F040F2356FC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0450" y="6169025"/>
            <a:ext cx="1346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0CA7-C2E5-41F8-A799-EDBD30276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78"/>
            <a:ext cx="8305800" cy="57148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37593-B2D2-43F5-B723-84A0C9FE19D3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6325" y="6169025"/>
            <a:ext cx="1347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6B5D-AAAE-4771-A54C-42FB52670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D553B-0DB7-4F1B-9563-237ED2824E90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A225-57E2-4135-9F94-AC23D92FD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F89D7-B75B-4A96-A5E1-9875705BFEBA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03D5F-4B40-4FDD-A4AF-6355802D8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5D1AD-9A67-4B78-AB62-894810434775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B98D-BBD1-4FDA-B9D9-59239D43E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FCAB-5452-478A-BF5E-9E37FA410C47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12886-F401-489A-98AF-DAAAB5126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D7A5-215C-4840-9412-01D628396899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16BB-C16A-49DB-9285-1E0C4F1F0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4A28-0EC0-4176-A9FA-11B4264C8E06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DD9B-9676-414E-AAA7-B80D49525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FC8F-1419-416B-9361-8F454BD0517F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2AEB-5835-458C-B4A9-7BE7CE75C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540E-E167-447D-9A92-710E7AF6EB9D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8AF02-DBD6-46C5-BB2B-19873FCD5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7B9289-8AF4-4950-B29B-0241D3200799}" type="datetimeFigureOut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0B22A1-C2D4-4AFA-B780-EDBA1F0C2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4246563" y="5805488"/>
            <a:ext cx="4897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Разработано компанией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ЗАО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КомплектСервис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» эксклюзивным дистрибьютором медицинской техники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OMRON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 в России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1268760"/>
            <a:ext cx="4608512" cy="2880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20400000" lon="600000" rev="0"/>
            </a:camera>
            <a:lightRig rig="balanced" dir="t">
              <a:rot lat="0" lon="0" rev="5400000"/>
            </a:lightRig>
          </a:scene3d>
          <a:sp3d prstMaterial="clear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4353217" y="2054458"/>
            <a:ext cx="40879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20999999" lon="1200000" rev="0"/>
              </a:camera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yriad Pro" pitchFamily="34" charset="0"/>
              </a:rPr>
              <a:t>НЕБУЛАЙЗЕРЫ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Myriad Pro" pitchFamily="34" charset="0"/>
            </a:endParaRPr>
          </a:p>
        </p:txBody>
      </p:sp>
      <p:pic>
        <p:nvPicPr>
          <p:cNvPr id="6149" name="Рисунок 7" descr="!cs-medica-rus_cmyk.png"/>
          <p:cNvPicPr>
            <a:picLocks noChangeAspect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3463925" y="5876925"/>
            <a:ext cx="74771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Рисунок 6" descr="profile-2012_eng-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0"/>
            <a:ext cx="33940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1"/>
          <p:cNvSpPr txBox="1">
            <a:spLocks/>
          </p:cNvSpPr>
          <p:nvPr/>
        </p:nvSpPr>
        <p:spPr>
          <a:xfrm>
            <a:off x="395288" y="620713"/>
            <a:ext cx="8305800" cy="5000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Показания для небулайзерной терапии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92D9E48-A3DA-45B1-9D2D-BA6B8DF6A05C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A448C-6A59-476C-9D43-5AC9B6B13AF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13317" name="Line 4"/>
          <p:cNvSpPr>
            <a:spLocks noChangeShapeType="1"/>
          </p:cNvSpPr>
          <p:nvPr/>
        </p:nvSpPr>
        <p:spPr bwMode="gray">
          <a:xfrm>
            <a:off x="720725" y="2414588"/>
            <a:ext cx="0" cy="3228975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27075" y="2628900"/>
            <a:ext cx="7700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«Скорая помощь»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gray">
          <a:xfrm>
            <a:off x="952500" y="2986088"/>
            <a:ext cx="7516813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при необходимости быстрого получения лечебного эффекта – «скорая помощь»;</a:t>
            </a:r>
          </a:p>
          <a:p>
            <a:pPr eaLnBrk="0" hangingPunct="0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3320" name="Group 40"/>
          <p:cNvGrpSpPr>
            <a:grpSpLocks/>
          </p:cNvGrpSpPr>
          <p:nvPr/>
        </p:nvGrpSpPr>
        <p:grpSpPr bwMode="auto">
          <a:xfrm>
            <a:off x="642938" y="2771775"/>
            <a:ext cx="144462" cy="161925"/>
            <a:chOff x="2928" y="2208"/>
            <a:chExt cx="262" cy="262"/>
          </a:xfrm>
        </p:grpSpPr>
        <p:sp>
          <p:nvSpPr>
            <p:cNvPr id="19" name="Oval 4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42"/>
            <p:cNvSpPr>
              <a:spLocks noChangeArrowheads="1"/>
            </p:cNvSpPr>
            <p:nvPr/>
          </p:nvSpPr>
          <p:spPr bwMode="gray">
            <a:xfrm>
              <a:off x="2948" y="2231"/>
              <a:ext cx="219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321" name="Group 43"/>
          <p:cNvGrpSpPr>
            <a:grpSpLocks/>
          </p:cNvGrpSpPr>
          <p:nvPr/>
        </p:nvGrpSpPr>
        <p:grpSpPr bwMode="auto">
          <a:xfrm>
            <a:off x="642938" y="3929063"/>
            <a:ext cx="144462" cy="161925"/>
            <a:chOff x="2928" y="2208"/>
            <a:chExt cx="262" cy="262"/>
          </a:xfrm>
        </p:grpSpPr>
        <p:sp>
          <p:nvSpPr>
            <p:cNvPr id="22" name="Oval 44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Oval 45"/>
            <p:cNvSpPr>
              <a:spLocks noChangeArrowheads="1"/>
            </p:cNvSpPr>
            <p:nvPr/>
          </p:nvSpPr>
          <p:spPr bwMode="gray">
            <a:xfrm>
              <a:off x="2948" y="2231"/>
              <a:ext cx="219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322" name="Group 46"/>
          <p:cNvGrpSpPr>
            <a:grpSpLocks/>
          </p:cNvGrpSpPr>
          <p:nvPr/>
        </p:nvGrpSpPr>
        <p:grpSpPr bwMode="auto">
          <a:xfrm>
            <a:off x="642938" y="4929188"/>
            <a:ext cx="144462" cy="160337"/>
            <a:chOff x="2928" y="2208"/>
            <a:chExt cx="262" cy="262"/>
          </a:xfrm>
        </p:grpSpPr>
        <p:sp>
          <p:nvSpPr>
            <p:cNvPr id="25" name="Oval 4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Oval 48"/>
            <p:cNvSpPr>
              <a:spLocks noChangeArrowheads="1"/>
            </p:cNvSpPr>
            <p:nvPr/>
          </p:nvSpPr>
          <p:spPr bwMode="gray">
            <a:xfrm>
              <a:off x="2948" y="2229"/>
              <a:ext cx="219" cy="220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323" name="Group 33"/>
          <p:cNvGrpSpPr>
            <a:grpSpLocks/>
          </p:cNvGrpSpPr>
          <p:nvPr/>
        </p:nvGrpSpPr>
        <p:grpSpPr bwMode="auto">
          <a:xfrm>
            <a:off x="1079500" y="1571625"/>
            <a:ext cx="4699000" cy="857250"/>
            <a:chOff x="3357550" y="1500174"/>
            <a:chExt cx="5286412" cy="857256"/>
          </a:xfrm>
        </p:grpSpPr>
        <p:sp>
          <p:nvSpPr>
            <p:cNvPr id="13328" name="AutoShape 7"/>
            <p:cNvSpPr>
              <a:spLocks noChangeArrowheads="1"/>
            </p:cNvSpPr>
            <p:nvPr/>
          </p:nvSpPr>
          <p:spPr bwMode="gray">
            <a:xfrm>
              <a:off x="3357550" y="1758936"/>
              <a:ext cx="5286412" cy="598494"/>
            </a:xfrm>
            <a:prstGeom prst="roundRect">
              <a:avLst>
                <a:gd name="adj" fmla="val 9481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3329" name="Group 4"/>
            <p:cNvGrpSpPr>
              <a:grpSpLocks/>
            </p:cNvGrpSpPr>
            <p:nvPr/>
          </p:nvGrpSpPr>
          <p:grpSpPr bwMode="auto">
            <a:xfrm>
              <a:off x="3571864" y="1500174"/>
              <a:ext cx="2713038" cy="428628"/>
              <a:chOff x="624" y="672"/>
              <a:chExt cx="1773" cy="240"/>
            </a:xfrm>
          </p:grpSpPr>
          <p:sp>
            <p:nvSpPr>
              <p:cNvPr id="10260" name="AutoShape 5"/>
              <p:cNvSpPr>
                <a:spLocks noChangeArrowheads="1"/>
              </p:cNvSpPr>
              <p:nvPr/>
            </p:nvSpPr>
            <p:spPr bwMode="gray">
              <a:xfrm>
                <a:off x="624" y="672"/>
                <a:ext cx="1773" cy="240"/>
              </a:xfrm>
              <a:prstGeom prst="roundRect">
                <a:avLst>
                  <a:gd name="adj" fmla="val 27917"/>
                </a:avLst>
              </a:prstGeom>
              <a:solidFill>
                <a:srgbClr val="7BB11B"/>
              </a:solidFill>
              <a:ln w="9525">
                <a:noFill/>
                <a:round/>
                <a:headEnd/>
                <a:tailEnd/>
              </a:ln>
              <a:effectLst>
                <a:outerShdw dist="25400" dir="5400000" algn="ctr" rotWithShape="0">
                  <a:srgbClr val="1C1C1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333" name="AutoShape 6"/>
              <p:cNvSpPr>
                <a:spLocks noChangeArrowheads="1"/>
              </p:cNvSpPr>
              <p:nvPr/>
            </p:nvSpPr>
            <p:spPr bwMode="gray">
              <a:xfrm>
                <a:off x="636" y="674"/>
                <a:ext cx="174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>
                      <a:alpha val="29999"/>
                    </a:srgbClr>
                  </a:gs>
                  <a:gs pos="100000">
                    <a:srgbClr val="7BB11B">
                      <a:alpha val="29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1" name="Rectangle 29"/>
            <p:cNvSpPr>
              <a:spLocks noChangeArrowheads="1"/>
            </p:cNvSpPr>
            <p:nvPr/>
          </p:nvSpPr>
          <p:spPr bwMode="white">
            <a:xfrm>
              <a:off x="3741530" y="1500174"/>
              <a:ext cx="2352096" cy="46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АБСОЛЮТНЫЕ</a:t>
              </a: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3737958" y="1876415"/>
              <a:ext cx="4875644" cy="46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ПРИМЕНЕНИЕ НЕОБХОДИМО</a:t>
              </a:r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31838" y="3786188"/>
            <a:ext cx="770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Несамостоятельное использование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gray">
          <a:xfrm>
            <a:off x="958850" y="4143375"/>
            <a:ext cx="7516813" cy="757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при неспособности пациента самостоятельно использовать устройства для ингаляционной терапии;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723900" y="4786313"/>
            <a:ext cx="770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Не доставляется другими ингаляторами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gray">
          <a:xfrm>
            <a:off x="949325" y="5143500"/>
            <a:ext cx="7516813" cy="112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когда лекарство не может быть доставлено другими  ингаляторами.</a:t>
            </a:r>
          </a:p>
          <a:p>
            <a:pPr eaLnBrk="0" hangingPunct="0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6"/>
          <p:cNvSpPr>
            <a:spLocks noChangeArrowheads="1"/>
          </p:cNvSpPr>
          <p:nvPr/>
        </p:nvSpPr>
        <p:spPr bwMode="gray">
          <a:xfrm>
            <a:off x="1287463" y="1574800"/>
            <a:ext cx="2376487" cy="193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29999"/>
                </a:srgbClr>
              </a:gs>
              <a:gs pos="100000">
                <a:srgbClr val="7BB11B">
                  <a:alpha val="29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AutoShape 7"/>
          <p:cNvSpPr>
            <a:spLocks noChangeArrowheads="1"/>
          </p:cNvSpPr>
          <p:nvPr/>
        </p:nvSpPr>
        <p:spPr bwMode="gray">
          <a:xfrm>
            <a:off x="1079500" y="1830388"/>
            <a:ext cx="4699000" cy="598487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0" name="Group 33"/>
          <p:cNvGrpSpPr>
            <a:grpSpLocks/>
          </p:cNvGrpSpPr>
          <p:nvPr/>
        </p:nvGrpSpPr>
        <p:grpSpPr bwMode="auto">
          <a:xfrm>
            <a:off x="1270000" y="1571625"/>
            <a:ext cx="2730500" cy="428625"/>
            <a:chOff x="624" y="672"/>
            <a:chExt cx="1773" cy="240"/>
          </a:xfrm>
        </p:grpSpPr>
        <p:sp>
          <p:nvSpPr>
            <p:cNvPr id="11295" name="AutoShape 9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FF7C80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29999"/>
                  </a:srgbClr>
                </a:gs>
                <a:gs pos="100000">
                  <a:srgbClr val="FF7C80">
                    <a:alpha val="2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1" name="Rectangle 29"/>
          <p:cNvSpPr>
            <a:spLocks noChangeArrowheads="1"/>
          </p:cNvSpPr>
          <p:nvPr/>
        </p:nvSpPr>
        <p:spPr bwMode="white">
          <a:xfrm>
            <a:off x="1116013" y="1557338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ОТНОСИТЕЛЬНЫЕ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black">
          <a:xfrm>
            <a:off x="1417638" y="1947863"/>
            <a:ext cx="433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МОЖНО РЕКОМЕНДОВАТЬ</a:t>
            </a:r>
          </a:p>
        </p:txBody>
      </p:sp>
      <p:sp>
        <p:nvSpPr>
          <p:cNvPr id="14" name="Title 21"/>
          <p:cNvSpPr txBox="1">
            <a:spLocks/>
          </p:cNvSpPr>
          <p:nvPr/>
        </p:nvSpPr>
        <p:spPr>
          <a:xfrm>
            <a:off x="395288" y="5492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Показания для небулайзерной терапии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92D9E48-A3DA-45B1-9D2D-BA6B8DF6A05C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382F3-2523-4AA3-9FF4-D2EBF980EA3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4346" name="Line 4"/>
          <p:cNvSpPr>
            <a:spLocks noChangeShapeType="1"/>
          </p:cNvSpPr>
          <p:nvPr/>
        </p:nvSpPr>
        <p:spPr bwMode="gray">
          <a:xfrm>
            <a:off x="720725" y="2414588"/>
            <a:ext cx="0" cy="3371850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27075" y="2628900"/>
            <a:ext cx="7700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Профилактика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gray">
          <a:xfrm>
            <a:off x="952500" y="2986088"/>
            <a:ext cx="7516813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сезонных обострений респираторных инфекций;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4349" name="Group 40"/>
          <p:cNvGrpSpPr>
            <a:grpSpLocks/>
          </p:cNvGrpSpPr>
          <p:nvPr/>
        </p:nvGrpSpPr>
        <p:grpSpPr bwMode="auto">
          <a:xfrm>
            <a:off x="642938" y="2771775"/>
            <a:ext cx="144462" cy="161925"/>
            <a:chOff x="2928" y="2208"/>
            <a:chExt cx="262" cy="262"/>
          </a:xfrm>
        </p:grpSpPr>
        <p:sp>
          <p:nvSpPr>
            <p:cNvPr id="19" name="Oval 4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42"/>
            <p:cNvSpPr>
              <a:spLocks noChangeArrowheads="1"/>
            </p:cNvSpPr>
            <p:nvPr/>
          </p:nvSpPr>
          <p:spPr bwMode="gray">
            <a:xfrm>
              <a:off x="2948" y="2231"/>
              <a:ext cx="219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350" name="Group 43"/>
          <p:cNvGrpSpPr>
            <a:grpSpLocks/>
          </p:cNvGrpSpPr>
          <p:nvPr/>
        </p:nvGrpSpPr>
        <p:grpSpPr bwMode="auto">
          <a:xfrm>
            <a:off x="642938" y="3500438"/>
            <a:ext cx="144462" cy="161925"/>
            <a:chOff x="2928" y="2208"/>
            <a:chExt cx="262" cy="262"/>
          </a:xfrm>
        </p:grpSpPr>
        <p:sp>
          <p:nvSpPr>
            <p:cNvPr id="22" name="Oval 44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Oval 45"/>
            <p:cNvSpPr>
              <a:spLocks noChangeArrowheads="1"/>
            </p:cNvSpPr>
            <p:nvPr/>
          </p:nvSpPr>
          <p:spPr bwMode="gray">
            <a:xfrm>
              <a:off x="2948" y="2231"/>
              <a:ext cx="219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351" name="Group 46"/>
          <p:cNvGrpSpPr>
            <a:grpSpLocks/>
          </p:cNvGrpSpPr>
          <p:nvPr/>
        </p:nvGrpSpPr>
        <p:grpSpPr bwMode="auto">
          <a:xfrm>
            <a:off x="642938" y="4572000"/>
            <a:ext cx="144462" cy="160338"/>
            <a:chOff x="2928" y="2208"/>
            <a:chExt cx="262" cy="262"/>
          </a:xfrm>
        </p:grpSpPr>
        <p:sp>
          <p:nvSpPr>
            <p:cNvPr id="25" name="Oval 4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Oval 48"/>
            <p:cNvSpPr>
              <a:spLocks noChangeArrowheads="1"/>
            </p:cNvSpPr>
            <p:nvPr/>
          </p:nvSpPr>
          <p:spPr bwMode="gray">
            <a:xfrm>
              <a:off x="2948" y="2229"/>
              <a:ext cx="219" cy="220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31838" y="3357563"/>
            <a:ext cx="770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Профилактика 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gray">
          <a:xfrm>
            <a:off x="958850" y="3714750"/>
            <a:ext cx="7516813" cy="1163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высыхания слизистых оболочек дыхательных путей у людей, которые много говорят;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723900" y="4429125"/>
            <a:ext cx="7702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При нарушениях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gray">
          <a:xfrm>
            <a:off x="949325" y="4786313"/>
            <a:ext cx="7516813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отхождения мокроты;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4356" name="Group 46"/>
          <p:cNvGrpSpPr>
            <a:grpSpLocks/>
          </p:cNvGrpSpPr>
          <p:nvPr/>
        </p:nvGrpSpPr>
        <p:grpSpPr bwMode="auto">
          <a:xfrm>
            <a:off x="642938" y="5214938"/>
            <a:ext cx="144462" cy="160337"/>
            <a:chOff x="2928" y="2208"/>
            <a:chExt cx="262" cy="262"/>
          </a:xfrm>
        </p:grpSpPr>
        <p:sp>
          <p:nvSpPr>
            <p:cNvPr id="41" name="Oval 4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Oval 48"/>
            <p:cNvSpPr>
              <a:spLocks noChangeArrowheads="1"/>
            </p:cNvSpPr>
            <p:nvPr/>
          </p:nvSpPr>
          <p:spPr bwMode="gray">
            <a:xfrm>
              <a:off x="2948" y="2229"/>
              <a:ext cx="219" cy="220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723900" y="5072063"/>
            <a:ext cx="770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pitchFamily="34" charset="0"/>
              <a:buNone/>
              <a:defRPr/>
            </a:pPr>
            <a:r>
              <a:rPr lang="ru-RU" sz="2400" i="1" dirty="0">
                <a:solidFill>
                  <a:srgbClr val="FF0000"/>
                </a:solidFill>
                <a:latin typeface="+mj-lt"/>
              </a:rPr>
              <a:t> Терапия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gray">
          <a:xfrm>
            <a:off x="949325" y="5429250"/>
            <a:ext cx="7516813" cy="757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ингаляционная терапия детям.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1"/>
          <p:cNvSpPr txBox="1">
            <a:spLocks/>
          </p:cNvSpPr>
          <p:nvPr/>
        </p:nvSpPr>
        <p:spPr>
          <a:xfrm>
            <a:off x="0" y="1557338"/>
            <a:ext cx="9144000" cy="18002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Препараты для применения в </a:t>
            </a:r>
            <a:r>
              <a:rPr lang="ru-RU" sz="3600" dirty="0" err="1">
                <a:solidFill>
                  <a:srgbClr val="C52A15"/>
                </a:solidFill>
                <a:latin typeface="+mj-lt"/>
                <a:ea typeface="+mj-ea"/>
                <a:cs typeface="+mj-cs"/>
              </a:rPr>
              <a:t>небулайзерах</a:t>
            </a:r>
            <a:r>
              <a:rPr lang="ru-RU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defRPr/>
            </a:pPr>
            <a:r>
              <a:rPr lang="ru-RU" sz="32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зарегистрированные лекарственные средства имеющие ингаляционную форму выпуска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144B99-461D-4714-917B-36713111824C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11E9E-3FE8-48A3-A62B-E54DC1853DF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3400" y="1447800"/>
            <a:ext cx="7772400" cy="3852863"/>
          </a:xfrm>
          <a:prstGeom prst="rect">
            <a:avLst/>
          </a:prstGeom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</a:br>
            <a:endParaRPr lang="ru-RU" sz="2400" b="1" kern="0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85800" y="1600200"/>
            <a:ext cx="7772400" cy="3852863"/>
          </a:xfrm>
          <a:prstGeom prst="rect">
            <a:avLst/>
          </a:prstGeom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</a:br>
            <a:endParaRPr lang="ru-RU" sz="2400" b="1" kern="0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838200" y="1752600"/>
            <a:ext cx="7772400" cy="3852863"/>
          </a:xfrm>
          <a:prstGeom prst="rect">
            <a:avLst/>
          </a:prstGeom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</a:br>
            <a:endParaRPr lang="ru-RU" sz="2400" b="1" kern="0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39750" y="3500438"/>
          <a:ext cx="8208963" cy="251618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04456"/>
                <a:gridCol w="4104456"/>
              </a:tblGrid>
              <a:tr h="838892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Бронхолитики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Антибиотики</a:t>
                      </a:r>
                      <a:endParaRPr lang="ru-RU" sz="2800" dirty="0"/>
                    </a:p>
                  </a:txBody>
                  <a:tcPr/>
                </a:tc>
              </a:tr>
              <a:tr h="838892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Глюкокортикостероиды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Антиагреганты</a:t>
                      </a:r>
                      <a:endParaRPr lang="ru-RU" sz="2800" dirty="0"/>
                    </a:p>
                  </a:txBody>
                  <a:tcPr/>
                </a:tc>
              </a:tr>
              <a:tr h="838892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Муколитики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250825" y="1773238"/>
            <a:ext cx="84978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ja-JP" sz="2000" b="1">
                <a:solidFill>
                  <a:srgbClr val="FF0000"/>
                </a:solidFill>
                <a:latin typeface="Myriad Pro" pitchFamily="34" charset="0"/>
                <a:cs typeface="HG明朝B"/>
              </a:rPr>
              <a:t>Растворы, содержащие масла, </a:t>
            </a:r>
          </a:p>
          <a:p>
            <a:r>
              <a:rPr lang="ru-RU" altLang="ja-JP" sz="2000" b="1">
                <a:solidFill>
                  <a:srgbClr val="FF0000"/>
                </a:solidFill>
                <a:latin typeface="Myriad Pro" pitchFamily="34" charset="0"/>
                <a:cs typeface="HG明朝B"/>
              </a:rPr>
              <a:t>Суспензии и растворы содержащие взвешенные частицы </a:t>
            </a:r>
          </a:p>
          <a:p>
            <a:r>
              <a:rPr lang="ru-RU" altLang="ja-JP" sz="2000" b="1">
                <a:solidFill>
                  <a:srgbClr val="FF0000"/>
                </a:solidFill>
                <a:latin typeface="Myriad Pro" pitchFamily="34" charset="0"/>
                <a:cs typeface="HG明朝B"/>
              </a:rPr>
              <a:t>(в том числе настои), </a:t>
            </a:r>
          </a:p>
          <a:p>
            <a:endParaRPr lang="ru-RU" altLang="ja-JP" sz="2000" b="1">
              <a:solidFill>
                <a:srgbClr val="FF0000"/>
              </a:solidFill>
              <a:latin typeface="Myriad Pro" pitchFamily="34" charset="0"/>
              <a:cs typeface="HG明朝B"/>
            </a:endParaRPr>
          </a:p>
          <a:p>
            <a:r>
              <a:rPr lang="ru-RU" altLang="ja-JP" sz="2000" b="1">
                <a:solidFill>
                  <a:srgbClr val="FF0000"/>
                </a:solidFill>
                <a:latin typeface="Myriad Pro" pitchFamily="34" charset="0"/>
                <a:cs typeface="HG明朝B"/>
              </a:rPr>
              <a:t>Эуфиллин, димедрол, </a:t>
            </a:r>
            <a:r>
              <a:rPr lang="ru-RU" sz="2000" b="1">
                <a:solidFill>
                  <a:srgbClr val="FF0000"/>
                </a:solidFill>
                <a:latin typeface="Myriad Pro" pitchFamily="34" charset="0"/>
                <a:ea typeface="MS PGothic" pitchFamily="34" charset="-128"/>
                <a:cs typeface="HG明朝B"/>
              </a:rPr>
              <a:t>системные кортикостероиды</a:t>
            </a:r>
          </a:p>
          <a:p>
            <a:r>
              <a:rPr lang="ru-RU" altLang="ja-JP" sz="2000" b="1">
                <a:solidFill>
                  <a:srgbClr val="FF0000"/>
                </a:solidFill>
                <a:latin typeface="Myriad Pro" pitchFamily="34" charset="0"/>
                <a:cs typeface="HG明朝B"/>
              </a:rPr>
              <a:t>(и др препараты не имеющие ингаляционных форм)</a:t>
            </a:r>
          </a:p>
        </p:txBody>
      </p:sp>
      <p:sp>
        <p:nvSpPr>
          <p:cNvPr id="16387" name="Rectangle 20"/>
          <p:cNvSpPr>
            <a:spLocks noChangeArrowheads="1"/>
          </p:cNvSpPr>
          <p:nvPr/>
        </p:nvSpPr>
        <p:spPr bwMode="auto">
          <a:xfrm>
            <a:off x="4953000" y="1817688"/>
            <a:ext cx="358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2378075" y="333375"/>
            <a:ext cx="57229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 sz="2000" b="1" i="1">
                <a:solidFill>
                  <a:schemeClr val="bg1"/>
                </a:solidFill>
                <a:latin typeface="Myriad Pro" pitchFamily="34" charset="0"/>
                <a:cs typeface="HG明朝B"/>
              </a:rPr>
              <a:t>НЕ РЕКОМЕНДУЕТСЯ ИСПОЛЬЗОВАТЬ </a:t>
            </a:r>
          </a:p>
          <a:p>
            <a:r>
              <a:rPr lang="ru-RU" altLang="ja-JP" sz="2000" b="1" i="1">
                <a:solidFill>
                  <a:schemeClr val="bg1"/>
                </a:solidFill>
                <a:latin typeface="Myriad Pro" pitchFamily="34" charset="0"/>
                <a:cs typeface="HG明朝B"/>
              </a:rPr>
              <a:t>В НЕБУЛАЙЗЕРАХ* </a:t>
            </a:r>
          </a:p>
        </p:txBody>
      </p:sp>
      <p:pic>
        <p:nvPicPr>
          <p:cNvPr id="7" name="Рисунок 6" descr="vospalenieleg2.png"/>
          <p:cNvPicPr>
            <a:picLocks noChangeAspect="1"/>
          </p:cNvPicPr>
          <p:nvPr/>
        </p:nvPicPr>
        <p:blipFill>
          <a:blip r:embed="rId3" cstate="print"/>
          <a:srcRect l="25049" t="18813" r="36391" b="32988"/>
          <a:stretch>
            <a:fillRect/>
          </a:stretch>
        </p:blipFill>
        <p:spPr bwMode="auto">
          <a:xfrm>
            <a:off x="3100388" y="2854325"/>
            <a:ext cx="10874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 t="887" r="66219" b="16415"/>
          <a:stretch>
            <a:fillRect/>
          </a:stretch>
        </p:blipFill>
        <p:spPr bwMode="auto">
          <a:xfrm>
            <a:off x="1371600" y="1917700"/>
            <a:ext cx="176053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8888" y="1412875"/>
            <a:ext cx="1931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70C0"/>
                </a:solidFill>
                <a:latin typeface="Myriad Pro" pitchFamily="34" charset="0"/>
              </a:rPr>
              <a:t>Эфирные масла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 t="887" r="65884" b="18535"/>
          <a:stretch>
            <a:fillRect/>
          </a:stretch>
        </p:blipFill>
        <p:spPr bwMode="auto">
          <a:xfrm>
            <a:off x="4956175" y="1917700"/>
            <a:ext cx="177641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scorpio\Desktop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7350" y="2854325"/>
            <a:ext cx="10350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1412875"/>
            <a:ext cx="2611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70C0"/>
                </a:solidFill>
                <a:latin typeface="Myriad Pro" pitchFamily="34" charset="0"/>
              </a:rPr>
              <a:t>Отвары и настои трав</a:t>
            </a:r>
          </a:p>
        </p:txBody>
      </p:sp>
      <p:sp>
        <p:nvSpPr>
          <p:cNvPr id="16395" name="Прямоугольник 7"/>
          <p:cNvSpPr>
            <a:spLocks noChangeArrowheads="1"/>
          </p:cNvSpPr>
          <p:nvPr/>
        </p:nvSpPr>
        <p:spPr bwMode="auto">
          <a:xfrm>
            <a:off x="-36513" y="6567488"/>
            <a:ext cx="9072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Myriad Pro" pitchFamily="34" charset="0"/>
              </a:rPr>
              <a:t>*     Чучалин А.Г. ,Княжеская Н.П. Русский медицинский журнал, том 17, №7, 2006</a:t>
            </a:r>
          </a:p>
          <a:p>
            <a:endParaRPr lang="ru-RU" sz="1200" i="1">
              <a:latin typeface="Myriad Pro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38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8" grpId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603250" y="1625600"/>
            <a:ext cx="4724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pitchFamily="34" charset="-128"/>
                <a:cs typeface="HG明朝B"/>
              </a:rPr>
              <a:t>＊＊＊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08025" y="1857375"/>
            <a:ext cx="7772400" cy="38528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 kern="0">
                <a:solidFill>
                  <a:schemeClr val="accent2"/>
                </a:solidFill>
                <a:ea typeface="+mj-ea"/>
                <a:cs typeface="+mj-cs"/>
              </a:rPr>
              <a:t/>
            </a:r>
            <a:br>
              <a:rPr lang="ru-RU" sz="3600" kern="0">
                <a:solidFill>
                  <a:schemeClr val="accent2"/>
                </a:solidFill>
                <a:ea typeface="+mj-ea"/>
                <a:cs typeface="+mj-cs"/>
              </a:rPr>
            </a:br>
            <a:endParaRPr lang="ru-RU" sz="2400" kern="0">
              <a:solidFill>
                <a:schemeClr val="accent2"/>
              </a:solidFill>
              <a:ea typeface="+mj-ea"/>
              <a:cs typeface="+mj-cs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 flipV="1">
            <a:off x="541338" y="5414963"/>
            <a:ext cx="8358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5400" dirty="0">
              <a:latin typeface="+mj-lt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7988" y="1519238"/>
            <a:ext cx="7772400" cy="38528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600">
                <a:solidFill>
                  <a:schemeClr val="accent2"/>
                </a:solidFill>
                <a:ea typeface="+mj-ea"/>
                <a:cs typeface="+mj-cs"/>
              </a:rPr>
              <a:t/>
            </a:r>
            <a:br>
              <a:rPr lang="ru-RU" sz="3600">
                <a:solidFill>
                  <a:schemeClr val="accent2"/>
                </a:solidFill>
                <a:ea typeface="+mj-ea"/>
                <a:cs typeface="+mj-cs"/>
              </a:rPr>
            </a:br>
            <a:endParaRPr lang="ru-RU" sz="4400">
              <a:solidFill>
                <a:schemeClr val="accent2"/>
              </a:solidFill>
              <a:ea typeface="+mj-ea"/>
              <a:cs typeface="+mj-cs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r="1137" b="20036"/>
          <a:stretch>
            <a:fillRect/>
          </a:stretch>
        </p:blipFill>
        <p:spPr bwMode="auto">
          <a:xfrm>
            <a:off x="6011863" y="4221163"/>
            <a:ext cx="3132137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68538" y="188913"/>
            <a:ext cx="5111750" cy="9366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КЛЮЧЕВЫЕ ПРЕИМУЩЕСТВА НЕБУЛАЙЗЕРОВ ОMRON :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4925" y="1484313"/>
            <a:ext cx="8785225" cy="38989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</a:t>
            </a: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1. Соответствуют требованиям Европейского стандарта по   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  </a:t>
            </a:r>
            <a:r>
              <a:rPr lang="ru-RU" sz="2100" dirty="0" err="1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небулайзерной</a:t>
            </a: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терапии "</a:t>
            </a:r>
            <a:r>
              <a:rPr lang="ru-RU" sz="2100" dirty="0" err="1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prEN</a:t>
            </a: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13544-1"</a:t>
            </a:r>
          </a:p>
          <a:p>
            <a:pPr fontAlgn="auto">
              <a:spcAft>
                <a:spcPts val="0"/>
              </a:spcAft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2. Клинически апробированы с лекарственными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   препаратами различных </a:t>
            </a:r>
            <a:r>
              <a:rPr lang="ru-RU" sz="2100" dirty="0" err="1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фармгрупп</a:t>
            </a: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3. Работают в ведущих пульмонологических клиниках 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   России с 1996 года.</a:t>
            </a:r>
          </a:p>
          <a:p>
            <a:pPr fontAlgn="auto">
              <a:spcAft>
                <a:spcPts val="0"/>
              </a:spcAft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</p:txBody>
      </p:sp>
      <p:pic>
        <p:nvPicPr>
          <p:cNvPr id="17417" name="Picture 2" descr="C:\рабочее\мои доки\Презентация по продукту\2014\Klinicheski_LP_08-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5229225"/>
            <a:ext cx="28575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1908175" y="188913"/>
            <a:ext cx="6264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СООТВЕТСТВУЮТ  ТРЕБОВАНИЯМ ЕВРОПЕЙСКОГО  СТАНДАРТА ПО ИНГАЛЯЦИОННОЙ ТЕРАПИИ: </a:t>
            </a:r>
          </a:p>
        </p:txBody>
      </p:sp>
      <p:sp>
        <p:nvSpPr>
          <p:cNvPr id="7" name="Овал 6"/>
          <p:cNvSpPr/>
          <p:nvPr/>
        </p:nvSpPr>
        <p:spPr>
          <a:xfrm>
            <a:off x="6588125" y="4221163"/>
            <a:ext cx="2232025" cy="2232025"/>
          </a:xfrm>
          <a:prstGeom prst="ellipse">
            <a:avLst/>
          </a:prstGeom>
          <a:solidFill>
            <a:srgbClr val="FFC000"/>
          </a:solidFill>
          <a:effectLst>
            <a:outerShdw blurRad="2540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Myriad Pro" pitchFamily="34" charset="0"/>
              </a:rPr>
              <a:t>*Европейский  стандарт по </a:t>
            </a:r>
            <a:r>
              <a:rPr lang="ru-RU" sz="1400" i="1" dirty="0" err="1">
                <a:solidFill>
                  <a:schemeClr val="tx1"/>
                </a:solidFill>
                <a:latin typeface="Myriad Pro" pitchFamily="34" charset="0"/>
              </a:rPr>
              <a:t>небулайзерной</a:t>
            </a:r>
            <a:r>
              <a:rPr lang="ru-RU" sz="1400" i="1" dirty="0">
                <a:solidFill>
                  <a:schemeClr val="tx1"/>
                </a:solidFill>
                <a:latin typeface="Myriad Pro" pitchFamily="34" charset="0"/>
              </a:rPr>
              <a:t> терапии "</a:t>
            </a:r>
            <a:r>
              <a:rPr lang="ru-RU" sz="1400" i="1" dirty="0" err="1">
                <a:solidFill>
                  <a:schemeClr val="tx1"/>
                </a:solidFill>
                <a:latin typeface="Myriad Pro" pitchFamily="34" charset="0"/>
              </a:rPr>
              <a:t>prEN</a:t>
            </a:r>
            <a:r>
              <a:rPr lang="ru-RU" sz="1400" i="1" dirty="0">
                <a:solidFill>
                  <a:schemeClr val="tx1"/>
                </a:solidFill>
                <a:latin typeface="Myriad Pro" pitchFamily="34" charset="0"/>
              </a:rPr>
              <a:t> 13544-1»</a:t>
            </a:r>
            <a:endParaRPr lang="ru-RU" sz="3600" i="1" dirty="0">
              <a:latin typeface="Myriad Pro" pitchFamily="34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8313" y="1989138"/>
            <a:ext cx="83518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исследования аэродинамических частиц аэрозоля – </a:t>
            </a:r>
            <a:r>
              <a:rPr lang="ru-RU">
                <a:solidFill>
                  <a:srgbClr val="0061CC"/>
                </a:solidFill>
                <a:latin typeface="Myriad Pro" pitchFamily="34" charset="0"/>
              </a:rPr>
              <a:t>метод низкопоточной каскадной импакции </a:t>
            </a: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(самый точный метод)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11188" y="3429000"/>
            <a:ext cx="7921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10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Более 50% генерируемых частиц аэрозоля должны иметь </a:t>
            </a:r>
            <a:r>
              <a:rPr lang="ru-RU">
                <a:solidFill>
                  <a:srgbClr val="0061CC"/>
                </a:solidFill>
                <a:latin typeface="Myriad Pro" pitchFamily="34" charset="0"/>
              </a:rPr>
              <a:t>размер менее 5 мкм</a:t>
            </a: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 - "респирабельная фракция"); 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84213" y="4581525"/>
            <a:ext cx="61912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10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>
                <a:solidFill>
                  <a:srgbClr val="0061CC"/>
                </a:solidFill>
                <a:latin typeface="Myriad Pro" pitchFamily="34" charset="0"/>
              </a:rPr>
              <a:t>остаточный объем лекарственного вещества</a:t>
            </a:r>
            <a:r>
              <a:rPr lang="en-US">
                <a:solidFill>
                  <a:srgbClr val="0061CC"/>
                </a:solidFill>
                <a:latin typeface="Myriad Pro" pitchFamily="34" charset="0"/>
              </a:rPr>
              <a:t/>
            </a:r>
            <a:br>
              <a:rPr lang="en-US">
                <a:solidFill>
                  <a:srgbClr val="0061CC"/>
                </a:solidFill>
                <a:latin typeface="Myriad Pro" pitchFamily="34" charset="0"/>
              </a:rPr>
            </a:b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после ингаляции &lt; 1,0 мл;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84213" y="5661025"/>
            <a:ext cx="61198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10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>
                <a:solidFill>
                  <a:srgbClr val="0061CC"/>
                </a:solidFill>
                <a:latin typeface="Myriad Pro" pitchFamily="34" charset="0"/>
              </a:rPr>
              <a:t>время ингаляции </a:t>
            </a: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- не более 15 мин при объеме</a:t>
            </a:r>
            <a:r>
              <a:rPr lang="en-US">
                <a:solidFill>
                  <a:srgbClr val="000000"/>
                </a:solidFill>
                <a:latin typeface="Myriad Pro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Myriad Pro" pitchFamily="34" charset="0"/>
              </a:rPr>
            </a:br>
            <a:r>
              <a:rPr lang="ru-RU">
                <a:solidFill>
                  <a:srgbClr val="000000"/>
                </a:solidFill>
                <a:latin typeface="Myriad Pro" pitchFamily="34" charset="0"/>
              </a:rPr>
              <a:t>раствора 5,0 мл;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971550" y="2643188"/>
            <a:ext cx="2952750" cy="75406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Компрессорные </a:t>
            </a:r>
          </a:p>
          <a:p>
            <a:pPr algn="ctr"/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небулайзеры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4859338" y="2643188"/>
            <a:ext cx="3311525" cy="7556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Ультразвуковые </a:t>
            </a:r>
          </a:p>
          <a:p>
            <a:pPr algn="ctr"/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небулайзеры</a:t>
            </a:r>
          </a:p>
        </p:txBody>
      </p:sp>
      <p:sp>
        <p:nvSpPr>
          <p:cNvPr id="46088" name="AutoShape 10"/>
          <p:cNvSpPr>
            <a:spLocks noChangeArrowheads="1"/>
          </p:cNvSpPr>
          <p:nvPr/>
        </p:nvSpPr>
        <p:spPr bwMode="auto">
          <a:xfrm rot="7784212">
            <a:off x="2875757" y="2153443"/>
            <a:ext cx="666750" cy="17621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31750" y="1119188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>
                <a:solidFill>
                  <a:srgbClr val="0061CC"/>
                </a:solidFill>
                <a:latin typeface="Myriad Pro" pitchFamily="34" charset="0"/>
              </a:rPr>
              <a:t>Виды небулайзеров</a:t>
            </a:r>
            <a:r>
              <a:rPr lang="en-US" sz="3000">
                <a:solidFill>
                  <a:srgbClr val="0061CC"/>
                </a:solidFill>
                <a:latin typeface="Myriad Pro" pitchFamily="34" charset="0"/>
              </a:rPr>
              <a:t>:</a:t>
            </a:r>
            <a:endParaRPr lang="ru-RU" sz="3000">
              <a:solidFill>
                <a:srgbClr val="0061CC"/>
              </a:solidFill>
              <a:latin typeface="Myriad Pro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rot="5400000">
            <a:off x="3418681" y="3275807"/>
            <a:ext cx="1971675" cy="192088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 rot="2772185">
            <a:off x="5087938" y="2143125"/>
            <a:ext cx="666750" cy="17462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2771775" y="4508500"/>
            <a:ext cx="3384550" cy="754063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Меш-небулайзеры</a:t>
            </a:r>
            <a:endParaRPr lang="ru-RU" sz="2000" b="1" i="1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19465" name="Прямоугольник 9"/>
          <p:cNvSpPr>
            <a:spLocks noChangeArrowheads="1"/>
          </p:cNvSpPr>
          <p:nvPr/>
        </p:nvSpPr>
        <p:spPr bwMode="auto">
          <a:xfrm>
            <a:off x="0" y="6423025"/>
            <a:ext cx="9072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Myriad Pro" pitchFamily="34" charset="0"/>
              </a:rPr>
              <a:t>* Новое поколение небулайзеров. </a:t>
            </a:r>
          </a:p>
          <a:p>
            <a:r>
              <a:rPr lang="ru-RU" sz="1200" i="1">
                <a:latin typeface="Myriad Pro" pitchFamily="34" charset="0"/>
              </a:rPr>
              <a:t>Ст. проф. С.Н. Авдеева, ФГУ НИИ,  ж-л «Консилиум Медикум» 2007г.</a:t>
            </a:r>
          </a:p>
        </p:txBody>
      </p:sp>
      <p:pic>
        <p:nvPicPr>
          <p:cNvPr id="1946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r="8107" b="16841"/>
          <a:stretch>
            <a:fillRect/>
          </a:stretch>
        </p:blipFill>
        <p:spPr bwMode="auto">
          <a:xfrm>
            <a:off x="323850" y="3500438"/>
            <a:ext cx="2032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MicroAir_smal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868863"/>
            <a:ext cx="93503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0" descr="C:\Users\dukat\Desktop\Картинки для презентахи\omron-u17-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3429000"/>
            <a:ext cx="208915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1447800"/>
            <a:ext cx="7772400" cy="3852863"/>
          </a:xfrm>
          <a:prstGeom prst="rect">
            <a:avLst/>
          </a:prstGeom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ru-RU" sz="3600" b="1" kern="0" dirty="0">
                <a:solidFill>
                  <a:srgbClr val="0070C0"/>
                </a:solidFill>
                <a:ea typeface="+mj-ea"/>
                <a:cs typeface="+mj-cs"/>
              </a:rPr>
            </a:br>
            <a:endParaRPr lang="ru-RU" sz="2400" b="1" kern="0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5292725" y="1412875"/>
            <a:ext cx="34575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ja-JP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ПРЕПАРАТЫ , </a:t>
            </a:r>
            <a:endParaRPr lang="en-US" altLang="ja-JP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altLang="ja-JP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КОТОРЫЕ РАЗРУШАЮТСЯ В </a:t>
            </a:r>
            <a:endParaRPr lang="en-US" altLang="ja-JP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altLang="ja-JP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УЛЬТРАЗВУКОВЫХ </a:t>
            </a:r>
            <a:endParaRPr lang="en-US" altLang="ja-JP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altLang="ja-JP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НЕБУЛАЙЗЕРАХ</a:t>
            </a:r>
          </a:p>
        </p:txBody>
      </p:sp>
      <p:sp>
        <p:nvSpPr>
          <p:cNvPr id="33797" name="Содержимое 2"/>
          <p:cNvSpPr txBox="1">
            <a:spLocks/>
          </p:cNvSpPr>
          <p:nvPr/>
        </p:nvSpPr>
        <p:spPr bwMode="auto">
          <a:xfrm>
            <a:off x="900113" y="2349500"/>
            <a:ext cx="33845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en-US" sz="1600">
                <a:latin typeface="Myriad Pro" pitchFamily="34" charset="0"/>
              </a:rPr>
              <a:t>N-</a:t>
            </a:r>
            <a:r>
              <a:rPr lang="ru-RU" sz="1600">
                <a:latin typeface="Myriad Pro" pitchFamily="34" charset="0"/>
              </a:rPr>
              <a:t>ацетилцистеин (Флуимуцил®)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</a:rPr>
              <a:t>Амброксол (Лазолван®)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</a:rPr>
              <a:t>Дорназа 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 (Пульмозим</a:t>
            </a:r>
            <a:r>
              <a:rPr lang="ru-RU" sz="1600">
                <a:latin typeface="Myriad Pro" pitchFamily="34" charset="0"/>
              </a:rPr>
              <a:t>®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Font typeface="Arial" pitchFamily="34" charset="0"/>
              <a:buChar char="•"/>
            </a:pPr>
            <a:endParaRPr lang="ru-RU">
              <a:solidFill>
                <a:srgbClr val="0070C0"/>
              </a:solidFill>
              <a:latin typeface="Myriad Pro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Font typeface="Arial" pitchFamily="34" charset="0"/>
              <a:buChar char="•"/>
            </a:pPr>
            <a:endParaRPr lang="ru-RU">
              <a:solidFill>
                <a:srgbClr val="0070C0"/>
              </a:solidFill>
              <a:latin typeface="Myriad Pro" pitchFamily="34" charset="0"/>
              <a:sym typeface="Symbol" pitchFamily="18" charset="2"/>
            </a:endParaRPr>
          </a:p>
        </p:txBody>
      </p:sp>
      <p:sp>
        <p:nvSpPr>
          <p:cNvPr id="33798" name="Содержимое 2"/>
          <p:cNvSpPr txBox="1">
            <a:spLocks/>
          </p:cNvSpPr>
          <p:nvPr/>
        </p:nvSpPr>
        <p:spPr bwMode="auto">
          <a:xfrm>
            <a:off x="2627313" y="4294188"/>
            <a:ext cx="280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</a:rPr>
              <a:t>Будесонид (Пульмикорт®)</a:t>
            </a:r>
          </a:p>
        </p:txBody>
      </p:sp>
      <p:sp>
        <p:nvSpPr>
          <p:cNvPr id="33799" name="Прямоугольник 6"/>
          <p:cNvSpPr>
            <a:spLocks noChangeArrowheads="1"/>
          </p:cNvSpPr>
          <p:nvPr/>
        </p:nvSpPr>
        <p:spPr bwMode="auto">
          <a:xfrm>
            <a:off x="5365750" y="5187950"/>
            <a:ext cx="2878138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  <a:sym typeface="Symbol" pitchFamily="18" charset="2"/>
              </a:rPr>
              <a:t>Тобрамицин (Тоби</a:t>
            </a:r>
            <a:r>
              <a:rPr lang="ru-RU" sz="1600">
                <a:latin typeface="Myriad Pro" pitchFamily="34" charset="0"/>
              </a:rPr>
              <a:t>®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</a:rPr>
              <a:t>Колистиметат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 (Колистин</a:t>
            </a:r>
            <a:r>
              <a:rPr lang="ru-RU" sz="1600">
                <a:latin typeface="Myriad Pro" pitchFamily="34" charset="0"/>
              </a:rPr>
              <a:t>®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endParaRPr lang="ru-RU" sz="1600">
              <a:latin typeface="Myriad Pro" pitchFamily="34" charset="0"/>
            </a:endParaRPr>
          </a:p>
        </p:txBody>
      </p:sp>
      <p:sp>
        <p:nvSpPr>
          <p:cNvPr id="33801" name="Прямоугольник 8"/>
          <p:cNvSpPr>
            <a:spLocks noChangeArrowheads="1"/>
          </p:cNvSpPr>
          <p:nvPr/>
        </p:nvSpPr>
        <p:spPr bwMode="auto">
          <a:xfrm>
            <a:off x="2195513" y="3716338"/>
            <a:ext cx="3240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6666"/>
              </a:buClr>
            </a:pPr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Глюкокортикостероиды</a:t>
            </a:r>
          </a:p>
        </p:txBody>
      </p:sp>
      <p:sp>
        <p:nvSpPr>
          <p:cNvPr id="33802" name="Прямоугольник 9"/>
          <p:cNvSpPr>
            <a:spLocks noChangeArrowheads="1"/>
          </p:cNvSpPr>
          <p:nvPr/>
        </p:nvSpPr>
        <p:spPr bwMode="auto">
          <a:xfrm>
            <a:off x="900113" y="1838325"/>
            <a:ext cx="172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558ED5"/>
              </a:buClr>
            </a:pPr>
            <a:r>
              <a:rPr lang="ru-RU" sz="2000" b="1">
                <a:solidFill>
                  <a:srgbClr val="0070C0"/>
                </a:solidFill>
                <a:latin typeface="Myriad Pro" pitchFamily="34" charset="0"/>
              </a:rPr>
              <a:t>Муколитики </a:t>
            </a:r>
          </a:p>
        </p:txBody>
      </p:sp>
      <p:sp>
        <p:nvSpPr>
          <p:cNvPr id="33803" name="Прямоугольник 10"/>
          <p:cNvSpPr>
            <a:spLocks noChangeArrowheads="1"/>
          </p:cNvSpPr>
          <p:nvPr/>
        </p:nvSpPr>
        <p:spPr bwMode="auto">
          <a:xfrm>
            <a:off x="5580063" y="4724400"/>
            <a:ext cx="1785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558ED5"/>
              </a:buClr>
            </a:pPr>
            <a:r>
              <a:rPr lang="ru-RU" sz="2000" b="1">
                <a:solidFill>
                  <a:srgbClr val="0070C0"/>
                </a:solidFill>
                <a:latin typeface="Myriad Pro" pitchFamily="34" charset="0"/>
                <a:sym typeface="Symbol" pitchFamily="18" charset="2"/>
              </a:rPr>
              <a:t>Антибиотики</a:t>
            </a:r>
          </a:p>
        </p:txBody>
      </p:sp>
      <p:sp>
        <p:nvSpPr>
          <p:cNvPr id="20490" name="Прямоугольник 6"/>
          <p:cNvSpPr>
            <a:spLocks noChangeArrowheads="1"/>
          </p:cNvSpPr>
          <p:nvPr/>
        </p:nvSpPr>
        <p:spPr bwMode="auto">
          <a:xfrm>
            <a:off x="6011863" y="7253288"/>
            <a:ext cx="45720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  <a:sym typeface="Symbol" pitchFamily="18" charset="2"/>
              </a:rPr>
              <a:t>Тобрамицин (Тоби</a:t>
            </a:r>
            <a:r>
              <a:rPr lang="ru-RU" sz="1600">
                <a:latin typeface="Myriad Pro" pitchFamily="34" charset="0"/>
              </a:rPr>
              <a:t>®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r>
              <a:rPr lang="ru-RU" sz="1600">
                <a:latin typeface="Myriad Pro" pitchFamily="34" charset="0"/>
              </a:rPr>
              <a:t>Колистиметат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 (Колистин</a:t>
            </a:r>
            <a:r>
              <a:rPr lang="ru-RU" sz="1600">
                <a:latin typeface="Myriad Pro" pitchFamily="34" charset="0"/>
              </a:rPr>
              <a:t>®</a:t>
            </a:r>
            <a:r>
              <a:rPr lang="ru-RU" sz="1600">
                <a:latin typeface="Myriad Pro" pitchFamily="34" charset="0"/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558ED5"/>
              </a:buClr>
              <a:buSzPct val="150000"/>
              <a:buFont typeface="Arial" pitchFamily="34" charset="0"/>
              <a:buChar char="•"/>
            </a:pPr>
            <a:endParaRPr lang="ru-RU" sz="1600">
              <a:latin typeface="Myriad Pro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1547813" y="1412875"/>
            <a:ext cx="3455987" cy="4608513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71550" y="1557338"/>
            <a:ext cx="6624638" cy="453548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  <p:bldP spid="33799" grpId="0"/>
      <p:bldP spid="33801" grpId="0"/>
      <p:bldP spid="33802" grpId="0"/>
      <p:bldP spid="338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1027"/>
          <p:cNvSpPr>
            <a:spLocks noChangeArrowheads="1"/>
          </p:cNvSpPr>
          <p:nvPr/>
        </p:nvSpPr>
        <p:spPr bwMode="auto">
          <a:xfrm>
            <a:off x="1908175" y="404813"/>
            <a:ext cx="64087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defTabSz="762000">
              <a:lnSpc>
                <a:spcPct val="90000"/>
              </a:lnSpc>
              <a:defRPr/>
            </a:pPr>
            <a:r>
              <a:rPr lang="ru-RU" altLang="ja-JP" sz="24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КОМПРЕССОРНЫЕ </a:t>
            </a:r>
          </a:p>
          <a:p>
            <a:pPr defTabSz="762000">
              <a:lnSpc>
                <a:spcPct val="90000"/>
              </a:lnSpc>
              <a:defRPr/>
            </a:pPr>
            <a:r>
              <a:rPr lang="ru-RU" altLang="ja-JP" sz="24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НЕБУЛАЙЗЕРЫ </a:t>
            </a:r>
            <a:r>
              <a:rPr lang="en-US" altLang="ja-JP" sz="24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OMRON</a:t>
            </a:r>
            <a:endParaRPr lang="ru-RU" altLang="ja-JP" sz="2400" b="1" i="1" dirty="0">
              <a:solidFill>
                <a:schemeClr val="bg1"/>
              </a:solidFill>
              <a:latin typeface="Myriad Pro" pitchFamily="34" charset="0"/>
              <a:ea typeface="+mj-ea"/>
              <a:cs typeface="Arial" pitchFamily="34" charset="0"/>
            </a:endParaRPr>
          </a:p>
        </p:txBody>
      </p:sp>
      <p:pic>
        <p:nvPicPr>
          <p:cNvPr id="21507" name="Рисунок 11" descr="Nikita-1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00213"/>
            <a:ext cx="43846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8" descr="C:\Documents and Settings\verbatim\Рабочий стол\c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5207000"/>
            <a:ext cx="2097088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Documents and Settings\verbatim\Рабочий стол\c24_kids_1toy_12-2011_801_Montage_gel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4797425"/>
            <a:ext cx="245586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8" descr="C:\Documents and Settings\All Users\Documents\Work\Omron\Фото для презентации\Заготовки\C29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0188" y="4149725"/>
            <a:ext cx="2286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 descr="C:\Users\scarsoul\Pictures\с2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5373688"/>
            <a:ext cx="10937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C:\Users\scarsoul\Pictures\4564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163" y="1773238"/>
            <a:ext cx="25003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6" descr="nebul_cam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133600"/>
            <a:ext cx="4284662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21"/>
          <p:cNvSpPr txBox="1">
            <a:spLocks/>
          </p:cNvSpPr>
          <p:nvPr/>
        </p:nvSpPr>
        <p:spPr>
          <a:xfrm>
            <a:off x="2339975" y="333375"/>
            <a:ext cx="4608513" cy="4111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КОМПРЕССОРНЫЙ НЕБУЛАЙЗЕР</a:t>
            </a: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1116013" y="1557338"/>
            <a:ext cx="374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71BC"/>
                </a:solidFill>
                <a:latin typeface="Myriad Pro" pitchFamily="34" charset="0"/>
              </a:rPr>
              <a:t>Схема небулайзерной камеры</a:t>
            </a:r>
          </a:p>
        </p:txBody>
      </p:sp>
      <p:pic>
        <p:nvPicPr>
          <p:cNvPr id="5" name="Picture 2" descr="C:\Users\ictran\Desktop\саша\артинки\стака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276475"/>
            <a:ext cx="2722562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Прямоугольник 4"/>
          <p:cNvSpPr>
            <a:spLocks noChangeArrowheads="1"/>
          </p:cNvSpPr>
          <p:nvPr/>
        </p:nvSpPr>
        <p:spPr bwMode="auto">
          <a:xfrm>
            <a:off x="4932363" y="1484313"/>
            <a:ext cx="3743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71BC"/>
                </a:solidFill>
                <a:latin typeface="Myriad Pro" pitchFamily="34" charset="0"/>
              </a:rPr>
              <a:t>Строение небулайзерной камеры (С28)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arsoul\Pictures\spot-named-101-best-and-brightest-in-chicago-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437063"/>
            <a:ext cx="29511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68313" y="4076700"/>
            <a:ext cx="5327650" cy="2400300"/>
          </a:xfrm>
          <a:prstGeom prst="rect">
            <a:avLst/>
          </a:prstGeom>
          <a:solidFill>
            <a:srgbClr val="FDFDF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b="1">
                <a:solidFill>
                  <a:srgbClr val="222222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b="1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101 Лучшая компании по разработке Интеллектуальных систем</a:t>
            </a:r>
            <a:r>
              <a:rPr lang="ru-RU" b="1">
                <a:solidFill>
                  <a:srgbClr val="222222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»</a:t>
            </a:r>
            <a:r>
              <a:rPr lang="ru-RU" b="1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r>
              <a:rPr lang="ru-RU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(101 Best and Brightest Companies), США, Чикаго. </a:t>
            </a:r>
          </a:p>
          <a:p>
            <a:pPr eaLnBrk="0" hangingPunct="0"/>
            <a:endParaRPr lang="ru-RU">
              <a:solidFill>
                <a:srgbClr val="222222"/>
              </a:solidFill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algn="ctr" eaLnBrk="0" hangingPunct="0"/>
            <a:r>
              <a:rPr lang="ru-RU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Второй год подряд корпорация </a:t>
            </a:r>
            <a:r>
              <a:rPr lang="ru-RU" b="1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OMRON</a:t>
            </a:r>
            <a:r>
              <a:rPr lang="ru-RU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 признана </a:t>
            </a:r>
          </a:p>
          <a:p>
            <a:pPr algn="ctr" eaLnBrk="0" hangingPunct="0"/>
            <a:r>
              <a:rPr lang="ru-RU" sz="2400" b="1">
                <a:solidFill>
                  <a:srgbClr val="222222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sz="2400" b="1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Элитным Победителем</a:t>
            </a:r>
            <a:r>
              <a:rPr lang="ru-RU" sz="2400" b="1">
                <a:solidFill>
                  <a:srgbClr val="222222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»</a:t>
            </a:r>
            <a:r>
              <a:rPr lang="ru-RU" sz="2400" b="1">
                <a:solidFill>
                  <a:srgbClr val="222222"/>
                </a:solidFill>
                <a:latin typeface="Cambria" pitchFamily="18" charset="0"/>
                <a:ea typeface="Calibri" pitchFamily="34" charset="0"/>
                <a:cs typeface="Arial" pitchFamily="34" charset="0"/>
              </a:rPr>
              <a:t>.</a:t>
            </a:r>
          </a:p>
          <a:p>
            <a:pPr eaLnBrk="0" hangingPunct="0"/>
            <a:endParaRPr lang="ru-RU"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3850" y="1700213"/>
            <a:ext cx="56880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mbria" pitchFamily="18" charset="0"/>
                <a:cs typeface="Times New Roman" pitchFamily="18" charset="0"/>
              </a:rPr>
              <a:t>OMRON Corporation</a:t>
            </a:r>
            <a:r>
              <a:rPr lang="ru-RU" b="1">
                <a:latin typeface="Cambria" pitchFamily="18" charset="0"/>
                <a:cs typeface="Times New Roman" pitchFamily="18" charset="0"/>
              </a:rPr>
              <a:t> вошел в </a:t>
            </a:r>
          </a:p>
          <a:p>
            <a:pPr algn="ctr"/>
            <a:r>
              <a:rPr lang="ru-RU" sz="3600" b="1">
                <a:latin typeface="Cambria" pitchFamily="18" charset="0"/>
                <a:cs typeface="Times New Roman" pitchFamily="18" charset="0"/>
              </a:rPr>
              <a:t>100</a:t>
            </a:r>
            <a:r>
              <a:rPr lang="ru-RU" b="1"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>
                <a:latin typeface="Cambria" pitchFamily="18" charset="0"/>
                <a:cs typeface="Times New Roman" pitchFamily="18" charset="0"/>
              </a:rPr>
              <a:t>самых инновационных компаний 2013 года </a:t>
            </a:r>
            <a:br>
              <a:rPr lang="ru-RU" b="1">
                <a:latin typeface="Cambria" pitchFamily="18" charset="0"/>
                <a:cs typeface="Times New Roman" pitchFamily="18" charset="0"/>
              </a:rPr>
            </a:br>
            <a:r>
              <a:rPr lang="ru-RU">
                <a:latin typeface="Cambria" pitchFamily="18" charset="0"/>
                <a:cs typeface="Times New Roman" pitchFamily="18" charset="0"/>
              </a:rPr>
              <a:t>по версии Thomson Reuters</a:t>
            </a:r>
            <a:endParaRPr lang="ru-RU">
              <a:cs typeface="Arial" pitchFamily="34" charset="0"/>
            </a:endParaRPr>
          </a:p>
        </p:txBody>
      </p:sp>
      <p:pic>
        <p:nvPicPr>
          <p:cNvPr id="143362" name="Picture 2" descr="C:\Users\scarsoul\Pictures\UB-fz9WN_400x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341438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2916238" y="549275"/>
            <a:ext cx="3240087" cy="431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ja-JP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HGP創英角ｺﾞｼｯｸUB"/>
                <a:cs typeface="HGP創英角ｺﾞｼｯｸUB"/>
              </a:rPr>
              <a:t>ДОСТИЖЕНИЯ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750" y="1341438"/>
            <a:ext cx="8280400" cy="23749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750" y="4005263"/>
            <a:ext cx="8280400" cy="23764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5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39700" y="1571625"/>
            <a:ext cx="381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3555" name="Group 6"/>
          <p:cNvGrpSpPr>
            <a:grpSpLocks noChangeAspect="1"/>
          </p:cNvGrpSpPr>
          <p:nvPr/>
        </p:nvGrpSpPr>
        <p:grpSpPr bwMode="auto">
          <a:xfrm>
            <a:off x="150813" y="2760663"/>
            <a:ext cx="1909762" cy="3124200"/>
            <a:chOff x="270" y="624"/>
            <a:chExt cx="2251" cy="3679"/>
          </a:xfrm>
        </p:grpSpPr>
        <p:pic>
          <p:nvPicPr>
            <p:cNvPr id="2589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624"/>
              <a:ext cx="2137" cy="3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897" name="Freeform 8"/>
            <p:cNvSpPr>
              <a:spLocks noChangeAspect="1"/>
            </p:cNvSpPr>
            <p:nvPr/>
          </p:nvSpPr>
          <p:spPr bwMode="auto">
            <a:xfrm>
              <a:off x="294" y="846"/>
              <a:ext cx="1184" cy="1656"/>
            </a:xfrm>
            <a:custGeom>
              <a:avLst/>
              <a:gdLst>
                <a:gd name="T0" fmla="*/ 960 w 1184"/>
                <a:gd name="T1" fmla="*/ 1584 h 1656"/>
                <a:gd name="T2" fmla="*/ 960 w 1184"/>
                <a:gd name="T3" fmla="*/ 1536 h 1656"/>
                <a:gd name="T4" fmla="*/ 1056 w 1184"/>
                <a:gd name="T5" fmla="*/ 864 h 1656"/>
                <a:gd name="T6" fmla="*/ 1008 w 1184"/>
                <a:gd name="T7" fmla="*/ 528 h 1656"/>
                <a:gd name="T8" fmla="*/ 0 w 1184"/>
                <a:gd name="T9" fmla="*/ 0 h 16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4"/>
                <a:gd name="T16" fmla="*/ 0 h 1656"/>
                <a:gd name="T17" fmla="*/ 1184 w 1184"/>
                <a:gd name="T18" fmla="*/ 1656 h 16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4" h="1656">
                  <a:moveTo>
                    <a:pt x="960" y="1584"/>
                  </a:moveTo>
                  <a:cubicBezTo>
                    <a:pt x="952" y="1620"/>
                    <a:pt x="944" y="1656"/>
                    <a:pt x="960" y="1536"/>
                  </a:cubicBezTo>
                  <a:cubicBezTo>
                    <a:pt x="976" y="1416"/>
                    <a:pt x="1048" y="1032"/>
                    <a:pt x="1056" y="864"/>
                  </a:cubicBezTo>
                  <a:cubicBezTo>
                    <a:pt x="1064" y="696"/>
                    <a:pt x="1184" y="672"/>
                    <a:pt x="1008" y="528"/>
                  </a:cubicBezTo>
                  <a:cubicBezTo>
                    <a:pt x="832" y="384"/>
                    <a:pt x="416" y="192"/>
                    <a:pt x="0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8" name="Freeform 9"/>
            <p:cNvSpPr>
              <a:spLocks noChangeAspect="1"/>
            </p:cNvSpPr>
            <p:nvPr/>
          </p:nvSpPr>
          <p:spPr bwMode="auto">
            <a:xfrm>
              <a:off x="1680" y="1968"/>
              <a:ext cx="720" cy="960"/>
            </a:xfrm>
            <a:custGeom>
              <a:avLst/>
              <a:gdLst>
                <a:gd name="T0" fmla="*/ 720 w 720"/>
                <a:gd name="T1" fmla="*/ 0 h 960"/>
                <a:gd name="T2" fmla="*/ 480 w 720"/>
                <a:gd name="T3" fmla="*/ 48 h 960"/>
                <a:gd name="T4" fmla="*/ 384 w 720"/>
                <a:gd name="T5" fmla="*/ 96 h 960"/>
                <a:gd name="T6" fmla="*/ 384 w 720"/>
                <a:gd name="T7" fmla="*/ 144 h 960"/>
                <a:gd name="T8" fmla="*/ 384 w 720"/>
                <a:gd name="T9" fmla="*/ 288 h 960"/>
                <a:gd name="T10" fmla="*/ 192 w 720"/>
                <a:gd name="T11" fmla="*/ 432 h 960"/>
                <a:gd name="T12" fmla="*/ 48 w 720"/>
                <a:gd name="T13" fmla="*/ 720 h 960"/>
                <a:gd name="T14" fmla="*/ 0 w 720"/>
                <a:gd name="T15" fmla="*/ 960 h 9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960"/>
                <a:gd name="T26" fmla="*/ 720 w 720"/>
                <a:gd name="T27" fmla="*/ 960 h 9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960">
                  <a:moveTo>
                    <a:pt x="720" y="0"/>
                  </a:moveTo>
                  <a:cubicBezTo>
                    <a:pt x="628" y="16"/>
                    <a:pt x="536" y="32"/>
                    <a:pt x="480" y="48"/>
                  </a:cubicBezTo>
                  <a:cubicBezTo>
                    <a:pt x="424" y="64"/>
                    <a:pt x="400" y="80"/>
                    <a:pt x="384" y="96"/>
                  </a:cubicBezTo>
                  <a:cubicBezTo>
                    <a:pt x="368" y="112"/>
                    <a:pt x="384" y="112"/>
                    <a:pt x="384" y="144"/>
                  </a:cubicBezTo>
                  <a:cubicBezTo>
                    <a:pt x="384" y="176"/>
                    <a:pt x="416" y="240"/>
                    <a:pt x="384" y="288"/>
                  </a:cubicBezTo>
                  <a:cubicBezTo>
                    <a:pt x="352" y="336"/>
                    <a:pt x="248" y="360"/>
                    <a:pt x="192" y="432"/>
                  </a:cubicBezTo>
                  <a:cubicBezTo>
                    <a:pt x="136" y="504"/>
                    <a:pt x="80" y="632"/>
                    <a:pt x="48" y="720"/>
                  </a:cubicBezTo>
                  <a:cubicBezTo>
                    <a:pt x="16" y="808"/>
                    <a:pt x="8" y="884"/>
                    <a:pt x="0" y="96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9" name="Freeform 10"/>
            <p:cNvSpPr>
              <a:spLocks noChangeAspect="1"/>
            </p:cNvSpPr>
            <p:nvPr/>
          </p:nvSpPr>
          <p:spPr bwMode="auto">
            <a:xfrm>
              <a:off x="270" y="738"/>
              <a:ext cx="864" cy="432"/>
            </a:xfrm>
            <a:custGeom>
              <a:avLst/>
              <a:gdLst>
                <a:gd name="T0" fmla="*/ 0 w 912"/>
                <a:gd name="T1" fmla="*/ 0 h 384"/>
                <a:gd name="T2" fmla="*/ 123 w 912"/>
                <a:gd name="T3" fmla="*/ 9880 h 384"/>
                <a:gd name="T4" fmla="*/ 181 w 912"/>
                <a:gd name="T5" fmla="*/ 13152 h 384"/>
                <a:gd name="T6" fmla="*/ 0 60000 65536"/>
                <a:gd name="T7" fmla="*/ 0 60000 65536"/>
                <a:gd name="T8" fmla="*/ 0 60000 65536"/>
                <a:gd name="T9" fmla="*/ 0 w 912"/>
                <a:gd name="T10" fmla="*/ 0 h 384"/>
                <a:gd name="T11" fmla="*/ 912 w 91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2" h="384">
                  <a:moveTo>
                    <a:pt x="0" y="0"/>
                  </a:moveTo>
                  <a:cubicBezTo>
                    <a:pt x="236" y="112"/>
                    <a:pt x="472" y="224"/>
                    <a:pt x="624" y="288"/>
                  </a:cubicBezTo>
                  <a:cubicBezTo>
                    <a:pt x="776" y="352"/>
                    <a:pt x="844" y="368"/>
                    <a:pt x="912" y="384"/>
                  </a:cubicBezTo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00" name="Freeform 11"/>
            <p:cNvSpPr>
              <a:spLocks noChangeAspect="1"/>
            </p:cNvSpPr>
            <p:nvPr/>
          </p:nvSpPr>
          <p:spPr bwMode="auto">
            <a:xfrm>
              <a:off x="1296" y="960"/>
              <a:ext cx="584" cy="192"/>
            </a:xfrm>
            <a:custGeom>
              <a:avLst/>
              <a:gdLst>
                <a:gd name="T0" fmla="*/ 8 w 584"/>
                <a:gd name="T1" fmla="*/ 168 h 192"/>
                <a:gd name="T2" fmla="*/ 56 w 584"/>
                <a:gd name="T3" fmla="*/ 168 h 192"/>
                <a:gd name="T4" fmla="*/ 344 w 584"/>
                <a:gd name="T5" fmla="*/ 24 h 192"/>
                <a:gd name="T6" fmla="*/ 584 w 584"/>
                <a:gd name="T7" fmla="*/ 24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4"/>
                <a:gd name="T13" fmla="*/ 0 h 192"/>
                <a:gd name="T14" fmla="*/ 584 w 584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4" h="192">
                  <a:moveTo>
                    <a:pt x="8" y="168"/>
                  </a:moveTo>
                  <a:cubicBezTo>
                    <a:pt x="4" y="180"/>
                    <a:pt x="0" y="192"/>
                    <a:pt x="56" y="168"/>
                  </a:cubicBezTo>
                  <a:cubicBezTo>
                    <a:pt x="112" y="144"/>
                    <a:pt x="256" y="48"/>
                    <a:pt x="344" y="24"/>
                  </a:cubicBezTo>
                  <a:cubicBezTo>
                    <a:pt x="432" y="0"/>
                    <a:pt x="508" y="12"/>
                    <a:pt x="584" y="24"/>
                  </a:cubicBezTo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56" name="Group 12"/>
          <p:cNvGrpSpPr>
            <a:grpSpLocks/>
          </p:cNvGrpSpPr>
          <p:nvPr/>
        </p:nvGrpSpPr>
        <p:grpSpPr bwMode="auto">
          <a:xfrm>
            <a:off x="825500" y="1647825"/>
            <a:ext cx="1752600" cy="1042988"/>
            <a:chOff x="2304" y="2208"/>
            <a:chExt cx="1536" cy="1089"/>
          </a:xfrm>
        </p:grpSpPr>
        <p:pic>
          <p:nvPicPr>
            <p:cNvPr id="25892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4" y="2208"/>
              <a:ext cx="1536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893" name="Freeform 14"/>
            <p:cNvSpPr>
              <a:spLocks/>
            </p:cNvSpPr>
            <p:nvPr/>
          </p:nvSpPr>
          <p:spPr bwMode="auto">
            <a:xfrm>
              <a:off x="2952" y="2574"/>
              <a:ext cx="384" cy="192"/>
            </a:xfrm>
            <a:custGeom>
              <a:avLst/>
              <a:gdLst>
                <a:gd name="T0" fmla="*/ 0 w 288"/>
                <a:gd name="T1" fmla="*/ 2765626 h 138"/>
                <a:gd name="T2" fmla="*/ 1614604 w 288"/>
                <a:gd name="T3" fmla="*/ 0 h 138"/>
                <a:gd name="T4" fmla="*/ 0 60000 65536"/>
                <a:gd name="T5" fmla="*/ 0 60000 65536"/>
                <a:gd name="T6" fmla="*/ 0 w 288"/>
                <a:gd name="T7" fmla="*/ 0 h 138"/>
                <a:gd name="T8" fmla="*/ 288 w 288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" h="138">
                  <a:moveTo>
                    <a:pt x="0" y="138"/>
                  </a:moveTo>
                  <a:cubicBezTo>
                    <a:pt x="120" y="80"/>
                    <a:pt x="240" y="23"/>
                    <a:pt x="288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4" name="Freeform 15"/>
            <p:cNvSpPr>
              <a:spLocks/>
            </p:cNvSpPr>
            <p:nvPr/>
          </p:nvSpPr>
          <p:spPr bwMode="auto">
            <a:xfrm>
              <a:off x="2928" y="2352"/>
              <a:ext cx="720" cy="224"/>
            </a:xfrm>
            <a:custGeom>
              <a:avLst/>
              <a:gdLst>
                <a:gd name="T0" fmla="*/ 720 w 720"/>
                <a:gd name="T1" fmla="*/ 0 h 224"/>
                <a:gd name="T2" fmla="*/ 288 w 720"/>
                <a:gd name="T3" fmla="*/ 192 h 224"/>
                <a:gd name="T4" fmla="*/ 0 w 720"/>
                <a:gd name="T5" fmla="*/ 192 h 224"/>
                <a:gd name="T6" fmla="*/ 0 60000 65536"/>
                <a:gd name="T7" fmla="*/ 0 60000 65536"/>
                <a:gd name="T8" fmla="*/ 0 60000 65536"/>
                <a:gd name="T9" fmla="*/ 0 w 720"/>
                <a:gd name="T10" fmla="*/ 0 h 224"/>
                <a:gd name="T11" fmla="*/ 720 w 720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224">
                  <a:moveTo>
                    <a:pt x="720" y="0"/>
                  </a:moveTo>
                  <a:cubicBezTo>
                    <a:pt x="564" y="80"/>
                    <a:pt x="408" y="160"/>
                    <a:pt x="288" y="192"/>
                  </a:cubicBezTo>
                  <a:cubicBezTo>
                    <a:pt x="168" y="224"/>
                    <a:pt x="48" y="192"/>
                    <a:pt x="0" y="192"/>
                  </a:cubicBezTo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5" name="Freeform 16"/>
            <p:cNvSpPr>
              <a:spLocks/>
            </p:cNvSpPr>
            <p:nvPr/>
          </p:nvSpPr>
          <p:spPr bwMode="auto">
            <a:xfrm>
              <a:off x="3072" y="2496"/>
              <a:ext cx="624" cy="480"/>
            </a:xfrm>
            <a:custGeom>
              <a:avLst/>
              <a:gdLst>
                <a:gd name="T0" fmla="*/ 624 w 624"/>
                <a:gd name="T1" fmla="*/ 0 h 480"/>
                <a:gd name="T2" fmla="*/ 240 w 624"/>
                <a:gd name="T3" fmla="*/ 192 h 480"/>
                <a:gd name="T4" fmla="*/ 0 w 624"/>
                <a:gd name="T5" fmla="*/ 480 h 480"/>
                <a:gd name="T6" fmla="*/ 0 60000 65536"/>
                <a:gd name="T7" fmla="*/ 0 60000 65536"/>
                <a:gd name="T8" fmla="*/ 0 60000 65536"/>
                <a:gd name="T9" fmla="*/ 0 w 624"/>
                <a:gd name="T10" fmla="*/ 0 h 480"/>
                <a:gd name="T11" fmla="*/ 624 w 624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480">
                  <a:moveTo>
                    <a:pt x="624" y="0"/>
                  </a:moveTo>
                  <a:cubicBezTo>
                    <a:pt x="484" y="56"/>
                    <a:pt x="344" y="112"/>
                    <a:pt x="240" y="192"/>
                  </a:cubicBezTo>
                  <a:cubicBezTo>
                    <a:pt x="136" y="272"/>
                    <a:pt x="40" y="432"/>
                    <a:pt x="0" y="480"/>
                  </a:cubicBezTo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57" name="AutoShape 17"/>
          <p:cNvSpPr>
            <a:spLocks noChangeArrowheads="1"/>
          </p:cNvSpPr>
          <p:nvPr/>
        </p:nvSpPr>
        <p:spPr bwMode="auto">
          <a:xfrm rot="2703399">
            <a:off x="749300" y="2562225"/>
            <a:ext cx="4572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66CC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Text Box 18"/>
          <p:cNvSpPr txBox="1">
            <a:spLocks noChangeArrowheads="1"/>
          </p:cNvSpPr>
          <p:nvPr/>
        </p:nvSpPr>
        <p:spPr bwMode="auto">
          <a:xfrm>
            <a:off x="2201863" y="2181225"/>
            <a:ext cx="1981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altLang="ja-JP" sz="1500">
                <a:latin typeface="+mn-lt"/>
                <a:cs typeface="HG明朝B"/>
              </a:rPr>
              <a:t>Для выхода аэрозоля во время выдоха в загубнике имеются специальные прорези, заменяющие клапан выдоха. </a:t>
            </a:r>
            <a:endParaRPr kumimoji="1" lang="en-US" altLang="ja-JP" sz="1500">
              <a:latin typeface="+mn-lt"/>
            </a:endParaRPr>
          </a:p>
        </p:txBody>
      </p:sp>
      <p:sp>
        <p:nvSpPr>
          <p:cNvPr id="23559" name="Line 19"/>
          <p:cNvSpPr>
            <a:spLocks noChangeShapeType="1"/>
          </p:cNvSpPr>
          <p:nvPr/>
        </p:nvSpPr>
        <p:spPr bwMode="auto">
          <a:xfrm flipH="1" flipV="1">
            <a:off x="1663700" y="2333625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0" name="Rectangle 20"/>
          <p:cNvSpPr>
            <a:spLocks noChangeArrowheads="1"/>
          </p:cNvSpPr>
          <p:nvPr/>
        </p:nvSpPr>
        <p:spPr bwMode="auto">
          <a:xfrm>
            <a:off x="4318000" y="1500188"/>
            <a:ext cx="358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73" name="Text Box 21"/>
          <p:cNvSpPr txBox="1">
            <a:spLocks noChangeArrowheads="1"/>
          </p:cNvSpPr>
          <p:nvPr/>
        </p:nvSpPr>
        <p:spPr bwMode="auto">
          <a:xfrm>
            <a:off x="2197100" y="4119563"/>
            <a:ext cx="20574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altLang="ja-JP" sz="1500">
                <a:latin typeface="+mn-lt"/>
                <a:cs typeface="HG明朝B"/>
              </a:rPr>
              <a:t>В крышке резервуара имеются специальные прорези для осуществления вдоха, что полностью заменяют прежний клапан вдоха.</a:t>
            </a:r>
            <a:endParaRPr kumimoji="1" lang="en-US" altLang="ja-JP" sz="1500">
              <a:latin typeface="+mn-lt"/>
            </a:endParaRPr>
          </a:p>
        </p:txBody>
      </p:sp>
      <p:sp>
        <p:nvSpPr>
          <p:cNvPr id="23562" name="Line 22"/>
          <p:cNvSpPr>
            <a:spLocks noChangeShapeType="1"/>
          </p:cNvSpPr>
          <p:nvPr/>
        </p:nvSpPr>
        <p:spPr bwMode="auto">
          <a:xfrm flipH="1" flipV="1">
            <a:off x="1816100" y="4086225"/>
            <a:ext cx="4572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3563" name="Group 23"/>
          <p:cNvGrpSpPr>
            <a:grpSpLocks noChangeAspect="1"/>
          </p:cNvGrpSpPr>
          <p:nvPr/>
        </p:nvGrpSpPr>
        <p:grpSpPr bwMode="auto">
          <a:xfrm>
            <a:off x="4122738" y="1773238"/>
            <a:ext cx="1497012" cy="2014537"/>
            <a:chOff x="2892" y="983"/>
            <a:chExt cx="2119" cy="2869"/>
          </a:xfrm>
        </p:grpSpPr>
        <p:sp>
          <p:nvSpPr>
            <p:cNvPr id="23572" name="Freeform 24"/>
            <p:cNvSpPr>
              <a:spLocks noChangeAspect="1"/>
            </p:cNvSpPr>
            <p:nvPr/>
          </p:nvSpPr>
          <p:spPr bwMode="auto">
            <a:xfrm>
              <a:off x="4490" y="1030"/>
              <a:ext cx="5" cy="22"/>
            </a:xfrm>
            <a:custGeom>
              <a:avLst/>
              <a:gdLst>
                <a:gd name="T0" fmla="*/ 5 w 5"/>
                <a:gd name="T1" fmla="*/ 22 h 22"/>
                <a:gd name="T2" fmla="*/ 5 w 5"/>
                <a:gd name="T3" fmla="*/ 20 h 22"/>
                <a:gd name="T4" fmla="*/ 3 w 5"/>
                <a:gd name="T5" fmla="*/ 10 h 22"/>
                <a:gd name="T6" fmla="*/ 0 w 5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2"/>
                <a:gd name="T14" fmla="*/ 5 w 5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2">
                  <a:moveTo>
                    <a:pt x="5" y="22"/>
                  </a:moveTo>
                  <a:lnTo>
                    <a:pt x="5" y="20"/>
                  </a:lnTo>
                  <a:lnTo>
                    <a:pt x="3" y="1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3" name="Freeform 25"/>
            <p:cNvSpPr>
              <a:spLocks noChangeAspect="1"/>
            </p:cNvSpPr>
            <p:nvPr/>
          </p:nvSpPr>
          <p:spPr bwMode="auto">
            <a:xfrm>
              <a:off x="4455" y="1115"/>
              <a:ext cx="15" cy="10"/>
            </a:xfrm>
            <a:custGeom>
              <a:avLst/>
              <a:gdLst>
                <a:gd name="T0" fmla="*/ 0 w 15"/>
                <a:gd name="T1" fmla="*/ 10 h 10"/>
                <a:gd name="T2" fmla="*/ 3 w 15"/>
                <a:gd name="T3" fmla="*/ 9 h 10"/>
                <a:gd name="T4" fmla="*/ 12 w 15"/>
                <a:gd name="T5" fmla="*/ 4 h 10"/>
                <a:gd name="T6" fmla="*/ 15 w 1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0"/>
                <a:gd name="T14" fmla="*/ 15 w 1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0">
                  <a:moveTo>
                    <a:pt x="0" y="10"/>
                  </a:moveTo>
                  <a:lnTo>
                    <a:pt x="3" y="9"/>
                  </a:lnTo>
                  <a:lnTo>
                    <a:pt x="12" y="4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4" name="Freeform 26"/>
            <p:cNvSpPr>
              <a:spLocks noChangeAspect="1"/>
            </p:cNvSpPr>
            <p:nvPr/>
          </p:nvSpPr>
          <p:spPr bwMode="auto">
            <a:xfrm>
              <a:off x="4472" y="1037"/>
              <a:ext cx="4" cy="38"/>
            </a:xfrm>
            <a:custGeom>
              <a:avLst/>
              <a:gdLst>
                <a:gd name="T0" fmla="*/ 0 w 4"/>
                <a:gd name="T1" fmla="*/ 0 h 38"/>
                <a:gd name="T2" fmla="*/ 1 w 4"/>
                <a:gd name="T3" fmla="*/ 3 h 38"/>
                <a:gd name="T4" fmla="*/ 3 w 4"/>
                <a:gd name="T5" fmla="*/ 9 h 38"/>
                <a:gd name="T6" fmla="*/ 4 w 4"/>
                <a:gd name="T7" fmla="*/ 18 h 38"/>
                <a:gd name="T8" fmla="*/ 3 w 4"/>
                <a:gd name="T9" fmla="*/ 28 h 38"/>
                <a:gd name="T10" fmla="*/ 0 w 4"/>
                <a:gd name="T11" fmla="*/ 37 h 38"/>
                <a:gd name="T12" fmla="*/ 0 w 4"/>
                <a:gd name="T13" fmla="*/ 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38"/>
                <a:gd name="T23" fmla="*/ 4 w 4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38">
                  <a:moveTo>
                    <a:pt x="0" y="0"/>
                  </a:moveTo>
                  <a:lnTo>
                    <a:pt x="1" y="3"/>
                  </a:lnTo>
                  <a:lnTo>
                    <a:pt x="3" y="9"/>
                  </a:lnTo>
                  <a:lnTo>
                    <a:pt x="4" y="18"/>
                  </a:lnTo>
                  <a:lnTo>
                    <a:pt x="3" y="28"/>
                  </a:lnTo>
                  <a:lnTo>
                    <a:pt x="0" y="37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5" name="Freeform 27"/>
            <p:cNvSpPr>
              <a:spLocks noChangeAspect="1"/>
            </p:cNvSpPr>
            <p:nvPr/>
          </p:nvSpPr>
          <p:spPr bwMode="auto">
            <a:xfrm>
              <a:off x="4446" y="1081"/>
              <a:ext cx="24" cy="26"/>
            </a:xfrm>
            <a:custGeom>
              <a:avLst/>
              <a:gdLst>
                <a:gd name="T0" fmla="*/ 24 w 24"/>
                <a:gd name="T1" fmla="*/ 0 h 26"/>
                <a:gd name="T2" fmla="*/ 22 w 24"/>
                <a:gd name="T3" fmla="*/ 5 h 26"/>
                <a:gd name="T4" fmla="*/ 17 w 24"/>
                <a:gd name="T5" fmla="*/ 13 h 26"/>
                <a:gd name="T6" fmla="*/ 12 w 24"/>
                <a:gd name="T7" fmla="*/ 20 h 26"/>
                <a:gd name="T8" fmla="*/ 6 w 24"/>
                <a:gd name="T9" fmla="*/ 24 h 26"/>
                <a:gd name="T10" fmla="*/ 1 w 24"/>
                <a:gd name="T11" fmla="*/ 26 h 26"/>
                <a:gd name="T12" fmla="*/ 0 w 24"/>
                <a:gd name="T13" fmla="*/ 2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6"/>
                <a:gd name="T23" fmla="*/ 24 w 24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6">
                  <a:moveTo>
                    <a:pt x="24" y="0"/>
                  </a:moveTo>
                  <a:lnTo>
                    <a:pt x="22" y="5"/>
                  </a:lnTo>
                  <a:lnTo>
                    <a:pt x="17" y="13"/>
                  </a:lnTo>
                  <a:lnTo>
                    <a:pt x="12" y="20"/>
                  </a:lnTo>
                  <a:lnTo>
                    <a:pt x="6" y="24"/>
                  </a:lnTo>
                  <a:lnTo>
                    <a:pt x="1" y="26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6" name="Line 28"/>
            <p:cNvSpPr>
              <a:spLocks noChangeAspect="1" noChangeShapeType="1"/>
            </p:cNvSpPr>
            <p:nvPr/>
          </p:nvSpPr>
          <p:spPr bwMode="auto">
            <a:xfrm flipH="1">
              <a:off x="4470" y="1075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7" name="Line 29"/>
            <p:cNvSpPr>
              <a:spLocks noChangeAspect="1" noChangeShapeType="1"/>
            </p:cNvSpPr>
            <p:nvPr/>
          </p:nvSpPr>
          <p:spPr bwMode="auto">
            <a:xfrm flipH="1" flipV="1">
              <a:off x="4472" y="1010"/>
              <a:ext cx="228" cy="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8" name="Line 30"/>
            <p:cNvSpPr>
              <a:spLocks noChangeAspect="1" noChangeShapeType="1"/>
            </p:cNvSpPr>
            <p:nvPr/>
          </p:nvSpPr>
          <p:spPr bwMode="auto">
            <a:xfrm flipH="1" flipV="1">
              <a:off x="4486" y="1024"/>
              <a:ext cx="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9" name="Line 31"/>
            <p:cNvSpPr>
              <a:spLocks noChangeAspect="1" noChangeShapeType="1"/>
            </p:cNvSpPr>
            <p:nvPr/>
          </p:nvSpPr>
          <p:spPr bwMode="auto">
            <a:xfrm flipH="1" flipV="1">
              <a:off x="4438" y="990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0" name="Line 32"/>
            <p:cNvSpPr>
              <a:spLocks noChangeAspect="1" noChangeShapeType="1"/>
            </p:cNvSpPr>
            <p:nvPr/>
          </p:nvSpPr>
          <p:spPr bwMode="auto">
            <a:xfrm>
              <a:off x="4448" y="1126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1" name="Line 33"/>
            <p:cNvSpPr>
              <a:spLocks noChangeAspect="1" noChangeShapeType="1"/>
            </p:cNvSpPr>
            <p:nvPr/>
          </p:nvSpPr>
          <p:spPr bwMode="auto">
            <a:xfrm>
              <a:off x="4442" y="1126"/>
              <a:ext cx="198" cy="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2" name="Line 34"/>
            <p:cNvSpPr>
              <a:spLocks noChangeAspect="1" noChangeShapeType="1"/>
            </p:cNvSpPr>
            <p:nvPr/>
          </p:nvSpPr>
          <p:spPr bwMode="auto">
            <a:xfrm>
              <a:off x="4405" y="1118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3" name="Freeform 35"/>
            <p:cNvSpPr>
              <a:spLocks noChangeAspect="1"/>
            </p:cNvSpPr>
            <p:nvPr/>
          </p:nvSpPr>
          <p:spPr bwMode="auto">
            <a:xfrm>
              <a:off x="4352" y="983"/>
              <a:ext cx="47" cy="102"/>
            </a:xfrm>
            <a:custGeom>
              <a:avLst/>
              <a:gdLst>
                <a:gd name="T0" fmla="*/ 47 w 47"/>
                <a:gd name="T1" fmla="*/ 0 h 102"/>
                <a:gd name="T2" fmla="*/ 42 w 47"/>
                <a:gd name="T3" fmla="*/ 1 h 102"/>
                <a:gd name="T4" fmla="*/ 34 w 47"/>
                <a:gd name="T5" fmla="*/ 4 h 102"/>
                <a:gd name="T6" fmla="*/ 26 w 47"/>
                <a:gd name="T7" fmla="*/ 10 h 102"/>
                <a:gd name="T8" fmla="*/ 19 w 47"/>
                <a:gd name="T9" fmla="*/ 18 h 102"/>
                <a:gd name="T10" fmla="*/ 12 w 47"/>
                <a:gd name="T11" fmla="*/ 28 h 102"/>
                <a:gd name="T12" fmla="*/ 7 w 47"/>
                <a:gd name="T13" fmla="*/ 40 h 102"/>
                <a:gd name="T14" fmla="*/ 3 w 47"/>
                <a:gd name="T15" fmla="*/ 52 h 102"/>
                <a:gd name="T16" fmla="*/ 1 w 47"/>
                <a:gd name="T17" fmla="*/ 64 h 102"/>
                <a:gd name="T18" fmla="*/ 0 w 47"/>
                <a:gd name="T19" fmla="*/ 76 h 102"/>
                <a:gd name="T20" fmla="*/ 2 w 47"/>
                <a:gd name="T21" fmla="*/ 88 h 102"/>
                <a:gd name="T22" fmla="*/ 6 w 47"/>
                <a:gd name="T23" fmla="*/ 97 h 102"/>
                <a:gd name="T24" fmla="*/ 9 w 47"/>
                <a:gd name="T25" fmla="*/ 102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02"/>
                <a:gd name="T41" fmla="*/ 47 w 47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02">
                  <a:moveTo>
                    <a:pt x="47" y="0"/>
                  </a:moveTo>
                  <a:lnTo>
                    <a:pt x="42" y="1"/>
                  </a:lnTo>
                  <a:lnTo>
                    <a:pt x="34" y="4"/>
                  </a:lnTo>
                  <a:lnTo>
                    <a:pt x="26" y="10"/>
                  </a:lnTo>
                  <a:lnTo>
                    <a:pt x="19" y="18"/>
                  </a:lnTo>
                  <a:lnTo>
                    <a:pt x="12" y="28"/>
                  </a:lnTo>
                  <a:lnTo>
                    <a:pt x="7" y="40"/>
                  </a:lnTo>
                  <a:lnTo>
                    <a:pt x="3" y="52"/>
                  </a:lnTo>
                  <a:lnTo>
                    <a:pt x="1" y="64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6" y="97"/>
                  </a:lnTo>
                  <a:lnTo>
                    <a:pt x="9" y="10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4" name="Freeform 36"/>
            <p:cNvSpPr>
              <a:spLocks noChangeAspect="1"/>
            </p:cNvSpPr>
            <p:nvPr/>
          </p:nvSpPr>
          <p:spPr bwMode="auto">
            <a:xfrm>
              <a:off x="4694" y="1106"/>
              <a:ext cx="101" cy="96"/>
            </a:xfrm>
            <a:custGeom>
              <a:avLst/>
              <a:gdLst>
                <a:gd name="T0" fmla="*/ 101 w 101"/>
                <a:gd name="T1" fmla="*/ 96 h 96"/>
                <a:gd name="T2" fmla="*/ 101 w 101"/>
                <a:gd name="T3" fmla="*/ 86 h 96"/>
                <a:gd name="T4" fmla="*/ 100 w 101"/>
                <a:gd name="T5" fmla="*/ 77 h 96"/>
                <a:gd name="T6" fmla="*/ 97 w 101"/>
                <a:gd name="T7" fmla="*/ 67 h 96"/>
                <a:gd name="T8" fmla="*/ 94 w 101"/>
                <a:gd name="T9" fmla="*/ 58 h 96"/>
                <a:gd name="T10" fmla="*/ 91 w 101"/>
                <a:gd name="T11" fmla="*/ 50 h 96"/>
                <a:gd name="T12" fmla="*/ 86 w 101"/>
                <a:gd name="T13" fmla="*/ 41 h 96"/>
                <a:gd name="T14" fmla="*/ 80 w 101"/>
                <a:gd name="T15" fmla="*/ 34 h 96"/>
                <a:gd name="T16" fmla="*/ 74 w 101"/>
                <a:gd name="T17" fmla="*/ 26 h 96"/>
                <a:gd name="T18" fmla="*/ 68 w 101"/>
                <a:gd name="T19" fmla="*/ 20 h 96"/>
                <a:gd name="T20" fmla="*/ 60 w 101"/>
                <a:gd name="T21" fmla="*/ 15 h 96"/>
                <a:gd name="T22" fmla="*/ 52 w 101"/>
                <a:gd name="T23" fmla="*/ 10 h 96"/>
                <a:gd name="T24" fmla="*/ 44 w 101"/>
                <a:gd name="T25" fmla="*/ 6 h 96"/>
                <a:gd name="T26" fmla="*/ 36 w 101"/>
                <a:gd name="T27" fmla="*/ 3 h 96"/>
                <a:gd name="T28" fmla="*/ 27 w 101"/>
                <a:gd name="T29" fmla="*/ 1 h 96"/>
                <a:gd name="T30" fmla="*/ 18 w 101"/>
                <a:gd name="T31" fmla="*/ 0 h 96"/>
                <a:gd name="T32" fmla="*/ 9 w 101"/>
                <a:gd name="T33" fmla="*/ 0 h 96"/>
                <a:gd name="T34" fmla="*/ 0 w 101"/>
                <a:gd name="T35" fmla="*/ 1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"/>
                <a:gd name="T55" fmla="*/ 0 h 96"/>
                <a:gd name="T56" fmla="*/ 101 w 101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" h="96">
                  <a:moveTo>
                    <a:pt x="101" y="96"/>
                  </a:moveTo>
                  <a:lnTo>
                    <a:pt x="101" y="86"/>
                  </a:lnTo>
                  <a:lnTo>
                    <a:pt x="100" y="77"/>
                  </a:lnTo>
                  <a:lnTo>
                    <a:pt x="97" y="67"/>
                  </a:lnTo>
                  <a:lnTo>
                    <a:pt x="94" y="58"/>
                  </a:lnTo>
                  <a:lnTo>
                    <a:pt x="91" y="50"/>
                  </a:lnTo>
                  <a:lnTo>
                    <a:pt x="86" y="41"/>
                  </a:lnTo>
                  <a:lnTo>
                    <a:pt x="80" y="34"/>
                  </a:lnTo>
                  <a:lnTo>
                    <a:pt x="74" y="26"/>
                  </a:lnTo>
                  <a:lnTo>
                    <a:pt x="68" y="20"/>
                  </a:lnTo>
                  <a:lnTo>
                    <a:pt x="60" y="15"/>
                  </a:lnTo>
                  <a:lnTo>
                    <a:pt x="52" y="10"/>
                  </a:lnTo>
                  <a:lnTo>
                    <a:pt x="44" y="6"/>
                  </a:lnTo>
                  <a:lnTo>
                    <a:pt x="36" y="3"/>
                  </a:lnTo>
                  <a:lnTo>
                    <a:pt x="27" y="1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5" name="Line 37"/>
            <p:cNvSpPr>
              <a:spLocks noChangeAspect="1" noChangeShapeType="1"/>
            </p:cNvSpPr>
            <p:nvPr/>
          </p:nvSpPr>
          <p:spPr bwMode="auto">
            <a:xfrm>
              <a:off x="4618" y="1189"/>
              <a:ext cx="1" cy="1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6" name="Line 38"/>
            <p:cNvSpPr>
              <a:spLocks noChangeAspect="1" noChangeShapeType="1"/>
            </p:cNvSpPr>
            <p:nvPr/>
          </p:nvSpPr>
          <p:spPr bwMode="auto">
            <a:xfrm flipV="1">
              <a:off x="4795" y="1202"/>
              <a:ext cx="1" cy="1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7" name="Freeform 39"/>
            <p:cNvSpPr>
              <a:spLocks noChangeAspect="1"/>
            </p:cNvSpPr>
            <p:nvPr/>
          </p:nvSpPr>
          <p:spPr bwMode="auto">
            <a:xfrm>
              <a:off x="4648" y="1134"/>
              <a:ext cx="47" cy="45"/>
            </a:xfrm>
            <a:custGeom>
              <a:avLst/>
              <a:gdLst>
                <a:gd name="T0" fmla="*/ 0 w 47"/>
                <a:gd name="T1" fmla="*/ 45 h 45"/>
                <a:gd name="T2" fmla="*/ 5 w 47"/>
                <a:gd name="T3" fmla="*/ 34 h 45"/>
                <a:gd name="T4" fmla="*/ 12 w 47"/>
                <a:gd name="T5" fmla="*/ 22 h 45"/>
                <a:gd name="T6" fmla="*/ 21 w 47"/>
                <a:gd name="T7" fmla="*/ 13 h 45"/>
                <a:gd name="T8" fmla="*/ 30 w 47"/>
                <a:gd name="T9" fmla="*/ 7 h 45"/>
                <a:gd name="T10" fmla="*/ 39 w 47"/>
                <a:gd name="T11" fmla="*/ 2 h 45"/>
                <a:gd name="T12" fmla="*/ 47 w 47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45"/>
                <a:gd name="T23" fmla="*/ 47 w 47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45">
                  <a:moveTo>
                    <a:pt x="0" y="45"/>
                  </a:moveTo>
                  <a:lnTo>
                    <a:pt x="5" y="34"/>
                  </a:lnTo>
                  <a:lnTo>
                    <a:pt x="12" y="22"/>
                  </a:lnTo>
                  <a:lnTo>
                    <a:pt x="21" y="13"/>
                  </a:lnTo>
                  <a:lnTo>
                    <a:pt x="30" y="7"/>
                  </a:lnTo>
                  <a:lnTo>
                    <a:pt x="39" y="2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8" name="Freeform 40"/>
            <p:cNvSpPr>
              <a:spLocks noChangeAspect="1"/>
            </p:cNvSpPr>
            <p:nvPr/>
          </p:nvSpPr>
          <p:spPr bwMode="auto">
            <a:xfrm>
              <a:off x="4985" y="3128"/>
              <a:ext cx="25" cy="169"/>
            </a:xfrm>
            <a:custGeom>
              <a:avLst/>
              <a:gdLst>
                <a:gd name="T0" fmla="*/ 0 w 25"/>
                <a:gd name="T1" fmla="*/ 169 h 169"/>
                <a:gd name="T2" fmla="*/ 7 w 25"/>
                <a:gd name="T3" fmla="*/ 146 h 169"/>
                <a:gd name="T4" fmla="*/ 15 w 25"/>
                <a:gd name="T5" fmla="*/ 110 h 169"/>
                <a:gd name="T6" fmla="*/ 21 w 25"/>
                <a:gd name="T7" fmla="*/ 73 h 169"/>
                <a:gd name="T8" fmla="*/ 25 w 25"/>
                <a:gd name="T9" fmla="*/ 33 h 169"/>
                <a:gd name="T10" fmla="*/ 25 w 25"/>
                <a:gd name="T11" fmla="*/ 0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69"/>
                <a:gd name="T20" fmla="*/ 25 w 25"/>
                <a:gd name="T21" fmla="*/ 169 h 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69">
                  <a:moveTo>
                    <a:pt x="0" y="169"/>
                  </a:moveTo>
                  <a:lnTo>
                    <a:pt x="7" y="146"/>
                  </a:lnTo>
                  <a:lnTo>
                    <a:pt x="15" y="110"/>
                  </a:lnTo>
                  <a:lnTo>
                    <a:pt x="21" y="73"/>
                  </a:lnTo>
                  <a:lnTo>
                    <a:pt x="25" y="33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9" name="Freeform 41"/>
            <p:cNvSpPr>
              <a:spLocks noChangeAspect="1"/>
            </p:cNvSpPr>
            <p:nvPr/>
          </p:nvSpPr>
          <p:spPr bwMode="auto">
            <a:xfrm>
              <a:off x="4578" y="3128"/>
              <a:ext cx="26" cy="169"/>
            </a:xfrm>
            <a:custGeom>
              <a:avLst/>
              <a:gdLst>
                <a:gd name="T0" fmla="*/ 0 w 26"/>
                <a:gd name="T1" fmla="*/ 0 h 169"/>
                <a:gd name="T2" fmla="*/ 0 w 26"/>
                <a:gd name="T3" fmla="*/ 4 h 169"/>
                <a:gd name="T4" fmla="*/ 2 w 26"/>
                <a:gd name="T5" fmla="*/ 46 h 169"/>
                <a:gd name="T6" fmla="*/ 6 w 26"/>
                <a:gd name="T7" fmla="*/ 86 h 169"/>
                <a:gd name="T8" fmla="*/ 14 w 26"/>
                <a:gd name="T9" fmla="*/ 125 h 169"/>
                <a:gd name="T10" fmla="*/ 23 w 26"/>
                <a:gd name="T11" fmla="*/ 160 h 169"/>
                <a:gd name="T12" fmla="*/ 26 w 26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69"/>
                <a:gd name="T23" fmla="*/ 26 w 26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69">
                  <a:moveTo>
                    <a:pt x="0" y="0"/>
                  </a:moveTo>
                  <a:lnTo>
                    <a:pt x="0" y="4"/>
                  </a:lnTo>
                  <a:lnTo>
                    <a:pt x="2" y="46"/>
                  </a:lnTo>
                  <a:lnTo>
                    <a:pt x="6" y="86"/>
                  </a:lnTo>
                  <a:lnTo>
                    <a:pt x="14" y="125"/>
                  </a:lnTo>
                  <a:lnTo>
                    <a:pt x="23" y="160"/>
                  </a:lnTo>
                  <a:lnTo>
                    <a:pt x="26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0" name="Freeform 42"/>
            <p:cNvSpPr>
              <a:spLocks noChangeAspect="1"/>
            </p:cNvSpPr>
            <p:nvPr/>
          </p:nvSpPr>
          <p:spPr bwMode="auto">
            <a:xfrm>
              <a:off x="4604" y="3297"/>
              <a:ext cx="26" cy="164"/>
            </a:xfrm>
            <a:custGeom>
              <a:avLst/>
              <a:gdLst>
                <a:gd name="T0" fmla="*/ 0 w 26"/>
                <a:gd name="T1" fmla="*/ 0 h 164"/>
                <a:gd name="T2" fmla="*/ 9 w 26"/>
                <a:gd name="T3" fmla="*/ 31 h 164"/>
                <a:gd name="T4" fmla="*/ 17 w 26"/>
                <a:gd name="T5" fmla="*/ 70 h 164"/>
                <a:gd name="T6" fmla="*/ 23 w 26"/>
                <a:gd name="T7" fmla="*/ 110 h 164"/>
                <a:gd name="T8" fmla="*/ 26 w 26"/>
                <a:gd name="T9" fmla="*/ 149 h 164"/>
                <a:gd name="T10" fmla="*/ 26 w 26"/>
                <a:gd name="T11" fmla="*/ 164 h 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164"/>
                <a:gd name="T20" fmla="*/ 26 w 26"/>
                <a:gd name="T21" fmla="*/ 164 h 1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164">
                  <a:moveTo>
                    <a:pt x="0" y="0"/>
                  </a:moveTo>
                  <a:lnTo>
                    <a:pt x="9" y="31"/>
                  </a:lnTo>
                  <a:lnTo>
                    <a:pt x="17" y="70"/>
                  </a:lnTo>
                  <a:lnTo>
                    <a:pt x="23" y="110"/>
                  </a:lnTo>
                  <a:lnTo>
                    <a:pt x="26" y="149"/>
                  </a:lnTo>
                  <a:lnTo>
                    <a:pt x="26" y="16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1" name="Line 43"/>
            <p:cNvSpPr>
              <a:spLocks noChangeAspect="1" noChangeShapeType="1"/>
            </p:cNvSpPr>
            <p:nvPr/>
          </p:nvSpPr>
          <p:spPr bwMode="auto">
            <a:xfrm>
              <a:off x="4813" y="331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2" name="Line 44"/>
            <p:cNvSpPr>
              <a:spLocks noChangeAspect="1" noChangeShapeType="1"/>
            </p:cNvSpPr>
            <p:nvPr/>
          </p:nvSpPr>
          <p:spPr bwMode="auto">
            <a:xfrm flipH="1" flipV="1">
              <a:off x="4827" y="32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3" name="Line 45"/>
            <p:cNvSpPr>
              <a:spLocks noChangeAspect="1" noChangeShapeType="1"/>
            </p:cNvSpPr>
            <p:nvPr/>
          </p:nvSpPr>
          <p:spPr bwMode="auto">
            <a:xfrm>
              <a:off x="4787" y="334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4" name="Line 46"/>
            <p:cNvSpPr>
              <a:spLocks noChangeAspect="1" noChangeShapeType="1"/>
            </p:cNvSpPr>
            <p:nvPr/>
          </p:nvSpPr>
          <p:spPr bwMode="auto">
            <a:xfrm flipH="1">
              <a:off x="4875" y="32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Line 47"/>
            <p:cNvSpPr>
              <a:spLocks noChangeAspect="1" noChangeShapeType="1"/>
            </p:cNvSpPr>
            <p:nvPr/>
          </p:nvSpPr>
          <p:spPr bwMode="auto">
            <a:xfrm flipH="1" flipV="1">
              <a:off x="4906" y="32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6" name="Line 48"/>
            <p:cNvSpPr>
              <a:spLocks noChangeAspect="1" noChangeShapeType="1"/>
            </p:cNvSpPr>
            <p:nvPr/>
          </p:nvSpPr>
          <p:spPr bwMode="auto">
            <a:xfrm>
              <a:off x="4925" y="330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7" name="Line 49"/>
            <p:cNvSpPr>
              <a:spLocks noChangeAspect="1" noChangeShapeType="1"/>
            </p:cNvSpPr>
            <p:nvPr/>
          </p:nvSpPr>
          <p:spPr bwMode="auto">
            <a:xfrm flipH="1" flipV="1">
              <a:off x="4935" y="327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8" name="Line 50"/>
            <p:cNvSpPr>
              <a:spLocks noChangeAspect="1" noChangeShapeType="1"/>
            </p:cNvSpPr>
            <p:nvPr/>
          </p:nvSpPr>
          <p:spPr bwMode="auto">
            <a:xfrm flipH="1" flipV="1">
              <a:off x="4958" y="3553"/>
              <a:ext cx="4" cy="2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9" name="Line 51"/>
            <p:cNvSpPr>
              <a:spLocks noChangeAspect="1" noChangeShapeType="1"/>
            </p:cNvSpPr>
            <p:nvPr/>
          </p:nvSpPr>
          <p:spPr bwMode="auto">
            <a:xfrm flipH="1">
              <a:off x="4627" y="3553"/>
              <a:ext cx="4" cy="2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0" name="Line 52"/>
            <p:cNvSpPr>
              <a:spLocks noChangeAspect="1" noChangeShapeType="1"/>
            </p:cNvSpPr>
            <p:nvPr/>
          </p:nvSpPr>
          <p:spPr bwMode="auto">
            <a:xfrm>
              <a:off x="4630" y="3461"/>
              <a:ext cx="1" cy="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1" name="Line 53"/>
            <p:cNvSpPr>
              <a:spLocks noChangeAspect="1" noChangeShapeType="1"/>
            </p:cNvSpPr>
            <p:nvPr/>
          </p:nvSpPr>
          <p:spPr bwMode="auto">
            <a:xfrm>
              <a:off x="4620" y="323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2" name="Line 54"/>
            <p:cNvSpPr>
              <a:spLocks noChangeAspect="1" noChangeShapeType="1"/>
            </p:cNvSpPr>
            <p:nvPr/>
          </p:nvSpPr>
          <p:spPr bwMode="auto">
            <a:xfrm flipH="1">
              <a:off x="4603" y="316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3" name="Line 55"/>
            <p:cNvSpPr>
              <a:spLocks noChangeAspect="1" noChangeShapeType="1"/>
            </p:cNvSpPr>
            <p:nvPr/>
          </p:nvSpPr>
          <p:spPr bwMode="auto">
            <a:xfrm flipH="1" flipV="1">
              <a:off x="4961" y="327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4" name="Line 56"/>
            <p:cNvSpPr>
              <a:spLocks noChangeAspect="1" noChangeShapeType="1"/>
            </p:cNvSpPr>
            <p:nvPr/>
          </p:nvSpPr>
          <p:spPr bwMode="auto">
            <a:xfrm flipH="1">
              <a:off x="4863" y="35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5" name="Line 57"/>
            <p:cNvSpPr>
              <a:spLocks noChangeAspect="1" noChangeShapeType="1"/>
            </p:cNvSpPr>
            <p:nvPr/>
          </p:nvSpPr>
          <p:spPr bwMode="auto">
            <a:xfrm flipH="1">
              <a:off x="4870" y="352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6" name="Line 58"/>
            <p:cNvSpPr>
              <a:spLocks noChangeAspect="1" noChangeShapeType="1"/>
            </p:cNvSpPr>
            <p:nvPr/>
          </p:nvSpPr>
          <p:spPr bwMode="auto">
            <a:xfrm flipH="1" flipV="1">
              <a:off x="4881" y="35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7" name="Line 59"/>
            <p:cNvSpPr>
              <a:spLocks noChangeAspect="1" noChangeShapeType="1"/>
            </p:cNvSpPr>
            <p:nvPr/>
          </p:nvSpPr>
          <p:spPr bwMode="auto">
            <a:xfrm>
              <a:off x="4875" y="35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8" name="Freeform 60"/>
            <p:cNvSpPr>
              <a:spLocks noChangeAspect="1"/>
            </p:cNvSpPr>
            <p:nvPr/>
          </p:nvSpPr>
          <p:spPr bwMode="auto">
            <a:xfrm>
              <a:off x="4959" y="3297"/>
              <a:ext cx="26" cy="164"/>
            </a:xfrm>
            <a:custGeom>
              <a:avLst/>
              <a:gdLst>
                <a:gd name="T0" fmla="*/ 0 w 26"/>
                <a:gd name="T1" fmla="*/ 164 h 164"/>
                <a:gd name="T2" fmla="*/ 0 w 26"/>
                <a:gd name="T3" fmla="*/ 149 h 164"/>
                <a:gd name="T4" fmla="*/ 2 w 26"/>
                <a:gd name="T5" fmla="*/ 110 h 164"/>
                <a:gd name="T6" fmla="*/ 8 w 26"/>
                <a:gd name="T7" fmla="*/ 72 h 164"/>
                <a:gd name="T8" fmla="*/ 16 w 26"/>
                <a:gd name="T9" fmla="*/ 35 h 164"/>
                <a:gd name="T10" fmla="*/ 26 w 26"/>
                <a:gd name="T11" fmla="*/ 0 h 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164"/>
                <a:gd name="T20" fmla="*/ 26 w 26"/>
                <a:gd name="T21" fmla="*/ 164 h 1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164">
                  <a:moveTo>
                    <a:pt x="0" y="164"/>
                  </a:moveTo>
                  <a:lnTo>
                    <a:pt x="0" y="149"/>
                  </a:lnTo>
                  <a:lnTo>
                    <a:pt x="2" y="110"/>
                  </a:lnTo>
                  <a:lnTo>
                    <a:pt x="8" y="72"/>
                  </a:lnTo>
                  <a:lnTo>
                    <a:pt x="16" y="35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9" name="Line 61"/>
            <p:cNvSpPr>
              <a:spLocks noChangeAspect="1" noChangeShapeType="1"/>
            </p:cNvSpPr>
            <p:nvPr/>
          </p:nvSpPr>
          <p:spPr bwMode="auto">
            <a:xfrm flipH="1" flipV="1">
              <a:off x="4878" y="35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0" name="Line 62"/>
            <p:cNvSpPr>
              <a:spLocks noChangeAspect="1" noChangeShapeType="1"/>
            </p:cNvSpPr>
            <p:nvPr/>
          </p:nvSpPr>
          <p:spPr bwMode="auto">
            <a:xfrm>
              <a:off x="4873" y="35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1" name="Line 63"/>
            <p:cNvSpPr>
              <a:spLocks noChangeAspect="1" noChangeShapeType="1"/>
            </p:cNvSpPr>
            <p:nvPr/>
          </p:nvSpPr>
          <p:spPr bwMode="auto">
            <a:xfrm flipV="1">
              <a:off x="4878" y="35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2" name="Line 64"/>
            <p:cNvSpPr>
              <a:spLocks noChangeAspect="1" noChangeShapeType="1"/>
            </p:cNvSpPr>
            <p:nvPr/>
          </p:nvSpPr>
          <p:spPr bwMode="auto">
            <a:xfrm flipH="1">
              <a:off x="4878" y="35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3" name="Line 65"/>
            <p:cNvSpPr>
              <a:spLocks noChangeAspect="1" noChangeShapeType="1"/>
            </p:cNvSpPr>
            <p:nvPr/>
          </p:nvSpPr>
          <p:spPr bwMode="auto">
            <a:xfrm flipV="1">
              <a:off x="4958" y="3461"/>
              <a:ext cx="1" cy="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4" name="Freeform 66"/>
            <p:cNvSpPr>
              <a:spLocks noChangeAspect="1"/>
            </p:cNvSpPr>
            <p:nvPr/>
          </p:nvSpPr>
          <p:spPr bwMode="auto">
            <a:xfrm>
              <a:off x="4870" y="2774"/>
              <a:ext cx="4" cy="6"/>
            </a:xfrm>
            <a:custGeom>
              <a:avLst/>
              <a:gdLst>
                <a:gd name="T0" fmla="*/ 4 w 4"/>
                <a:gd name="T1" fmla="*/ 6 h 6"/>
                <a:gd name="T2" fmla="*/ 3 w 4"/>
                <a:gd name="T3" fmla="*/ 4 h 6"/>
                <a:gd name="T4" fmla="*/ 2 w 4"/>
                <a:gd name="T5" fmla="*/ 2 h 6"/>
                <a:gd name="T6" fmla="*/ 0 w 4"/>
                <a:gd name="T7" fmla="*/ 0 h 6"/>
                <a:gd name="T8" fmla="*/ 0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6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5" name="Freeform 67"/>
            <p:cNvSpPr>
              <a:spLocks noChangeAspect="1"/>
            </p:cNvSpPr>
            <p:nvPr/>
          </p:nvSpPr>
          <p:spPr bwMode="auto">
            <a:xfrm>
              <a:off x="4874" y="2780"/>
              <a:ext cx="1" cy="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2 h 4"/>
                <a:gd name="T4" fmla="*/ 0 w 1"/>
                <a:gd name="T5" fmla="*/ 0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6" name="Line 68"/>
            <p:cNvSpPr>
              <a:spLocks noChangeAspect="1" noChangeShapeType="1"/>
            </p:cNvSpPr>
            <p:nvPr/>
          </p:nvSpPr>
          <p:spPr bwMode="auto">
            <a:xfrm flipV="1">
              <a:off x="4874" y="2784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7" name="Freeform 69"/>
            <p:cNvSpPr>
              <a:spLocks noChangeAspect="1"/>
            </p:cNvSpPr>
            <p:nvPr/>
          </p:nvSpPr>
          <p:spPr bwMode="auto">
            <a:xfrm>
              <a:off x="4858" y="2823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8" name="Line 70"/>
            <p:cNvSpPr>
              <a:spLocks noChangeAspect="1" noChangeShapeType="1"/>
            </p:cNvSpPr>
            <p:nvPr/>
          </p:nvSpPr>
          <p:spPr bwMode="auto">
            <a:xfrm flipV="1">
              <a:off x="4860" y="2822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9" name="Line 71"/>
            <p:cNvSpPr>
              <a:spLocks noChangeAspect="1" noChangeShapeType="1"/>
            </p:cNvSpPr>
            <p:nvPr/>
          </p:nvSpPr>
          <p:spPr bwMode="auto">
            <a:xfrm flipH="1" flipV="1">
              <a:off x="4829" y="2754"/>
              <a:ext cx="4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0" name="Freeform 72"/>
            <p:cNvSpPr>
              <a:spLocks noChangeAspect="1"/>
            </p:cNvSpPr>
            <p:nvPr/>
          </p:nvSpPr>
          <p:spPr bwMode="auto">
            <a:xfrm>
              <a:off x="4870" y="2814"/>
              <a:ext cx="4" cy="8"/>
            </a:xfrm>
            <a:custGeom>
              <a:avLst/>
              <a:gdLst>
                <a:gd name="T0" fmla="*/ 0 w 4"/>
                <a:gd name="T1" fmla="*/ 8 h 8"/>
                <a:gd name="T2" fmla="*/ 2 w 4"/>
                <a:gd name="T3" fmla="*/ 7 h 8"/>
                <a:gd name="T4" fmla="*/ 3 w 4"/>
                <a:gd name="T5" fmla="*/ 6 h 8"/>
                <a:gd name="T6" fmla="*/ 4 w 4"/>
                <a:gd name="T7" fmla="*/ 4 h 8"/>
                <a:gd name="T8" fmla="*/ 4 w 4"/>
                <a:gd name="T9" fmla="*/ 1 h 8"/>
                <a:gd name="T10" fmla="*/ 4 w 4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8"/>
                <a:gd name="T20" fmla="*/ 4 w 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8">
                  <a:moveTo>
                    <a:pt x="0" y="8"/>
                  </a:moveTo>
                  <a:lnTo>
                    <a:pt x="2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1" name="Line 73"/>
            <p:cNvSpPr>
              <a:spLocks noChangeAspect="1" noChangeShapeType="1"/>
            </p:cNvSpPr>
            <p:nvPr/>
          </p:nvSpPr>
          <p:spPr bwMode="auto">
            <a:xfrm>
              <a:off x="4818" y="2804"/>
              <a:ext cx="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2" name="Line 74"/>
            <p:cNvSpPr>
              <a:spLocks noChangeAspect="1" noChangeShapeType="1"/>
            </p:cNvSpPr>
            <p:nvPr/>
          </p:nvSpPr>
          <p:spPr bwMode="auto">
            <a:xfrm flipV="1">
              <a:off x="4828" y="26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3" name="Line 75"/>
            <p:cNvSpPr>
              <a:spLocks noChangeAspect="1" noChangeShapeType="1"/>
            </p:cNvSpPr>
            <p:nvPr/>
          </p:nvSpPr>
          <p:spPr bwMode="auto">
            <a:xfrm flipH="1" flipV="1">
              <a:off x="4828" y="2627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4" name="Line 76"/>
            <p:cNvSpPr>
              <a:spLocks noChangeAspect="1" noChangeShapeType="1"/>
            </p:cNvSpPr>
            <p:nvPr/>
          </p:nvSpPr>
          <p:spPr bwMode="auto">
            <a:xfrm>
              <a:off x="4831" y="28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5" name="Line 77"/>
            <p:cNvSpPr>
              <a:spLocks noChangeAspect="1" noChangeShapeType="1"/>
            </p:cNvSpPr>
            <p:nvPr/>
          </p:nvSpPr>
          <p:spPr bwMode="auto">
            <a:xfrm flipH="1" flipV="1">
              <a:off x="4830" y="2633"/>
              <a:ext cx="1" cy="1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6" name="Line 78"/>
            <p:cNvSpPr>
              <a:spLocks noChangeAspect="1" noChangeShapeType="1"/>
            </p:cNvSpPr>
            <p:nvPr/>
          </p:nvSpPr>
          <p:spPr bwMode="auto">
            <a:xfrm flipH="1" flipV="1">
              <a:off x="4829" y="2816"/>
              <a:ext cx="12" cy="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7" name="Line 79"/>
            <p:cNvSpPr>
              <a:spLocks noChangeAspect="1" noChangeShapeType="1"/>
            </p:cNvSpPr>
            <p:nvPr/>
          </p:nvSpPr>
          <p:spPr bwMode="auto">
            <a:xfrm flipH="1">
              <a:off x="4747" y="2699"/>
              <a:ext cx="28" cy="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8" name="Line 80"/>
            <p:cNvSpPr>
              <a:spLocks noChangeAspect="1" noChangeShapeType="1"/>
            </p:cNvSpPr>
            <p:nvPr/>
          </p:nvSpPr>
          <p:spPr bwMode="auto">
            <a:xfrm flipH="1" flipV="1">
              <a:off x="4793" y="2542"/>
              <a:ext cx="1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9" name="Line 81"/>
            <p:cNvSpPr>
              <a:spLocks noChangeAspect="1" noChangeShapeType="1"/>
            </p:cNvSpPr>
            <p:nvPr/>
          </p:nvSpPr>
          <p:spPr bwMode="auto">
            <a:xfrm flipH="1">
              <a:off x="4777" y="254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0" name="Freeform 82"/>
            <p:cNvSpPr>
              <a:spLocks noChangeAspect="1"/>
            </p:cNvSpPr>
            <p:nvPr/>
          </p:nvSpPr>
          <p:spPr bwMode="auto">
            <a:xfrm>
              <a:off x="4787" y="264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1" name="Line 83"/>
            <p:cNvSpPr>
              <a:spLocks noChangeAspect="1" noChangeShapeType="1"/>
            </p:cNvSpPr>
            <p:nvPr/>
          </p:nvSpPr>
          <p:spPr bwMode="auto">
            <a:xfrm flipV="1">
              <a:off x="4811" y="2825"/>
              <a:ext cx="1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2" name="Freeform 84"/>
            <p:cNvSpPr>
              <a:spLocks noChangeAspect="1"/>
            </p:cNvSpPr>
            <p:nvPr/>
          </p:nvSpPr>
          <p:spPr bwMode="auto">
            <a:xfrm>
              <a:off x="4779" y="2699"/>
              <a:ext cx="29" cy="3"/>
            </a:xfrm>
            <a:custGeom>
              <a:avLst/>
              <a:gdLst>
                <a:gd name="T0" fmla="*/ 29 w 29"/>
                <a:gd name="T1" fmla="*/ 1 h 3"/>
                <a:gd name="T2" fmla="*/ 29 w 29"/>
                <a:gd name="T3" fmla="*/ 1 h 3"/>
                <a:gd name="T4" fmla="*/ 26 w 29"/>
                <a:gd name="T5" fmla="*/ 2 h 3"/>
                <a:gd name="T6" fmla="*/ 20 w 29"/>
                <a:gd name="T7" fmla="*/ 3 h 3"/>
                <a:gd name="T8" fmla="*/ 14 w 29"/>
                <a:gd name="T9" fmla="*/ 3 h 3"/>
                <a:gd name="T10" fmla="*/ 8 w 29"/>
                <a:gd name="T11" fmla="*/ 3 h 3"/>
                <a:gd name="T12" fmla="*/ 3 w 29"/>
                <a:gd name="T13" fmla="*/ 2 h 3"/>
                <a:gd name="T14" fmla="*/ 1 w 29"/>
                <a:gd name="T15" fmla="*/ 1 h 3"/>
                <a:gd name="T16" fmla="*/ 0 w 29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"/>
                <a:gd name="T29" fmla="*/ 29 w 29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">
                  <a:moveTo>
                    <a:pt x="29" y="1"/>
                  </a:moveTo>
                  <a:lnTo>
                    <a:pt x="29" y="1"/>
                  </a:lnTo>
                  <a:lnTo>
                    <a:pt x="26" y="2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8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3" name="Freeform 85"/>
            <p:cNvSpPr>
              <a:spLocks noChangeAspect="1"/>
            </p:cNvSpPr>
            <p:nvPr/>
          </p:nvSpPr>
          <p:spPr bwMode="auto">
            <a:xfrm>
              <a:off x="4775" y="2699"/>
              <a:ext cx="37" cy="7"/>
            </a:xfrm>
            <a:custGeom>
              <a:avLst/>
              <a:gdLst>
                <a:gd name="T0" fmla="*/ 0 w 37"/>
                <a:gd name="T1" fmla="*/ 0 h 7"/>
                <a:gd name="T2" fmla="*/ 0 w 37"/>
                <a:gd name="T3" fmla="*/ 1 h 7"/>
                <a:gd name="T4" fmla="*/ 1 w 37"/>
                <a:gd name="T5" fmla="*/ 3 h 7"/>
                <a:gd name="T6" fmla="*/ 3 w 37"/>
                <a:gd name="T7" fmla="*/ 4 h 7"/>
                <a:gd name="T8" fmla="*/ 7 w 37"/>
                <a:gd name="T9" fmla="*/ 6 h 7"/>
                <a:gd name="T10" fmla="*/ 14 w 37"/>
                <a:gd name="T11" fmla="*/ 7 h 7"/>
                <a:gd name="T12" fmla="*/ 21 w 37"/>
                <a:gd name="T13" fmla="*/ 7 h 7"/>
                <a:gd name="T14" fmla="*/ 28 w 37"/>
                <a:gd name="T15" fmla="*/ 7 h 7"/>
                <a:gd name="T16" fmla="*/ 33 w 37"/>
                <a:gd name="T17" fmla="*/ 5 h 7"/>
                <a:gd name="T18" fmla="*/ 37 w 37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7"/>
                <a:gd name="T32" fmla="*/ 37 w 3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7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33" y="5"/>
                  </a:lnTo>
                  <a:lnTo>
                    <a:pt x="37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4" name="Line 86"/>
            <p:cNvSpPr>
              <a:spLocks noChangeAspect="1" noChangeShapeType="1"/>
            </p:cNvSpPr>
            <p:nvPr/>
          </p:nvSpPr>
          <p:spPr bwMode="auto">
            <a:xfrm flipV="1">
              <a:off x="4801" y="264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5" name="Line 87"/>
            <p:cNvSpPr>
              <a:spLocks noChangeAspect="1" noChangeShapeType="1"/>
            </p:cNvSpPr>
            <p:nvPr/>
          </p:nvSpPr>
          <p:spPr bwMode="auto">
            <a:xfrm>
              <a:off x="4787" y="2642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6" name="Line 88"/>
            <p:cNvSpPr>
              <a:spLocks noChangeAspect="1" noChangeShapeType="1"/>
            </p:cNvSpPr>
            <p:nvPr/>
          </p:nvSpPr>
          <p:spPr bwMode="auto">
            <a:xfrm>
              <a:off x="4805" y="282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7" name="Line 89"/>
            <p:cNvSpPr>
              <a:spLocks noChangeAspect="1" noChangeShapeType="1"/>
            </p:cNvSpPr>
            <p:nvPr/>
          </p:nvSpPr>
          <p:spPr bwMode="auto">
            <a:xfrm flipV="1">
              <a:off x="4790" y="292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8" name="Line 90"/>
            <p:cNvSpPr>
              <a:spLocks noChangeAspect="1" noChangeShapeType="1"/>
            </p:cNvSpPr>
            <p:nvPr/>
          </p:nvSpPr>
          <p:spPr bwMode="auto">
            <a:xfrm flipV="1">
              <a:off x="4791" y="2919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9" name="Line 91"/>
            <p:cNvSpPr>
              <a:spLocks noChangeAspect="1" noChangeShapeType="1"/>
            </p:cNvSpPr>
            <p:nvPr/>
          </p:nvSpPr>
          <p:spPr bwMode="auto">
            <a:xfrm>
              <a:off x="4761" y="2578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0" name="Line 92"/>
            <p:cNvSpPr>
              <a:spLocks noChangeAspect="1" noChangeShapeType="1"/>
            </p:cNvSpPr>
            <p:nvPr/>
          </p:nvSpPr>
          <p:spPr bwMode="auto">
            <a:xfrm flipH="1">
              <a:off x="4759" y="2602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1" name="Line 93"/>
            <p:cNvSpPr>
              <a:spLocks noChangeAspect="1" noChangeShapeType="1"/>
            </p:cNvSpPr>
            <p:nvPr/>
          </p:nvSpPr>
          <p:spPr bwMode="auto">
            <a:xfrm flipH="1">
              <a:off x="4758" y="2608"/>
              <a:ext cx="1" cy="1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2" name="Line 94"/>
            <p:cNvSpPr>
              <a:spLocks noChangeAspect="1" noChangeShapeType="1"/>
            </p:cNvSpPr>
            <p:nvPr/>
          </p:nvSpPr>
          <p:spPr bwMode="auto">
            <a:xfrm>
              <a:off x="4833" y="2920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3" name="Line 95"/>
            <p:cNvSpPr>
              <a:spLocks noChangeAspect="1" noChangeShapeType="1"/>
            </p:cNvSpPr>
            <p:nvPr/>
          </p:nvSpPr>
          <p:spPr bwMode="auto">
            <a:xfrm>
              <a:off x="4831" y="291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4" name="Freeform 96"/>
            <p:cNvSpPr>
              <a:spLocks noChangeAspect="1"/>
            </p:cNvSpPr>
            <p:nvPr/>
          </p:nvSpPr>
          <p:spPr bwMode="auto">
            <a:xfrm>
              <a:off x="4831" y="2918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1 w 2"/>
                <a:gd name="T9" fmla="*/ 2 h 2"/>
                <a:gd name="T10" fmla="*/ 2 w 2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2"/>
                <a:gd name="T20" fmla="*/ 2 w 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5" name="Line 97"/>
            <p:cNvSpPr>
              <a:spLocks noChangeAspect="1" noChangeShapeType="1"/>
            </p:cNvSpPr>
            <p:nvPr/>
          </p:nvSpPr>
          <p:spPr bwMode="auto">
            <a:xfrm>
              <a:off x="4747" y="291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6" name="Freeform 98"/>
            <p:cNvSpPr>
              <a:spLocks noChangeAspect="1"/>
            </p:cNvSpPr>
            <p:nvPr/>
          </p:nvSpPr>
          <p:spPr bwMode="auto">
            <a:xfrm>
              <a:off x="4753" y="2913"/>
              <a:ext cx="2" cy="1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7" name="Line 99"/>
            <p:cNvSpPr>
              <a:spLocks noChangeAspect="1" noChangeShapeType="1"/>
            </p:cNvSpPr>
            <p:nvPr/>
          </p:nvSpPr>
          <p:spPr bwMode="auto">
            <a:xfrm flipH="1" flipV="1">
              <a:off x="4730" y="2707"/>
              <a:ext cx="28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8" name="Line 100"/>
            <p:cNvSpPr>
              <a:spLocks noChangeAspect="1" noChangeShapeType="1"/>
            </p:cNvSpPr>
            <p:nvPr/>
          </p:nvSpPr>
          <p:spPr bwMode="auto">
            <a:xfrm>
              <a:off x="4719" y="2756"/>
              <a:ext cx="39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9" name="Freeform 101"/>
            <p:cNvSpPr>
              <a:spLocks noChangeAspect="1"/>
            </p:cNvSpPr>
            <p:nvPr/>
          </p:nvSpPr>
          <p:spPr bwMode="auto">
            <a:xfrm>
              <a:off x="4714" y="2708"/>
              <a:ext cx="4" cy="8"/>
            </a:xfrm>
            <a:custGeom>
              <a:avLst/>
              <a:gdLst>
                <a:gd name="T0" fmla="*/ 4 w 4"/>
                <a:gd name="T1" fmla="*/ 0 h 8"/>
                <a:gd name="T2" fmla="*/ 3 w 4"/>
                <a:gd name="T3" fmla="*/ 1 h 8"/>
                <a:gd name="T4" fmla="*/ 2 w 4"/>
                <a:gd name="T5" fmla="*/ 2 h 8"/>
                <a:gd name="T6" fmla="*/ 1 w 4"/>
                <a:gd name="T7" fmla="*/ 4 h 8"/>
                <a:gd name="T8" fmla="*/ 0 w 4"/>
                <a:gd name="T9" fmla="*/ 7 h 8"/>
                <a:gd name="T10" fmla="*/ 0 w 4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8"/>
                <a:gd name="T20" fmla="*/ 4 w 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8">
                  <a:moveTo>
                    <a:pt x="4" y="0"/>
                  </a:move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0" name="Line 102"/>
            <p:cNvSpPr>
              <a:spLocks noChangeAspect="1" noChangeShapeType="1"/>
            </p:cNvSpPr>
            <p:nvPr/>
          </p:nvSpPr>
          <p:spPr bwMode="auto">
            <a:xfrm flipH="1">
              <a:off x="4718" y="2707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1" name="Freeform 103"/>
            <p:cNvSpPr>
              <a:spLocks noChangeAspect="1"/>
            </p:cNvSpPr>
            <p:nvPr/>
          </p:nvSpPr>
          <p:spPr bwMode="auto">
            <a:xfrm>
              <a:off x="4728" y="270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2" name="Line 104"/>
            <p:cNvSpPr>
              <a:spLocks noChangeAspect="1" noChangeShapeType="1"/>
            </p:cNvSpPr>
            <p:nvPr/>
          </p:nvSpPr>
          <p:spPr bwMode="auto">
            <a:xfrm>
              <a:off x="4714" y="2716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3" name="Freeform 105"/>
            <p:cNvSpPr>
              <a:spLocks noChangeAspect="1"/>
            </p:cNvSpPr>
            <p:nvPr/>
          </p:nvSpPr>
          <p:spPr bwMode="auto">
            <a:xfrm>
              <a:off x="4714" y="2745"/>
              <a:ext cx="5" cy="11"/>
            </a:xfrm>
            <a:custGeom>
              <a:avLst/>
              <a:gdLst>
                <a:gd name="T0" fmla="*/ 0 w 5"/>
                <a:gd name="T1" fmla="*/ 0 h 11"/>
                <a:gd name="T2" fmla="*/ 1 w 5"/>
                <a:gd name="T3" fmla="*/ 3 h 11"/>
                <a:gd name="T4" fmla="*/ 1 w 5"/>
                <a:gd name="T5" fmla="*/ 6 h 11"/>
                <a:gd name="T6" fmla="*/ 3 w 5"/>
                <a:gd name="T7" fmla="*/ 9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0" y="0"/>
                  </a:moveTo>
                  <a:lnTo>
                    <a:pt x="1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4" name="Freeform 106"/>
            <p:cNvSpPr>
              <a:spLocks noChangeAspect="1"/>
            </p:cNvSpPr>
            <p:nvPr/>
          </p:nvSpPr>
          <p:spPr bwMode="auto">
            <a:xfrm>
              <a:off x="5008" y="2004"/>
              <a:ext cx="2" cy="106"/>
            </a:xfrm>
            <a:custGeom>
              <a:avLst/>
              <a:gdLst>
                <a:gd name="T0" fmla="*/ 2 w 2"/>
                <a:gd name="T1" fmla="*/ 106 h 106"/>
                <a:gd name="T2" fmla="*/ 2 w 2"/>
                <a:gd name="T3" fmla="*/ 69 h 106"/>
                <a:gd name="T4" fmla="*/ 0 w 2"/>
                <a:gd name="T5" fmla="*/ 0 h 106"/>
                <a:gd name="T6" fmla="*/ 0 60000 65536"/>
                <a:gd name="T7" fmla="*/ 0 60000 65536"/>
                <a:gd name="T8" fmla="*/ 0 60000 65536"/>
                <a:gd name="T9" fmla="*/ 0 w 2"/>
                <a:gd name="T10" fmla="*/ 0 h 106"/>
                <a:gd name="T11" fmla="*/ 2 w 2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06">
                  <a:moveTo>
                    <a:pt x="2" y="106"/>
                  </a:moveTo>
                  <a:lnTo>
                    <a:pt x="2" y="6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5" name="Line 107"/>
            <p:cNvSpPr>
              <a:spLocks noChangeAspect="1" noChangeShapeType="1"/>
            </p:cNvSpPr>
            <p:nvPr/>
          </p:nvSpPr>
          <p:spPr bwMode="auto">
            <a:xfrm>
              <a:off x="4579" y="2101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6" name="Line 108"/>
            <p:cNvSpPr>
              <a:spLocks noChangeAspect="1" noChangeShapeType="1"/>
            </p:cNvSpPr>
            <p:nvPr/>
          </p:nvSpPr>
          <p:spPr bwMode="auto">
            <a:xfrm>
              <a:off x="4597" y="2135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7" name="Line 109"/>
            <p:cNvSpPr>
              <a:spLocks noChangeAspect="1" noChangeShapeType="1"/>
            </p:cNvSpPr>
            <p:nvPr/>
          </p:nvSpPr>
          <p:spPr bwMode="auto">
            <a:xfrm flipV="1">
              <a:off x="4991" y="2135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8" name="Line 110"/>
            <p:cNvSpPr>
              <a:spLocks noChangeAspect="1" noChangeShapeType="1"/>
            </p:cNvSpPr>
            <p:nvPr/>
          </p:nvSpPr>
          <p:spPr bwMode="auto">
            <a:xfrm flipH="1">
              <a:off x="4601" y="2006"/>
              <a:ext cx="1" cy="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9" name="Line 111"/>
            <p:cNvSpPr>
              <a:spLocks noChangeAspect="1" noChangeShapeType="1"/>
            </p:cNvSpPr>
            <p:nvPr/>
          </p:nvSpPr>
          <p:spPr bwMode="auto">
            <a:xfrm>
              <a:off x="4605" y="2182"/>
              <a:ext cx="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0" name="Line 112"/>
            <p:cNvSpPr>
              <a:spLocks noChangeAspect="1" noChangeShapeType="1"/>
            </p:cNvSpPr>
            <p:nvPr/>
          </p:nvSpPr>
          <p:spPr bwMode="auto">
            <a:xfrm flipV="1">
              <a:off x="4981" y="2182"/>
              <a:ext cx="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1" name="Freeform 113"/>
            <p:cNvSpPr>
              <a:spLocks noChangeAspect="1"/>
            </p:cNvSpPr>
            <p:nvPr/>
          </p:nvSpPr>
          <p:spPr bwMode="auto">
            <a:xfrm>
              <a:off x="4602" y="1980"/>
              <a:ext cx="23" cy="26"/>
            </a:xfrm>
            <a:custGeom>
              <a:avLst/>
              <a:gdLst>
                <a:gd name="T0" fmla="*/ 23 w 23"/>
                <a:gd name="T1" fmla="*/ 0 h 26"/>
                <a:gd name="T2" fmla="*/ 14 w 23"/>
                <a:gd name="T3" fmla="*/ 5 h 26"/>
                <a:gd name="T4" fmla="*/ 6 w 23"/>
                <a:gd name="T5" fmla="*/ 12 h 26"/>
                <a:gd name="T6" fmla="*/ 2 w 23"/>
                <a:gd name="T7" fmla="*/ 18 h 26"/>
                <a:gd name="T8" fmla="*/ 0 w 23"/>
                <a:gd name="T9" fmla="*/ 24 h 26"/>
                <a:gd name="T10" fmla="*/ 0 w 23"/>
                <a:gd name="T11" fmla="*/ 26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6"/>
                <a:gd name="T20" fmla="*/ 23 w 2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6">
                  <a:moveTo>
                    <a:pt x="23" y="0"/>
                  </a:moveTo>
                  <a:lnTo>
                    <a:pt x="14" y="5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2" name="Line 114"/>
            <p:cNvSpPr>
              <a:spLocks noChangeAspect="1" noChangeShapeType="1"/>
            </p:cNvSpPr>
            <p:nvPr/>
          </p:nvSpPr>
          <p:spPr bwMode="auto">
            <a:xfrm flipH="1" flipV="1">
              <a:off x="4783" y="1844"/>
              <a:ext cx="5" cy="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3" name="Line 115"/>
            <p:cNvSpPr>
              <a:spLocks noChangeAspect="1" noChangeShapeType="1"/>
            </p:cNvSpPr>
            <p:nvPr/>
          </p:nvSpPr>
          <p:spPr bwMode="auto">
            <a:xfrm flipH="1">
              <a:off x="4625" y="1844"/>
              <a:ext cx="5" cy="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4" name="Freeform 116"/>
            <p:cNvSpPr>
              <a:spLocks noChangeAspect="1"/>
            </p:cNvSpPr>
            <p:nvPr/>
          </p:nvSpPr>
          <p:spPr bwMode="auto">
            <a:xfrm>
              <a:off x="4984" y="1976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23 w 23"/>
                <a:gd name="T3" fmla="*/ 24 h 26"/>
                <a:gd name="T4" fmla="*/ 20 w 23"/>
                <a:gd name="T5" fmla="*/ 16 h 26"/>
                <a:gd name="T6" fmla="*/ 14 w 23"/>
                <a:gd name="T7" fmla="*/ 10 h 26"/>
                <a:gd name="T8" fmla="*/ 6 w 23"/>
                <a:gd name="T9" fmla="*/ 3 h 26"/>
                <a:gd name="T10" fmla="*/ 0 w 23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6"/>
                <a:gd name="T20" fmla="*/ 23 w 2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6">
                  <a:moveTo>
                    <a:pt x="23" y="26"/>
                  </a:moveTo>
                  <a:lnTo>
                    <a:pt x="23" y="24"/>
                  </a:lnTo>
                  <a:lnTo>
                    <a:pt x="20" y="16"/>
                  </a:lnTo>
                  <a:lnTo>
                    <a:pt x="14" y="10"/>
                  </a:lnTo>
                  <a:lnTo>
                    <a:pt x="6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5" name="Freeform 117"/>
            <p:cNvSpPr>
              <a:spLocks noChangeAspect="1"/>
            </p:cNvSpPr>
            <p:nvPr/>
          </p:nvSpPr>
          <p:spPr bwMode="auto">
            <a:xfrm>
              <a:off x="4906" y="2080"/>
              <a:ext cx="4" cy="7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6 h 7"/>
                <a:gd name="T4" fmla="*/ 3 w 4"/>
                <a:gd name="T5" fmla="*/ 3 h 7"/>
                <a:gd name="T6" fmla="*/ 2 w 4"/>
                <a:gd name="T7" fmla="*/ 1 h 7"/>
                <a:gd name="T8" fmla="*/ 0 w 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7"/>
                  </a:moveTo>
                  <a:lnTo>
                    <a:pt x="4" y="6"/>
                  </a:lnTo>
                  <a:lnTo>
                    <a:pt x="3" y="3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6" name="Freeform 118"/>
            <p:cNvSpPr>
              <a:spLocks noChangeAspect="1"/>
            </p:cNvSpPr>
            <p:nvPr/>
          </p:nvSpPr>
          <p:spPr bwMode="auto">
            <a:xfrm>
              <a:off x="4910" y="2087"/>
              <a:ext cx="1" cy="75"/>
            </a:xfrm>
            <a:custGeom>
              <a:avLst/>
              <a:gdLst>
                <a:gd name="T0" fmla="*/ 1 w 1"/>
                <a:gd name="T1" fmla="*/ 75 h 75"/>
                <a:gd name="T2" fmla="*/ 1 w 1"/>
                <a:gd name="T3" fmla="*/ 33 h 75"/>
                <a:gd name="T4" fmla="*/ 0 w 1"/>
                <a:gd name="T5" fmla="*/ 0 h 75"/>
                <a:gd name="T6" fmla="*/ 0 60000 65536"/>
                <a:gd name="T7" fmla="*/ 0 60000 65536"/>
                <a:gd name="T8" fmla="*/ 0 60000 65536"/>
                <a:gd name="T9" fmla="*/ 0 w 1"/>
                <a:gd name="T10" fmla="*/ 0 h 75"/>
                <a:gd name="T11" fmla="*/ 1 w 1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5">
                  <a:moveTo>
                    <a:pt x="1" y="75"/>
                  </a:moveTo>
                  <a:lnTo>
                    <a:pt x="1" y="3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7" name="Line 119"/>
            <p:cNvSpPr>
              <a:spLocks noChangeAspect="1" noChangeShapeType="1"/>
            </p:cNvSpPr>
            <p:nvPr/>
          </p:nvSpPr>
          <p:spPr bwMode="auto">
            <a:xfrm flipH="1">
              <a:off x="4578" y="209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8" name="Line 120"/>
            <p:cNvSpPr>
              <a:spLocks noChangeAspect="1" noChangeShapeType="1"/>
            </p:cNvSpPr>
            <p:nvPr/>
          </p:nvSpPr>
          <p:spPr bwMode="auto">
            <a:xfrm>
              <a:off x="4625" y="199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9" name="Freeform 121"/>
            <p:cNvSpPr>
              <a:spLocks noChangeAspect="1"/>
            </p:cNvSpPr>
            <p:nvPr/>
          </p:nvSpPr>
          <p:spPr bwMode="auto">
            <a:xfrm>
              <a:off x="4788" y="199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0" name="Freeform 122"/>
            <p:cNvSpPr>
              <a:spLocks noChangeAspect="1"/>
            </p:cNvSpPr>
            <p:nvPr/>
          </p:nvSpPr>
          <p:spPr bwMode="auto">
            <a:xfrm>
              <a:off x="4936" y="2074"/>
              <a:ext cx="5" cy="7"/>
            </a:xfrm>
            <a:custGeom>
              <a:avLst/>
              <a:gdLst>
                <a:gd name="T0" fmla="*/ 5 w 5"/>
                <a:gd name="T1" fmla="*/ 7 h 7"/>
                <a:gd name="T2" fmla="*/ 4 w 5"/>
                <a:gd name="T3" fmla="*/ 4 h 7"/>
                <a:gd name="T4" fmla="*/ 3 w 5"/>
                <a:gd name="T5" fmla="*/ 2 h 7"/>
                <a:gd name="T6" fmla="*/ 2 w 5"/>
                <a:gd name="T7" fmla="*/ 1 h 7"/>
                <a:gd name="T8" fmla="*/ 0 w 5"/>
                <a:gd name="T9" fmla="*/ 0 h 7"/>
                <a:gd name="T10" fmla="*/ 0 w 5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7"/>
                  </a:moveTo>
                  <a:lnTo>
                    <a:pt x="4" y="4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1" name="Freeform 123"/>
            <p:cNvSpPr>
              <a:spLocks noChangeAspect="1"/>
            </p:cNvSpPr>
            <p:nvPr/>
          </p:nvSpPr>
          <p:spPr bwMode="auto">
            <a:xfrm>
              <a:off x="4941" y="2081"/>
              <a:ext cx="1" cy="75"/>
            </a:xfrm>
            <a:custGeom>
              <a:avLst/>
              <a:gdLst>
                <a:gd name="T0" fmla="*/ 1 w 1"/>
                <a:gd name="T1" fmla="*/ 75 h 75"/>
                <a:gd name="T2" fmla="*/ 0 w 1"/>
                <a:gd name="T3" fmla="*/ 33 h 75"/>
                <a:gd name="T4" fmla="*/ 0 w 1"/>
                <a:gd name="T5" fmla="*/ 0 h 75"/>
                <a:gd name="T6" fmla="*/ 0 60000 65536"/>
                <a:gd name="T7" fmla="*/ 0 60000 65536"/>
                <a:gd name="T8" fmla="*/ 0 60000 65536"/>
                <a:gd name="T9" fmla="*/ 0 w 1"/>
                <a:gd name="T10" fmla="*/ 0 h 75"/>
                <a:gd name="T11" fmla="*/ 1 w 1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5">
                  <a:moveTo>
                    <a:pt x="1" y="75"/>
                  </a:moveTo>
                  <a:lnTo>
                    <a:pt x="0" y="3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2" name="Freeform 124"/>
            <p:cNvSpPr>
              <a:spLocks noChangeAspect="1"/>
            </p:cNvSpPr>
            <p:nvPr/>
          </p:nvSpPr>
          <p:spPr bwMode="auto">
            <a:xfrm>
              <a:off x="4830" y="2010"/>
              <a:ext cx="10" cy="14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2 h 14"/>
                <a:gd name="T4" fmla="*/ 8 w 10"/>
                <a:gd name="T5" fmla="*/ 7 h 14"/>
                <a:gd name="T6" fmla="*/ 5 w 10"/>
                <a:gd name="T7" fmla="*/ 3 h 14"/>
                <a:gd name="T8" fmla="*/ 0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10" y="14"/>
                  </a:moveTo>
                  <a:lnTo>
                    <a:pt x="10" y="12"/>
                  </a:lnTo>
                  <a:lnTo>
                    <a:pt x="8" y="7"/>
                  </a:lnTo>
                  <a:lnTo>
                    <a:pt x="5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3" name="Line 125"/>
            <p:cNvSpPr>
              <a:spLocks noChangeAspect="1" noChangeShapeType="1"/>
            </p:cNvSpPr>
            <p:nvPr/>
          </p:nvSpPr>
          <p:spPr bwMode="auto">
            <a:xfrm flipV="1">
              <a:off x="4840" y="2024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4" name="Freeform 126"/>
            <p:cNvSpPr>
              <a:spLocks noChangeAspect="1"/>
            </p:cNvSpPr>
            <p:nvPr/>
          </p:nvSpPr>
          <p:spPr bwMode="auto">
            <a:xfrm>
              <a:off x="4961" y="2066"/>
              <a:ext cx="6" cy="8"/>
            </a:xfrm>
            <a:custGeom>
              <a:avLst/>
              <a:gdLst>
                <a:gd name="T0" fmla="*/ 6 w 6"/>
                <a:gd name="T1" fmla="*/ 8 h 8"/>
                <a:gd name="T2" fmla="*/ 6 w 6"/>
                <a:gd name="T3" fmla="*/ 8 h 8"/>
                <a:gd name="T4" fmla="*/ 6 w 6"/>
                <a:gd name="T5" fmla="*/ 5 h 8"/>
                <a:gd name="T6" fmla="*/ 4 w 6"/>
                <a:gd name="T7" fmla="*/ 3 h 8"/>
                <a:gd name="T8" fmla="*/ 3 w 6"/>
                <a:gd name="T9" fmla="*/ 1 h 8"/>
                <a:gd name="T10" fmla="*/ 1 w 6"/>
                <a:gd name="T11" fmla="*/ 0 h 8"/>
                <a:gd name="T12" fmla="*/ 0 w 6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6" y="8"/>
                  </a:moveTo>
                  <a:lnTo>
                    <a:pt x="6" y="8"/>
                  </a:lnTo>
                  <a:lnTo>
                    <a:pt x="6" y="5"/>
                  </a:lnTo>
                  <a:lnTo>
                    <a:pt x="4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5" name="Freeform 127"/>
            <p:cNvSpPr>
              <a:spLocks noChangeAspect="1"/>
            </p:cNvSpPr>
            <p:nvPr/>
          </p:nvSpPr>
          <p:spPr bwMode="auto">
            <a:xfrm>
              <a:off x="4967" y="2074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1 w 1"/>
                <a:gd name="T3" fmla="*/ 32 h 74"/>
                <a:gd name="T4" fmla="*/ 0 w 1"/>
                <a:gd name="T5" fmla="*/ 0 h 74"/>
                <a:gd name="T6" fmla="*/ 0 60000 65536"/>
                <a:gd name="T7" fmla="*/ 0 60000 65536"/>
                <a:gd name="T8" fmla="*/ 0 60000 65536"/>
                <a:gd name="T9" fmla="*/ 0 w 1"/>
                <a:gd name="T10" fmla="*/ 0 h 74"/>
                <a:gd name="T11" fmla="*/ 1 w 1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4">
                  <a:moveTo>
                    <a:pt x="1" y="74"/>
                  </a:moveTo>
                  <a:lnTo>
                    <a:pt x="1" y="3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6" name="Line 128"/>
            <p:cNvSpPr>
              <a:spLocks noChangeAspect="1" noChangeShapeType="1"/>
            </p:cNvSpPr>
            <p:nvPr/>
          </p:nvSpPr>
          <p:spPr bwMode="auto">
            <a:xfrm flipV="1">
              <a:off x="4923" y="2177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7" name="Freeform 129"/>
            <p:cNvSpPr>
              <a:spLocks noChangeAspect="1"/>
            </p:cNvSpPr>
            <p:nvPr/>
          </p:nvSpPr>
          <p:spPr bwMode="auto">
            <a:xfrm>
              <a:off x="4982" y="2057"/>
              <a:ext cx="6" cy="9"/>
            </a:xfrm>
            <a:custGeom>
              <a:avLst/>
              <a:gdLst>
                <a:gd name="T0" fmla="*/ 6 w 6"/>
                <a:gd name="T1" fmla="*/ 9 h 9"/>
                <a:gd name="T2" fmla="*/ 6 w 6"/>
                <a:gd name="T3" fmla="*/ 7 h 9"/>
                <a:gd name="T4" fmla="*/ 5 w 6"/>
                <a:gd name="T5" fmla="*/ 4 h 9"/>
                <a:gd name="T6" fmla="*/ 4 w 6"/>
                <a:gd name="T7" fmla="*/ 3 h 9"/>
                <a:gd name="T8" fmla="*/ 3 w 6"/>
                <a:gd name="T9" fmla="*/ 1 h 9"/>
                <a:gd name="T10" fmla="*/ 1 w 6"/>
                <a:gd name="T11" fmla="*/ 1 h 9"/>
                <a:gd name="T12" fmla="*/ 0 w 6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6" y="9"/>
                  </a:moveTo>
                  <a:lnTo>
                    <a:pt x="6" y="7"/>
                  </a:lnTo>
                  <a:lnTo>
                    <a:pt x="5" y="4"/>
                  </a:lnTo>
                  <a:lnTo>
                    <a:pt x="4" y="3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8" name="Freeform 130"/>
            <p:cNvSpPr>
              <a:spLocks noChangeAspect="1"/>
            </p:cNvSpPr>
            <p:nvPr/>
          </p:nvSpPr>
          <p:spPr bwMode="auto">
            <a:xfrm>
              <a:off x="4989" y="2065"/>
              <a:ext cx="1" cy="75"/>
            </a:xfrm>
            <a:custGeom>
              <a:avLst/>
              <a:gdLst>
                <a:gd name="T0" fmla="*/ 1 w 1"/>
                <a:gd name="T1" fmla="*/ 75 h 75"/>
                <a:gd name="T2" fmla="*/ 0 w 1"/>
                <a:gd name="T3" fmla="*/ 33 h 75"/>
                <a:gd name="T4" fmla="*/ 0 w 1"/>
                <a:gd name="T5" fmla="*/ 0 h 75"/>
                <a:gd name="T6" fmla="*/ 0 60000 65536"/>
                <a:gd name="T7" fmla="*/ 0 60000 65536"/>
                <a:gd name="T8" fmla="*/ 0 60000 65536"/>
                <a:gd name="T9" fmla="*/ 0 w 1"/>
                <a:gd name="T10" fmla="*/ 0 h 75"/>
                <a:gd name="T11" fmla="*/ 1 w 1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5">
                  <a:moveTo>
                    <a:pt x="1" y="75"/>
                  </a:moveTo>
                  <a:lnTo>
                    <a:pt x="0" y="3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9" name="Line 131"/>
            <p:cNvSpPr>
              <a:spLocks noChangeAspect="1" noChangeShapeType="1"/>
            </p:cNvSpPr>
            <p:nvPr/>
          </p:nvSpPr>
          <p:spPr bwMode="auto">
            <a:xfrm>
              <a:off x="4719" y="2219"/>
              <a:ext cx="1" cy="2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0" name="Line 132"/>
            <p:cNvSpPr>
              <a:spLocks noChangeAspect="1" noChangeShapeType="1"/>
            </p:cNvSpPr>
            <p:nvPr/>
          </p:nvSpPr>
          <p:spPr bwMode="auto">
            <a:xfrm flipV="1">
              <a:off x="4869" y="2307"/>
              <a:ext cx="1" cy="1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1" name="Line 133"/>
            <p:cNvSpPr>
              <a:spLocks noChangeAspect="1" noChangeShapeType="1"/>
            </p:cNvSpPr>
            <p:nvPr/>
          </p:nvSpPr>
          <p:spPr bwMode="auto">
            <a:xfrm flipV="1">
              <a:off x="4868" y="2203"/>
              <a:ext cx="78" cy="1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2" name="Freeform 134"/>
            <p:cNvSpPr>
              <a:spLocks noChangeAspect="1"/>
            </p:cNvSpPr>
            <p:nvPr/>
          </p:nvSpPr>
          <p:spPr bwMode="auto">
            <a:xfrm>
              <a:off x="4606" y="2093"/>
              <a:ext cx="8" cy="9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5 w 8"/>
                <a:gd name="T5" fmla="*/ 1 h 9"/>
                <a:gd name="T6" fmla="*/ 3 w 8"/>
                <a:gd name="T7" fmla="*/ 3 h 9"/>
                <a:gd name="T8" fmla="*/ 1 w 8"/>
                <a:gd name="T9" fmla="*/ 6 h 9"/>
                <a:gd name="T10" fmla="*/ 0 w 8"/>
                <a:gd name="T11" fmla="*/ 9 h 9"/>
                <a:gd name="T12" fmla="*/ 0 w 8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8" y="0"/>
                  </a:move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3" name="Line 135"/>
            <p:cNvSpPr>
              <a:spLocks noChangeAspect="1" noChangeShapeType="1"/>
            </p:cNvSpPr>
            <p:nvPr/>
          </p:nvSpPr>
          <p:spPr bwMode="auto">
            <a:xfrm>
              <a:off x="4606" y="2102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4" name="Line 136"/>
            <p:cNvSpPr>
              <a:spLocks noChangeAspect="1" noChangeShapeType="1"/>
            </p:cNvSpPr>
            <p:nvPr/>
          </p:nvSpPr>
          <p:spPr bwMode="auto">
            <a:xfrm flipH="1">
              <a:off x="4614" y="209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5" name="Freeform 137"/>
            <p:cNvSpPr>
              <a:spLocks noChangeAspect="1"/>
            </p:cNvSpPr>
            <p:nvPr/>
          </p:nvSpPr>
          <p:spPr bwMode="auto">
            <a:xfrm>
              <a:off x="4997" y="2048"/>
              <a:ext cx="7" cy="8"/>
            </a:xfrm>
            <a:custGeom>
              <a:avLst/>
              <a:gdLst>
                <a:gd name="T0" fmla="*/ 7 w 7"/>
                <a:gd name="T1" fmla="*/ 8 h 8"/>
                <a:gd name="T2" fmla="*/ 7 w 7"/>
                <a:gd name="T3" fmla="*/ 5 h 8"/>
                <a:gd name="T4" fmla="*/ 5 w 7"/>
                <a:gd name="T5" fmla="*/ 3 h 8"/>
                <a:gd name="T6" fmla="*/ 4 w 7"/>
                <a:gd name="T7" fmla="*/ 1 h 8"/>
                <a:gd name="T8" fmla="*/ 2 w 7"/>
                <a:gd name="T9" fmla="*/ 1 h 8"/>
                <a:gd name="T10" fmla="*/ 1 w 7"/>
                <a:gd name="T11" fmla="*/ 0 h 8"/>
                <a:gd name="T12" fmla="*/ 0 w 7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8"/>
                <a:gd name="T23" fmla="*/ 7 w 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8">
                  <a:moveTo>
                    <a:pt x="7" y="8"/>
                  </a:moveTo>
                  <a:lnTo>
                    <a:pt x="7" y="5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6" name="Freeform 138"/>
            <p:cNvSpPr>
              <a:spLocks noChangeAspect="1"/>
            </p:cNvSpPr>
            <p:nvPr/>
          </p:nvSpPr>
          <p:spPr bwMode="auto">
            <a:xfrm>
              <a:off x="5004" y="2056"/>
              <a:ext cx="2" cy="74"/>
            </a:xfrm>
            <a:custGeom>
              <a:avLst/>
              <a:gdLst>
                <a:gd name="T0" fmla="*/ 2 w 2"/>
                <a:gd name="T1" fmla="*/ 74 h 74"/>
                <a:gd name="T2" fmla="*/ 1 w 2"/>
                <a:gd name="T3" fmla="*/ 32 h 74"/>
                <a:gd name="T4" fmla="*/ 0 w 2"/>
                <a:gd name="T5" fmla="*/ 0 h 74"/>
                <a:gd name="T6" fmla="*/ 0 60000 65536"/>
                <a:gd name="T7" fmla="*/ 0 60000 65536"/>
                <a:gd name="T8" fmla="*/ 0 60000 65536"/>
                <a:gd name="T9" fmla="*/ 0 w 2"/>
                <a:gd name="T10" fmla="*/ 0 h 74"/>
                <a:gd name="T11" fmla="*/ 2 w 2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74">
                  <a:moveTo>
                    <a:pt x="2" y="74"/>
                  </a:moveTo>
                  <a:lnTo>
                    <a:pt x="1" y="3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7" name="Line 139"/>
            <p:cNvSpPr>
              <a:spLocks noChangeAspect="1" noChangeShapeType="1"/>
            </p:cNvSpPr>
            <p:nvPr/>
          </p:nvSpPr>
          <p:spPr bwMode="auto">
            <a:xfrm flipH="1" flipV="1">
              <a:off x="4788" y="1990"/>
              <a:ext cx="4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8" name="Freeform 140"/>
            <p:cNvSpPr>
              <a:spLocks noChangeAspect="1"/>
            </p:cNvSpPr>
            <p:nvPr/>
          </p:nvSpPr>
          <p:spPr bwMode="auto">
            <a:xfrm>
              <a:off x="4579" y="2066"/>
              <a:ext cx="22" cy="28"/>
            </a:xfrm>
            <a:custGeom>
              <a:avLst/>
              <a:gdLst>
                <a:gd name="T0" fmla="*/ 22 w 22"/>
                <a:gd name="T1" fmla="*/ 0 h 28"/>
                <a:gd name="T2" fmla="*/ 14 w 22"/>
                <a:gd name="T3" fmla="*/ 7 h 28"/>
                <a:gd name="T4" fmla="*/ 5 w 22"/>
                <a:gd name="T5" fmla="*/ 18 h 28"/>
                <a:gd name="T6" fmla="*/ 0 w 22"/>
                <a:gd name="T7" fmla="*/ 28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8"/>
                <a:gd name="T14" fmla="*/ 22 w 2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8">
                  <a:moveTo>
                    <a:pt x="22" y="0"/>
                  </a:moveTo>
                  <a:lnTo>
                    <a:pt x="14" y="7"/>
                  </a:lnTo>
                  <a:lnTo>
                    <a:pt x="5" y="18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9" name="Freeform 141"/>
            <p:cNvSpPr>
              <a:spLocks noChangeAspect="1"/>
            </p:cNvSpPr>
            <p:nvPr/>
          </p:nvSpPr>
          <p:spPr bwMode="auto">
            <a:xfrm>
              <a:off x="4945" y="1571"/>
              <a:ext cx="61" cy="48"/>
            </a:xfrm>
            <a:custGeom>
              <a:avLst/>
              <a:gdLst>
                <a:gd name="T0" fmla="*/ 61 w 61"/>
                <a:gd name="T1" fmla="*/ 48 h 48"/>
                <a:gd name="T2" fmla="*/ 61 w 61"/>
                <a:gd name="T3" fmla="*/ 47 h 48"/>
                <a:gd name="T4" fmla="*/ 60 w 61"/>
                <a:gd name="T5" fmla="*/ 39 h 48"/>
                <a:gd name="T6" fmla="*/ 56 w 61"/>
                <a:gd name="T7" fmla="*/ 32 h 48"/>
                <a:gd name="T8" fmla="*/ 50 w 61"/>
                <a:gd name="T9" fmla="*/ 25 h 48"/>
                <a:gd name="T10" fmla="*/ 42 w 61"/>
                <a:gd name="T11" fmla="*/ 18 h 48"/>
                <a:gd name="T12" fmla="*/ 30 w 61"/>
                <a:gd name="T13" fmla="*/ 11 h 48"/>
                <a:gd name="T14" fmla="*/ 16 w 61"/>
                <a:gd name="T15" fmla="*/ 5 h 48"/>
                <a:gd name="T16" fmla="*/ 0 w 61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1"/>
                <a:gd name="T28" fmla="*/ 0 h 48"/>
                <a:gd name="T29" fmla="*/ 61 w 61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1" h="48">
                  <a:moveTo>
                    <a:pt x="61" y="48"/>
                  </a:moveTo>
                  <a:lnTo>
                    <a:pt x="61" y="47"/>
                  </a:lnTo>
                  <a:lnTo>
                    <a:pt x="60" y="39"/>
                  </a:lnTo>
                  <a:lnTo>
                    <a:pt x="56" y="32"/>
                  </a:lnTo>
                  <a:lnTo>
                    <a:pt x="50" y="25"/>
                  </a:lnTo>
                  <a:lnTo>
                    <a:pt x="42" y="18"/>
                  </a:lnTo>
                  <a:lnTo>
                    <a:pt x="30" y="11"/>
                  </a:lnTo>
                  <a:lnTo>
                    <a:pt x="16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0" name="Line 142"/>
            <p:cNvSpPr>
              <a:spLocks noChangeAspect="1" noChangeShapeType="1"/>
            </p:cNvSpPr>
            <p:nvPr/>
          </p:nvSpPr>
          <p:spPr bwMode="auto">
            <a:xfrm flipV="1">
              <a:off x="5005" y="161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1" name="Line 143"/>
            <p:cNvSpPr>
              <a:spLocks noChangeAspect="1" noChangeShapeType="1"/>
            </p:cNvSpPr>
            <p:nvPr/>
          </p:nvSpPr>
          <p:spPr bwMode="auto">
            <a:xfrm>
              <a:off x="4819" y="1673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2" name="Line 144"/>
            <p:cNvSpPr>
              <a:spLocks noChangeAspect="1" noChangeShapeType="1"/>
            </p:cNvSpPr>
            <p:nvPr/>
          </p:nvSpPr>
          <p:spPr bwMode="auto">
            <a:xfrm flipV="1">
              <a:off x="4994" y="1673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3" name="Line 145"/>
            <p:cNvSpPr>
              <a:spLocks noChangeAspect="1" noChangeShapeType="1"/>
            </p:cNvSpPr>
            <p:nvPr/>
          </p:nvSpPr>
          <p:spPr bwMode="auto">
            <a:xfrm flipV="1">
              <a:off x="4984" y="173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4" name="Freeform 146"/>
            <p:cNvSpPr>
              <a:spLocks noChangeAspect="1"/>
            </p:cNvSpPr>
            <p:nvPr/>
          </p:nvSpPr>
          <p:spPr bwMode="auto">
            <a:xfrm>
              <a:off x="4812" y="1651"/>
              <a:ext cx="6" cy="9"/>
            </a:xfrm>
            <a:custGeom>
              <a:avLst/>
              <a:gdLst>
                <a:gd name="T0" fmla="*/ 6 w 6"/>
                <a:gd name="T1" fmla="*/ 0 h 9"/>
                <a:gd name="T2" fmla="*/ 4 w 6"/>
                <a:gd name="T3" fmla="*/ 1 h 9"/>
                <a:gd name="T4" fmla="*/ 2 w 6"/>
                <a:gd name="T5" fmla="*/ 2 h 9"/>
                <a:gd name="T6" fmla="*/ 1 w 6"/>
                <a:gd name="T7" fmla="*/ 5 h 9"/>
                <a:gd name="T8" fmla="*/ 0 w 6"/>
                <a:gd name="T9" fmla="*/ 7 h 9"/>
                <a:gd name="T10" fmla="*/ 0 w 6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6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5" name="Line 147"/>
            <p:cNvSpPr>
              <a:spLocks noChangeAspect="1" noChangeShapeType="1"/>
            </p:cNvSpPr>
            <p:nvPr/>
          </p:nvSpPr>
          <p:spPr bwMode="auto">
            <a:xfrm>
              <a:off x="4811" y="1660"/>
              <a:ext cx="2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6" name="Freeform 148"/>
            <p:cNvSpPr>
              <a:spLocks noChangeAspect="1"/>
            </p:cNvSpPr>
            <p:nvPr/>
          </p:nvSpPr>
          <p:spPr bwMode="auto">
            <a:xfrm>
              <a:off x="4818" y="1643"/>
              <a:ext cx="23" cy="8"/>
            </a:xfrm>
            <a:custGeom>
              <a:avLst/>
              <a:gdLst>
                <a:gd name="T0" fmla="*/ 23 w 23"/>
                <a:gd name="T1" fmla="*/ 0 h 8"/>
                <a:gd name="T2" fmla="*/ 23 w 23"/>
                <a:gd name="T3" fmla="*/ 0 h 8"/>
                <a:gd name="T4" fmla="*/ 20 w 23"/>
                <a:gd name="T5" fmla="*/ 2 h 8"/>
                <a:gd name="T6" fmla="*/ 15 w 23"/>
                <a:gd name="T7" fmla="*/ 4 h 8"/>
                <a:gd name="T8" fmla="*/ 7 w 23"/>
                <a:gd name="T9" fmla="*/ 7 h 8"/>
                <a:gd name="T10" fmla="*/ 0 w 23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8"/>
                <a:gd name="T20" fmla="*/ 23 w 23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8">
                  <a:moveTo>
                    <a:pt x="23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7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7" name="Line 149"/>
            <p:cNvSpPr>
              <a:spLocks noChangeAspect="1" noChangeShapeType="1"/>
            </p:cNvSpPr>
            <p:nvPr/>
          </p:nvSpPr>
          <p:spPr bwMode="auto">
            <a:xfrm>
              <a:off x="4824" y="1700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8" name="Line 150"/>
            <p:cNvSpPr>
              <a:spLocks noChangeAspect="1" noChangeShapeType="1"/>
            </p:cNvSpPr>
            <p:nvPr/>
          </p:nvSpPr>
          <p:spPr bwMode="auto">
            <a:xfrm>
              <a:off x="4825" y="1710"/>
              <a:ext cx="1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9" name="Line 151"/>
            <p:cNvSpPr>
              <a:spLocks noChangeAspect="1" noChangeShapeType="1"/>
            </p:cNvSpPr>
            <p:nvPr/>
          </p:nvSpPr>
          <p:spPr bwMode="auto">
            <a:xfrm>
              <a:off x="4825" y="1756"/>
              <a:ext cx="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0" name="Freeform 152"/>
            <p:cNvSpPr>
              <a:spLocks noChangeAspect="1"/>
            </p:cNvSpPr>
            <p:nvPr/>
          </p:nvSpPr>
          <p:spPr bwMode="auto">
            <a:xfrm>
              <a:off x="4662" y="1598"/>
              <a:ext cx="2" cy="4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0 h 4"/>
                <a:gd name="T4" fmla="*/ 1 w 2"/>
                <a:gd name="T5" fmla="*/ 0 h 4"/>
                <a:gd name="T6" fmla="*/ 1 w 2"/>
                <a:gd name="T7" fmla="*/ 1 h 4"/>
                <a:gd name="T8" fmla="*/ 1 w 2"/>
                <a:gd name="T9" fmla="*/ 2 h 4"/>
                <a:gd name="T10" fmla="*/ 2 w 2"/>
                <a:gd name="T11" fmla="*/ 3 h 4"/>
                <a:gd name="T12" fmla="*/ 2 w 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1" name="Line 153"/>
            <p:cNvSpPr>
              <a:spLocks noChangeAspect="1" noChangeShapeType="1"/>
            </p:cNvSpPr>
            <p:nvPr/>
          </p:nvSpPr>
          <p:spPr bwMode="auto">
            <a:xfrm>
              <a:off x="4664" y="1602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2" name="Line 154"/>
            <p:cNvSpPr>
              <a:spLocks noChangeAspect="1" noChangeShapeType="1"/>
            </p:cNvSpPr>
            <p:nvPr/>
          </p:nvSpPr>
          <p:spPr bwMode="auto">
            <a:xfrm>
              <a:off x="4654" y="1594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3" name="Line 155"/>
            <p:cNvSpPr>
              <a:spLocks noChangeAspect="1" noChangeShapeType="1"/>
            </p:cNvSpPr>
            <p:nvPr/>
          </p:nvSpPr>
          <p:spPr bwMode="auto">
            <a:xfrm>
              <a:off x="4660" y="1620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4" name="Freeform 156"/>
            <p:cNvSpPr>
              <a:spLocks noChangeAspect="1"/>
            </p:cNvSpPr>
            <p:nvPr/>
          </p:nvSpPr>
          <p:spPr bwMode="auto">
            <a:xfrm>
              <a:off x="4648" y="1565"/>
              <a:ext cx="16" cy="15"/>
            </a:xfrm>
            <a:custGeom>
              <a:avLst/>
              <a:gdLst>
                <a:gd name="T0" fmla="*/ 16 w 16"/>
                <a:gd name="T1" fmla="*/ 0 h 15"/>
                <a:gd name="T2" fmla="*/ 12 w 16"/>
                <a:gd name="T3" fmla="*/ 1 h 15"/>
                <a:gd name="T4" fmla="*/ 5 w 16"/>
                <a:gd name="T5" fmla="*/ 5 h 15"/>
                <a:gd name="T6" fmla="*/ 2 w 16"/>
                <a:gd name="T7" fmla="*/ 8 h 15"/>
                <a:gd name="T8" fmla="*/ 0 w 16"/>
                <a:gd name="T9" fmla="*/ 12 h 15"/>
                <a:gd name="T10" fmla="*/ 0 w 16"/>
                <a:gd name="T11" fmla="*/ 15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5"/>
                <a:gd name="T20" fmla="*/ 16 w 16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5">
                  <a:moveTo>
                    <a:pt x="16" y="0"/>
                  </a:moveTo>
                  <a:lnTo>
                    <a:pt x="12" y="1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5" name="Line 157"/>
            <p:cNvSpPr>
              <a:spLocks noChangeAspect="1" noChangeShapeType="1"/>
            </p:cNvSpPr>
            <p:nvPr/>
          </p:nvSpPr>
          <p:spPr bwMode="auto">
            <a:xfrm>
              <a:off x="4648" y="1580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6" name="Freeform 158"/>
            <p:cNvSpPr>
              <a:spLocks noChangeAspect="1"/>
            </p:cNvSpPr>
            <p:nvPr/>
          </p:nvSpPr>
          <p:spPr bwMode="auto">
            <a:xfrm>
              <a:off x="4648" y="1587"/>
              <a:ext cx="6" cy="7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4 h 7"/>
                <a:gd name="T4" fmla="*/ 5 w 6"/>
                <a:gd name="T5" fmla="*/ 6 h 7"/>
                <a:gd name="T6" fmla="*/ 6 w 6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0" y="0"/>
                  </a:moveTo>
                  <a:lnTo>
                    <a:pt x="2" y="4"/>
                  </a:lnTo>
                  <a:lnTo>
                    <a:pt x="5" y="6"/>
                  </a:lnTo>
                  <a:lnTo>
                    <a:pt x="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7" name="Line 159"/>
            <p:cNvSpPr>
              <a:spLocks noChangeAspect="1" noChangeShapeType="1"/>
            </p:cNvSpPr>
            <p:nvPr/>
          </p:nvSpPr>
          <p:spPr bwMode="auto">
            <a:xfrm>
              <a:off x="4655" y="1594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8" name="Freeform 160"/>
            <p:cNvSpPr>
              <a:spLocks noChangeAspect="1"/>
            </p:cNvSpPr>
            <p:nvPr/>
          </p:nvSpPr>
          <p:spPr bwMode="auto">
            <a:xfrm>
              <a:off x="4655" y="1614"/>
              <a:ext cx="5" cy="6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1 h 6"/>
                <a:gd name="T4" fmla="*/ 1 w 5"/>
                <a:gd name="T5" fmla="*/ 4 h 6"/>
                <a:gd name="T6" fmla="*/ 5 w 5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0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9" name="Line 161"/>
            <p:cNvSpPr>
              <a:spLocks noChangeAspect="1" noChangeShapeType="1"/>
            </p:cNvSpPr>
            <p:nvPr/>
          </p:nvSpPr>
          <p:spPr bwMode="auto">
            <a:xfrm>
              <a:off x="4660" y="1620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0" name="Line 162"/>
            <p:cNvSpPr>
              <a:spLocks noChangeAspect="1" noChangeShapeType="1"/>
            </p:cNvSpPr>
            <p:nvPr/>
          </p:nvSpPr>
          <p:spPr bwMode="auto">
            <a:xfrm>
              <a:off x="4661" y="1631"/>
              <a:ext cx="1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1" name="Line 163"/>
            <p:cNvSpPr>
              <a:spLocks noChangeAspect="1" noChangeShapeType="1"/>
            </p:cNvSpPr>
            <p:nvPr/>
          </p:nvSpPr>
          <p:spPr bwMode="auto">
            <a:xfrm>
              <a:off x="4662" y="1678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2" name="Freeform 164"/>
            <p:cNvSpPr>
              <a:spLocks noChangeAspect="1"/>
            </p:cNvSpPr>
            <p:nvPr/>
          </p:nvSpPr>
          <p:spPr bwMode="auto">
            <a:xfrm>
              <a:off x="4490" y="1052"/>
              <a:ext cx="5" cy="31"/>
            </a:xfrm>
            <a:custGeom>
              <a:avLst/>
              <a:gdLst>
                <a:gd name="T0" fmla="*/ 5 w 5"/>
                <a:gd name="T1" fmla="*/ 0 h 31"/>
                <a:gd name="T2" fmla="*/ 5 w 5"/>
                <a:gd name="T3" fmla="*/ 2 h 31"/>
                <a:gd name="T4" fmla="*/ 5 w 5"/>
                <a:gd name="T5" fmla="*/ 9 h 31"/>
                <a:gd name="T6" fmla="*/ 4 w 5"/>
                <a:gd name="T7" fmla="*/ 16 h 31"/>
                <a:gd name="T8" fmla="*/ 2 w 5"/>
                <a:gd name="T9" fmla="*/ 24 h 31"/>
                <a:gd name="T10" fmla="*/ 0 w 5"/>
                <a:gd name="T11" fmla="*/ 31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1"/>
                <a:gd name="T20" fmla="*/ 5 w 5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1">
                  <a:moveTo>
                    <a:pt x="5" y="0"/>
                  </a:moveTo>
                  <a:lnTo>
                    <a:pt x="5" y="2"/>
                  </a:lnTo>
                  <a:lnTo>
                    <a:pt x="5" y="9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3" name="Freeform 165"/>
            <p:cNvSpPr>
              <a:spLocks noChangeAspect="1"/>
            </p:cNvSpPr>
            <p:nvPr/>
          </p:nvSpPr>
          <p:spPr bwMode="auto">
            <a:xfrm>
              <a:off x="4470" y="1088"/>
              <a:ext cx="18" cy="27"/>
            </a:xfrm>
            <a:custGeom>
              <a:avLst/>
              <a:gdLst>
                <a:gd name="T0" fmla="*/ 18 w 18"/>
                <a:gd name="T1" fmla="*/ 0 h 27"/>
                <a:gd name="T2" fmla="*/ 15 w 18"/>
                <a:gd name="T3" fmla="*/ 7 h 27"/>
                <a:gd name="T4" fmla="*/ 12 w 18"/>
                <a:gd name="T5" fmla="*/ 13 h 27"/>
                <a:gd name="T6" fmla="*/ 8 w 18"/>
                <a:gd name="T7" fmla="*/ 19 h 27"/>
                <a:gd name="T8" fmla="*/ 4 w 18"/>
                <a:gd name="T9" fmla="*/ 24 h 27"/>
                <a:gd name="T10" fmla="*/ 0 w 18"/>
                <a:gd name="T11" fmla="*/ 2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7"/>
                <a:gd name="T20" fmla="*/ 18 w 1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7">
                  <a:moveTo>
                    <a:pt x="18" y="0"/>
                  </a:moveTo>
                  <a:lnTo>
                    <a:pt x="15" y="7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4" name="Freeform 166"/>
            <p:cNvSpPr>
              <a:spLocks noChangeAspect="1"/>
            </p:cNvSpPr>
            <p:nvPr/>
          </p:nvSpPr>
          <p:spPr bwMode="auto">
            <a:xfrm>
              <a:off x="4471" y="1035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1 h 3"/>
                <a:gd name="T6" fmla="*/ 0 w 1"/>
                <a:gd name="T7" fmla="*/ 1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3 h 3"/>
                <a:gd name="T16" fmla="*/ 1 w 1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5" name="Freeform 167"/>
            <p:cNvSpPr>
              <a:spLocks noChangeAspect="1"/>
            </p:cNvSpPr>
            <p:nvPr/>
          </p:nvSpPr>
          <p:spPr bwMode="auto">
            <a:xfrm>
              <a:off x="4472" y="107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6" name="Freeform 168"/>
            <p:cNvSpPr>
              <a:spLocks noChangeAspect="1"/>
            </p:cNvSpPr>
            <p:nvPr/>
          </p:nvSpPr>
          <p:spPr bwMode="auto">
            <a:xfrm>
              <a:off x="4470" y="108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7" name="Freeform 169"/>
            <p:cNvSpPr>
              <a:spLocks noChangeAspect="1"/>
            </p:cNvSpPr>
            <p:nvPr/>
          </p:nvSpPr>
          <p:spPr bwMode="auto">
            <a:xfrm>
              <a:off x="4647" y="1111"/>
              <a:ext cx="23" cy="34"/>
            </a:xfrm>
            <a:custGeom>
              <a:avLst/>
              <a:gdLst>
                <a:gd name="T0" fmla="*/ 23 w 23"/>
                <a:gd name="T1" fmla="*/ 1 h 34"/>
                <a:gd name="T2" fmla="*/ 15 w 23"/>
                <a:gd name="T3" fmla="*/ 0 h 34"/>
                <a:gd name="T4" fmla="*/ 11 w 23"/>
                <a:gd name="T5" fmla="*/ 4 h 34"/>
                <a:gd name="T6" fmla="*/ 7 w 23"/>
                <a:gd name="T7" fmla="*/ 11 h 34"/>
                <a:gd name="T8" fmla="*/ 4 w 23"/>
                <a:gd name="T9" fmla="*/ 21 h 34"/>
                <a:gd name="T10" fmla="*/ 0 w 23"/>
                <a:gd name="T11" fmla="*/ 32 h 34"/>
                <a:gd name="T12" fmla="*/ 0 w 23"/>
                <a:gd name="T13" fmla="*/ 34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34"/>
                <a:gd name="T23" fmla="*/ 23 w 23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34">
                  <a:moveTo>
                    <a:pt x="23" y="1"/>
                  </a:moveTo>
                  <a:lnTo>
                    <a:pt x="15" y="0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4" y="21"/>
                  </a:lnTo>
                  <a:lnTo>
                    <a:pt x="0" y="32"/>
                  </a:lnTo>
                  <a:lnTo>
                    <a:pt x="0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8" name="Freeform 170"/>
            <p:cNvSpPr>
              <a:spLocks noChangeAspect="1"/>
            </p:cNvSpPr>
            <p:nvPr/>
          </p:nvSpPr>
          <p:spPr bwMode="auto">
            <a:xfrm>
              <a:off x="4634" y="1150"/>
              <a:ext cx="11" cy="39"/>
            </a:xfrm>
            <a:custGeom>
              <a:avLst/>
              <a:gdLst>
                <a:gd name="T0" fmla="*/ 11 w 11"/>
                <a:gd name="T1" fmla="*/ 0 h 39"/>
                <a:gd name="T2" fmla="*/ 7 w 11"/>
                <a:gd name="T3" fmla="*/ 10 h 39"/>
                <a:gd name="T4" fmla="*/ 3 w 11"/>
                <a:gd name="T5" fmla="*/ 19 h 39"/>
                <a:gd name="T6" fmla="*/ 0 w 11"/>
                <a:gd name="T7" fmla="*/ 27 h 39"/>
                <a:gd name="T8" fmla="*/ 1 w 11"/>
                <a:gd name="T9" fmla="*/ 32 h 39"/>
                <a:gd name="T10" fmla="*/ 4 w 11"/>
                <a:gd name="T11" fmla="*/ 37 h 39"/>
                <a:gd name="T12" fmla="*/ 7 w 11"/>
                <a:gd name="T13" fmla="*/ 39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9"/>
                <a:gd name="T23" fmla="*/ 11 w 11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9">
                  <a:moveTo>
                    <a:pt x="11" y="0"/>
                  </a:moveTo>
                  <a:lnTo>
                    <a:pt x="7" y="10"/>
                  </a:lnTo>
                  <a:lnTo>
                    <a:pt x="3" y="19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4" y="37"/>
                  </a:lnTo>
                  <a:lnTo>
                    <a:pt x="7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9" name="Line 171"/>
            <p:cNvSpPr>
              <a:spLocks noChangeAspect="1" noChangeShapeType="1"/>
            </p:cNvSpPr>
            <p:nvPr/>
          </p:nvSpPr>
          <p:spPr bwMode="auto">
            <a:xfrm flipH="1">
              <a:off x="4488" y="1083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0" name="Line 172"/>
            <p:cNvSpPr>
              <a:spLocks noChangeAspect="1" noChangeShapeType="1"/>
            </p:cNvSpPr>
            <p:nvPr/>
          </p:nvSpPr>
          <p:spPr bwMode="auto">
            <a:xfrm flipV="1">
              <a:off x="4645" y="11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1" name="Line 173"/>
            <p:cNvSpPr>
              <a:spLocks noChangeAspect="1" noChangeShapeType="1"/>
            </p:cNvSpPr>
            <p:nvPr/>
          </p:nvSpPr>
          <p:spPr bwMode="auto">
            <a:xfrm flipH="1">
              <a:off x="4646" y="114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2" name="Line 174"/>
            <p:cNvSpPr>
              <a:spLocks noChangeAspect="1" noChangeShapeType="1"/>
            </p:cNvSpPr>
            <p:nvPr/>
          </p:nvSpPr>
          <p:spPr bwMode="auto">
            <a:xfrm>
              <a:off x="4646" y="114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3" name="Freeform 175"/>
            <p:cNvSpPr>
              <a:spLocks noChangeAspect="1"/>
            </p:cNvSpPr>
            <p:nvPr/>
          </p:nvSpPr>
          <p:spPr bwMode="auto">
            <a:xfrm>
              <a:off x="4388" y="997"/>
              <a:ext cx="84" cy="41"/>
            </a:xfrm>
            <a:custGeom>
              <a:avLst/>
              <a:gdLst>
                <a:gd name="T0" fmla="*/ 84 w 84"/>
                <a:gd name="T1" fmla="*/ 41 h 41"/>
                <a:gd name="T2" fmla="*/ 76 w 84"/>
                <a:gd name="T3" fmla="*/ 31 h 41"/>
                <a:gd name="T4" fmla="*/ 67 w 84"/>
                <a:gd name="T5" fmla="*/ 22 h 41"/>
                <a:gd name="T6" fmla="*/ 57 w 84"/>
                <a:gd name="T7" fmla="*/ 15 h 41"/>
                <a:gd name="T8" fmla="*/ 47 w 84"/>
                <a:gd name="T9" fmla="*/ 9 h 41"/>
                <a:gd name="T10" fmla="*/ 36 w 84"/>
                <a:gd name="T11" fmla="*/ 5 h 41"/>
                <a:gd name="T12" fmla="*/ 24 w 84"/>
                <a:gd name="T13" fmla="*/ 2 h 41"/>
                <a:gd name="T14" fmla="*/ 13 w 84"/>
                <a:gd name="T15" fmla="*/ 0 h 41"/>
                <a:gd name="T16" fmla="*/ 0 w 84"/>
                <a:gd name="T17" fmla="*/ 1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41"/>
                <a:gd name="T29" fmla="*/ 84 w 8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41">
                  <a:moveTo>
                    <a:pt x="84" y="41"/>
                  </a:moveTo>
                  <a:lnTo>
                    <a:pt x="76" y="31"/>
                  </a:lnTo>
                  <a:lnTo>
                    <a:pt x="67" y="22"/>
                  </a:lnTo>
                  <a:lnTo>
                    <a:pt x="57" y="15"/>
                  </a:lnTo>
                  <a:lnTo>
                    <a:pt x="47" y="9"/>
                  </a:lnTo>
                  <a:lnTo>
                    <a:pt x="36" y="5"/>
                  </a:lnTo>
                  <a:lnTo>
                    <a:pt x="24" y="2"/>
                  </a:lnTo>
                  <a:lnTo>
                    <a:pt x="13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4" name="Line 176"/>
            <p:cNvSpPr>
              <a:spLocks noChangeAspect="1" noChangeShapeType="1"/>
            </p:cNvSpPr>
            <p:nvPr/>
          </p:nvSpPr>
          <p:spPr bwMode="auto">
            <a:xfrm>
              <a:off x="4678" y="1127"/>
              <a:ext cx="7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5" name="Freeform 177"/>
            <p:cNvSpPr>
              <a:spLocks noChangeAspect="1"/>
            </p:cNvSpPr>
            <p:nvPr/>
          </p:nvSpPr>
          <p:spPr bwMode="auto">
            <a:xfrm>
              <a:off x="4685" y="1130"/>
              <a:ext cx="33" cy="10"/>
            </a:xfrm>
            <a:custGeom>
              <a:avLst/>
              <a:gdLst>
                <a:gd name="T0" fmla="*/ 33 w 33"/>
                <a:gd name="T1" fmla="*/ 10 h 10"/>
                <a:gd name="T2" fmla="*/ 31 w 33"/>
                <a:gd name="T3" fmla="*/ 9 h 10"/>
                <a:gd name="T4" fmla="*/ 23 w 33"/>
                <a:gd name="T5" fmla="*/ 8 h 10"/>
                <a:gd name="T6" fmla="*/ 13 w 33"/>
                <a:gd name="T7" fmla="*/ 5 h 10"/>
                <a:gd name="T8" fmla="*/ 7 w 33"/>
                <a:gd name="T9" fmla="*/ 3 h 10"/>
                <a:gd name="T10" fmla="*/ 0 w 3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0"/>
                <a:gd name="T20" fmla="*/ 33 w 3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0">
                  <a:moveTo>
                    <a:pt x="33" y="10"/>
                  </a:moveTo>
                  <a:lnTo>
                    <a:pt x="31" y="9"/>
                  </a:lnTo>
                  <a:lnTo>
                    <a:pt x="23" y="8"/>
                  </a:lnTo>
                  <a:lnTo>
                    <a:pt x="13" y="5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6" name="Freeform 178"/>
            <p:cNvSpPr>
              <a:spLocks noChangeAspect="1"/>
            </p:cNvSpPr>
            <p:nvPr/>
          </p:nvSpPr>
          <p:spPr bwMode="auto">
            <a:xfrm>
              <a:off x="4363" y="1067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8 w 84"/>
                <a:gd name="T3" fmla="*/ 10 h 40"/>
                <a:gd name="T4" fmla="*/ 17 w 84"/>
                <a:gd name="T5" fmla="*/ 19 h 40"/>
                <a:gd name="T6" fmla="*/ 27 w 84"/>
                <a:gd name="T7" fmla="*/ 26 h 40"/>
                <a:gd name="T8" fmla="*/ 38 w 84"/>
                <a:gd name="T9" fmla="*/ 32 h 40"/>
                <a:gd name="T10" fmla="*/ 48 w 84"/>
                <a:gd name="T11" fmla="*/ 36 h 40"/>
                <a:gd name="T12" fmla="*/ 60 w 84"/>
                <a:gd name="T13" fmla="*/ 39 h 40"/>
                <a:gd name="T14" fmla="*/ 72 w 84"/>
                <a:gd name="T15" fmla="*/ 40 h 40"/>
                <a:gd name="T16" fmla="*/ 84 w 84"/>
                <a:gd name="T17" fmla="*/ 4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40"/>
                <a:gd name="T29" fmla="*/ 84 w 8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40">
                  <a:moveTo>
                    <a:pt x="0" y="0"/>
                  </a:moveTo>
                  <a:lnTo>
                    <a:pt x="8" y="10"/>
                  </a:lnTo>
                  <a:lnTo>
                    <a:pt x="17" y="19"/>
                  </a:lnTo>
                  <a:lnTo>
                    <a:pt x="27" y="26"/>
                  </a:lnTo>
                  <a:lnTo>
                    <a:pt x="38" y="32"/>
                  </a:lnTo>
                  <a:lnTo>
                    <a:pt x="48" y="36"/>
                  </a:lnTo>
                  <a:lnTo>
                    <a:pt x="60" y="39"/>
                  </a:lnTo>
                  <a:lnTo>
                    <a:pt x="72" y="40"/>
                  </a:lnTo>
                  <a:lnTo>
                    <a:pt x="84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7" name="Freeform 179"/>
            <p:cNvSpPr>
              <a:spLocks noChangeAspect="1"/>
            </p:cNvSpPr>
            <p:nvPr/>
          </p:nvSpPr>
          <p:spPr bwMode="auto">
            <a:xfrm>
              <a:off x="4401" y="983"/>
              <a:ext cx="79" cy="38"/>
            </a:xfrm>
            <a:custGeom>
              <a:avLst/>
              <a:gdLst>
                <a:gd name="T0" fmla="*/ 0 w 79"/>
                <a:gd name="T1" fmla="*/ 0 h 38"/>
                <a:gd name="T2" fmla="*/ 11 w 79"/>
                <a:gd name="T3" fmla="*/ 1 h 38"/>
                <a:gd name="T4" fmla="*/ 22 w 79"/>
                <a:gd name="T5" fmla="*/ 2 h 38"/>
                <a:gd name="T6" fmla="*/ 32 w 79"/>
                <a:gd name="T7" fmla="*/ 5 h 38"/>
                <a:gd name="T8" fmla="*/ 43 w 79"/>
                <a:gd name="T9" fmla="*/ 9 h 38"/>
                <a:gd name="T10" fmla="*/ 52 w 79"/>
                <a:gd name="T11" fmla="*/ 15 h 38"/>
                <a:gd name="T12" fmla="*/ 62 w 79"/>
                <a:gd name="T13" fmla="*/ 21 h 38"/>
                <a:gd name="T14" fmla="*/ 71 w 79"/>
                <a:gd name="T15" fmla="*/ 29 h 38"/>
                <a:gd name="T16" fmla="*/ 79 w 79"/>
                <a:gd name="T17" fmla="*/ 3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38"/>
                <a:gd name="T29" fmla="*/ 79 w 79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38">
                  <a:moveTo>
                    <a:pt x="0" y="0"/>
                  </a:moveTo>
                  <a:lnTo>
                    <a:pt x="11" y="1"/>
                  </a:lnTo>
                  <a:lnTo>
                    <a:pt x="22" y="2"/>
                  </a:lnTo>
                  <a:lnTo>
                    <a:pt x="32" y="5"/>
                  </a:lnTo>
                  <a:lnTo>
                    <a:pt x="43" y="9"/>
                  </a:lnTo>
                  <a:lnTo>
                    <a:pt x="52" y="15"/>
                  </a:lnTo>
                  <a:lnTo>
                    <a:pt x="62" y="21"/>
                  </a:lnTo>
                  <a:lnTo>
                    <a:pt x="71" y="29"/>
                  </a:lnTo>
                  <a:lnTo>
                    <a:pt x="79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8" name="Line 180"/>
            <p:cNvSpPr>
              <a:spLocks noChangeAspect="1" noChangeShapeType="1"/>
            </p:cNvSpPr>
            <p:nvPr/>
          </p:nvSpPr>
          <p:spPr bwMode="auto">
            <a:xfrm flipH="1" flipV="1">
              <a:off x="4658" y="1183"/>
              <a:ext cx="45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9" name="Freeform 181"/>
            <p:cNvSpPr>
              <a:spLocks noChangeAspect="1"/>
            </p:cNvSpPr>
            <p:nvPr/>
          </p:nvSpPr>
          <p:spPr bwMode="auto">
            <a:xfrm>
              <a:off x="4700" y="1109"/>
              <a:ext cx="35" cy="19"/>
            </a:xfrm>
            <a:custGeom>
              <a:avLst/>
              <a:gdLst>
                <a:gd name="T0" fmla="*/ 35 w 35"/>
                <a:gd name="T1" fmla="*/ 19 h 19"/>
                <a:gd name="T2" fmla="*/ 27 w 35"/>
                <a:gd name="T3" fmla="*/ 15 h 19"/>
                <a:gd name="T4" fmla="*/ 15 w 35"/>
                <a:gd name="T5" fmla="*/ 8 h 19"/>
                <a:gd name="T6" fmla="*/ 4 w 35"/>
                <a:gd name="T7" fmla="*/ 2 h 19"/>
                <a:gd name="T8" fmla="*/ 0 w 35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9"/>
                <a:gd name="T17" fmla="*/ 35 w 3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9">
                  <a:moveTo>
                    <a:pt x="35" y="19"/>
                  </a:moveTo>
                  <a:lnTo>
                    <a:pt x="27" y="15"/>
                  </a:lnTo>
                  <a:lnTo>
                    <a:pt x="15" y="8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0" name="Line 182"/>
            <p:cNvSpPr>
              <a:spLocks noChangeAspect="1" noChangeShapeType="1"/>
            </p:cNvSpPr>
            <p:nvPr/>
          </p:nvSpPr>
          <p:spPr bwMode="auto">
            <a:xfrm>
              <a:off x="4733" y="112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1" name="Freeform 183"/>
            <p:cNvSpPr>
              <a:spLocks noChangeAspect="1"/>
            </p:cNvSpPr>
            <p:nvPr/>
          </p:nvSpPr>
          <p:spPr bwMode="auto">
            <a:xfrm>
              <a:off x="4727" y="1126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2 w 6"/>
                <a:gd name="T5" fmla="*/ 0 h 1"/>
                <a:gd name="T6" fmla="*/ 5 w 6"/>
                <a:gd name="T7" fmla="*/ 1 h 1"/>
                <a:gd name="T8" fmla="*/ 6 w 6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"/>
                <a:gd name="T17" fmla="*/ 6 w 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2" name="Freeform 184"/>
            <p:cNvSpPr>
              <a:spLocks noChangeAspect="1"/>
            </p:cNvSpPr>
            <p:nvPr/>
          </p:nvSpPr>
          <p:spPr bwMode="auto">
            <a:xfrm>
              <a:off x="4685" y="1117"/>
              <a:ext cx="42" cy="10"/>
            </a:xfrm>
            <a:custGeom>
              <a:avLst/>
              <a:gdLst>
                <a:gd name="T0" fmla="*/ 0 w 42"/>
                <a:gd name="T1" fmla="*/ 0 h 10"/>
                <a:gd name="T2" fmla="*/ 12 w 42"/>
                <a:gd name="T3" fmla="*/ 5 h 10"/>
                <a:gd name="T4" fmla="*/ 23 w 42"/>
                <a:gd name="T5" fmla="*/ 8 h 10"/>
                <a:gd name="T6" fmla="*/ 32 w 42"/>
                <a:gd name="T7" fmla="*/ 10 h 10"/>
                <a:gd name="T8" fmla="*/ 38 w 42"/>
                <a:gd name="T9" fmla="*/ 10 h 10"/>
                <a:gd name="T10" fmla="*/ 40 w 42"/>
                <a:gd name="T11" fmla="*/ 10 h 10"/>
                <a:gd name="T12" fmla="*/ 42 w 42"/>
                <a:gd name="T13" fmla="*/ 9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0"/>
                <a:gd name="T23" fmla="*/ 42 w 42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0">
                  <a:moveTo>
                    <a:pt x="0" y="0"/>
                  </a:moveTo>
                  <a:lnTo>
                    <a:pt x="12" y="5"/>
                  </a:lnTo>
                  <a:lnTo>
                    <a:pt x="23" y="8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2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3" name="Line 185"/>
            <p:cNvSpPr>
              <a:spLocks noChangeAspect="1" noChangeShapeType="1"/>
            </p:cNvSpPr>
            <p:nvPr/>
          </p:nvSpPr>
          <p:spPr bwMode="auto">
            <a:xfrm flipH="1" flipV="1">
              <a:off x="4682" y="111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4" name="Line 186"/>
            <p:cNvSpPr>
              <a:spLocks noChangeAspect="1" noChangeShapeType="1"/>
            </p:cNvSpPr>
            <p:nvPr/>
          </p:nvSpPr>
          <p:spPr bwMode="auto">
            <a:xfrm>
              <a:off x="4682" y="111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5" name="Freeform 187"/>
            <p:cNvSpPr>
              <a:spLocks noChangeAspect="1"/>
            </p:cNvSpPr>
            <p:nvPr/>
          </p:nvSpPr>
          <p:spPr bwMode="auto">
            <a:xfrm>
              <a:off x="4670" y="1112"/>
              <a:ext cx="12" cy="4"/>
            </a:xfrm>
            <a:custGeom>
              <a:avLst/>
              <a:gdLst>
                <a:gd name="T0" fmla="*/ 0 w 12"/>
                <a:gd name="T1" fmla="*/ 0 h 4"/>
                <a:gd name="T2" fmla="*/ 3 w 12"/>
                <a:gd name="T3" fmla="*/ 0 h 4"/>
                <a:gd name="T4" fmla="*/ 6 w 12"/>
                <a:gd name="T5" fmla="*/ 2 h 4"/>
                <a:gd name="T6" fmla="*/ 12 w 12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4"/>
                <a:gd name="T14" fmla="*/ 12 w 1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4">
                  <a:moveTo>
                    <a:pt x="0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1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6" name="Freeform 188"/>
            <p:cNvSpPr>
              <a:spLocks noChangeAspect="1"/>
            </p:cNvSpPr>
            <p:nvPr/>
          </p:nvSpPr>
          <p:spPr bwMode="auto">
            <a:xfrm>
              <a:off x="4485" y="102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7" name="Freeform 189"/>
            <p:cNvSpPr>
              <a:spLocks noChangeAspect="1"/>
            </p:cNvSpPr>
            <p:nvPr/>
          </p:nvSpPr>
          <p:spPr bwMode="auto">
            <a:xfrm>
              <a:off x="4363" y="1086"/>
              <a:ext cx="79" cy="38"/>
            </a:xfrm>
            <a:custGeom>
              <a:avLst/>
              <a:gdLst>
                <a:gd name="T0" fmla="*/ 79 w 79"/>
                <a:gd name="T1" fmla="*/ 38 h 38"/>
                <a:gd name="T2" fmla="*/ 67 w 79"/>
                <a:gd name="T3" fmla="*/ 38 h 38"/>
                <a:gd name="T4" fmla="*/ 56 w 79"/>
                <a:gd name="T5" fmla="*/ 36 h 38"/>
                <a:gd name="T6" fmla="*/ 46 w 79"/>
                <a:gd name="T7" fmla="*/ 33 h 38"/>
                <a:gd name="T8" fmla="*/ 35 w 79"/>
                <a:gd name="T9" fmla="*/ 29 h 38"/>
                <a:gd name="T10" fmla="*/ 26 w 79"/>
                <a:gd name="T11" fmla="*/ 24 h 38"/>
                <a:gd name="T12" fmla="*/ 17 w 79"/>
                <a:gd name="T13" fmla="*/ 17 h 38"/>
                <a:gd name="T14" fmla="*/ 8 w 79"/>
                <a:gd name="T15" fmla="*/ 9 h 38"/>
                <a:gd name="T16" fmla="*/ 0 w 79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38"/>
                <a:gd name="T29" fmla="*/ 79 w 79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38">
                  <a:moveTo>
                    <a:pt x="79" y="38"/>
                  </a:moveTo>
                  <a:lnTo>
                    <a:pt x="67" y="38"/>
                  </a:lnTo>
                  <a:lnTo>
                    <a:pt x="56" y="36"/>
                  </a:lnTo>
                  <a:lnTo>
                    <a:pt x="46" y="33"/>
                  </a:lnTo>
                  <a:lnTo>
                    <a:pt x="35" y="29"/>
                  </a:lnTo>
                  <a:lnTo>
                    <a:pt x="26" y="24"/>
                  </a:lnTo>
                  <a:lnTo>
                    <a:pt x="17" y="17"/>
                  </a:ln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8" name="Freeform 190"/>
            <p:cNvSpPr>
              <a:spLocks noChangeAspect="1"/>
            </p:cNvSpPr>
            <p:nvPr/>
          </p:nvSpPr>
          <p:spPr bwMode="auto">
            <a:xfrm>
              <a:off x="4361" y="1085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2 w 2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9" name="Freeform 191"/>
            <p:cNvSpPr>
              <a:spLocks noChangeAspect="1"/>
            </p:cNvSpPr>
            <p:nvPr/>
          </p:nvSpPr>
          <p:spPr bwMode="auto">
            <a:xfrm>
              <a:off x="4443" y="992"/>
              <a:ext cx="42" cy="31"/>
            </a:xfrm>
            <a:custGeom>
              <a:avLst/>
              <a:gdLst>
                <a:gd name="T0" fmla="*/ 42 w 42"/>
                <a:gd name="T1" fmla="*/ 31 h 31"/>
                <a:gd name="T2" fmla="*/ 33 w 42"/>
                <a:gd name="T3" fmla="*/ 22 h 31"/>
                <a:gd name="T4" fmla="*/ 25 w 42"/>
                <a:gd name="T5" fmla="*/ 14 h 31"/>
                <a:gd name="T6" fmla="*/ 15 w 42"/>
                <a:gd name="T7" fmla="*/ 8 h 31"/>
                <a:gd name="T8" fmla="*/ 6 w 42"/>
                <a:gd name="T9" fmla="*/ 2 h 31"/>
                <a:gd name="T10" fmla="*/ 0 w 42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31"/>
                <a:gd name="T20" fmla="*/ 42 w 42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31">
                  <a:moveTo>
                    <a:pt x="42" y="31"/>
                  </a:moveTo>
                  <a:lnTo>
                    <a:pt x="33" y="22"/>
                  </a:lnTo>
                  <a:lnTo>
                    <a:pt x="25" y="14"/>
                  </a:lnTo>
                  <a:lnTo>
                    <a:pt x="15" y="8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0" name="Line 192"/>
            <p:cNvSpPr>
              <a:spLocks noChangeAspect="1" noChangeShapeType="1"/>
            </p:cNvSpPr>
            <p:nvPr/>
          </p:nvSpPr>
          <p:spPr bwMode="auto">
            <a:xfrm>
              <a:off x="4654" y="11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1" name="Line 193"/>
            <p:cNvSpPr>
              <a:spLocks noChangeAspect="1" noChangeShapeType="1"/>
            </p:cNvSpPr>
            <p:nvPr/>
          </p:nvSpPr>
          <p:spPr bwMode="auto">
            <a:xfrm flipH="1" flipV="1">
              <a:off x="4654" y="1194"/>
              <a:ext cx="6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2" name="Freeform 194"/>
            <p:cNvSpPr>
              <a:spLocks noChangeAspect="1"/>
            </p:cNvSpPr>
            <p:nvPr/>
          </p:nvSpPr>
          <p:spPr bwMode="auto">
            <a:xfrm>
              <a:off x="4640" y="1197"/>
              <a:ext cx="74" cy="19"/>
            </a:xfrm>
            <a:custGeom>
              <a:avLst/>
              <a:gdLst>
                <a:gd name="T0" fmla="*/ 0 w 74"/>
                <a:gd name="T1" fmla="*/ 0 h 19"/>
                <a:gd name="T2" fmla="*/ 5 w 74"/>
                <a:gd name="T3" fmla="*/ 2 h 19"/>
                <a:gd name="T4" fmla="*/ 29 w 74"/>
                <a:gd name="T5" fmla="*/ 8 h 19"/>
                <a:gd name="T6" fmla="*/ 57 w 74"/>
                <a:gd name="T7" fmla="*/ 15 h 19"/>
                <a:gd name="T8" fmla="*/ 74 w 74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9"/>
                <a:gd name="T17" fmla="*/ 74 w 7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9">
                  <a:moveTo>
                    <a:pt x="0" y="0"/>
                  </a:moveTo>
                  <a:lnTo>
                    <a:pt x="5" y="2"/>
                  </a:lnTo>
                  <a:lnTo>
                    <a:pt x="29" y="8"/>
                  </a:lnTo>
                  <a:lnTo>
                    <a:pt x="57" y="15"/>
                  </a:lnTo>
                  <a:lnTo>
                    <a:pt x="74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3" name="Freeform 195"/>
            <p:cNvSpPr>
              <a:spLocks noChangeAspect="1"/>
            </p:cNvSpPr>
            <p:nvPr/>
          </p:nvSpPr>
          <p:spPr bwMode="auto">
            <a:xfrm>
              <a:off x="4641" y="1189"/>
              <a:ext cx="13" cy="5"/>
            </a:xfrm>
            <a:custGeom>
              <a:avLst/>
              <a:gdLst>
                <a:gd name="T0" fmla="*/ 0 w 13"/>
                <a:gd name="T1" fmla="*/ 0 h 5"/>
                <a:gd name="T2" fmla="*/ 4 w 13"/>
                <a:gd name="T3" fmla="*/ 1 h 5"/>
                <a:gd name="T4" fmla="*/ 9 w 13"/>
                <a:gd name="T5" fmla="*/ 3 h 5"/>
                <a:gd name="T6" fmla="*/ 13 w 13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5"/>
                <a:gd name="T14" fmla="*/ 13 w 1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5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  <a:lnTo>
                    <a:pt x="1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4" name="Freeform 196"/>
            <p:cNvSpPr>
              <a:spLocks noChangeAspect="1"/>
            </p:cNvSpPr>
            <p:nvPr/>
          </p:nvSpPr>
          <p:spPr bwMode="auto">
            <a:xfrm>
              <a:off x="4409" y="1120"/>
              <a:ext cx="38" cy="6"/>
            </a:xfrm>
            <a:custGeom>
              <a:avLst/>
              <a:gdLst>
                <a:gd name="T0" fmla="*/ 0 w 38"/>
                <a:gd name="T1" fmla="*/ 0 h 6"/>
                <a:gd name="T2" fmla="*/ 5 w 38"/>
                <a:gd name="T3" fmla="*/ 1 h 6"/>
                <a:gd name="T4" fmla="*/ 15 w 38"/>
                <a:gd name="T5" fmla="*/ 4 h 6"/>
                <a:gd name="T6" fmla="*/ 26 w 38"/>
                <a:gd name="T7" fmla="*/ 6 h 6"/>
                <a:gd name="T8" fmla="*/ 38 w 3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6"/>
                <a:gd name="T17" fmla="*/ 38 w 3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6">
                  <a:moveTo>
                    <a:pt x="0" y="0"/>
                  </a:moveTo>
                  <a:lnTo>
                    <a:pt x="5" y="1"/>
                  </a:lnTo>
                  <a:lnTo>
                    <a:pt x="15" y="4"/>
                  </a:lnTo>
                  <a:lnTo>
                    <a:pt x="26" y="6"/>
                  </a:lnTo>
                  <a:lnTo>
                    <a:pt x="3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5" name="Line 197"/>
            <p:cNvSpPr>
              <a:spLocks noChangeAspect="1" noChangeShapeType="1"/>
            </p:cNvSpPr>
            <p:nvPr/>
          </p:nvSpPr>
          <p:spPr bwMode="auto">
            <a:xfrm flipH="1">
              <a:off x="4678" y="1116"/>
              <a:ext cx="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6" name="Line 198"/>
            <p:cNvSpPr>
              <a:spLocks noChangeAspect="1" noChangeShapeType="1"/>
            </p:cNvSpPr>
            <p:nvPr/>
          </p:nvSpPr>
          <p:spPr bwMode="auto">
            <a:xfrm>
              <a:off x="4677" y="112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7" name="Freeform 199"/>
            <p:cNvSpPr>
              <a:spLocks noChangeAspect="1"/>
            </p:cNvSpPr>
            <p:nvPr/>
          </p:nvSpPr>
          <p:spPr bwMode="auto">
            <a:xfrm>
              <a:off x="4665" y="1121"/>
              <a:ext cx="12" cy="5"/>
            </a:xfrm>
            <a:custGeom>
              <a:avLst/>
              <a:gdLst>
                <a:gd name="T0" fmla="*/ 0 w 12"/>
                <a:gd name="T1" fmla="*/ 0 h 5"/>
                <a:gd name="T2" fmla="*/ 4 w 12"/>
                <a:gd name="T3" fmla="*/ 2 h 5"/>
                <a:gd name="T4" fmla="*/ 8 w 12"/>
                <a:gd name="T5" fmla="*/ 3 h 5"/>
                <a:gd name="T6" fmla="*/ 12 w 12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0" y="0"/>
                  </a:moveTo>
                  <a:lnTo>
                    <a:pt x="4" y="2"/>
                  </a:lnTo>
                  <a:lnTo>
                    <a:pt x="8" y="3"/>
                  </a:lnTo>
                  <a:lnTo>
                    <a:pt x="12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8" name="Freeform 200"/>
            <p:cNvSpPr>
              <a:spLocks noChangeAspect="1"/>
            </p:cNvSpPr>
            <p:nvPr/>
          </p:nvSpPr>
          <p:spPr bwMode="auto">
            <a:xfrm>
              <a:off x="4652" y="1121"/>
              <a:ext cx="13" cy="9"/>
            </a:xfrm>
            <a:custGeom>
              <a:avLst/>
              <a:gdLst>
                <a:gd name="T0" fmla="*/ 0 w 13"/>
                <a:gd name="T1" fmla="*/ 9 h 9"/>
                <a:gd name="T2" fmla="*/ 0 w 13"/>
                <a:gd name="T3" fmla="*/ 7 h 9"/>
                <a:gd name="T4" fmla="*/ 5 w 13"/>
                <a:gd name="T5" fmla="*/ 1 h 9"/>
                <a:gd name="T6" fmla="*/ 10 w 13"/>
                <a:gd name="T7" fmla="*/ 0 h 9"/>
                <a:gd name="T8" fmla="*/ 13 w 13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0" y="9"/>
                  </a:moveTo>
                  <a:lnTo>
                    <a:pt x="0" y="7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9" name="Freeform 201"/>
            <p:cNvSpPr>
              <a:spLocks noChangeAspect="1"/>
            </p:cNvSpPr>
            <p:nvPr/>
          </p:nvSpPr>
          <p:spPr bwMode="auto">
            <a:xfrm>
              <a:off x="4638" y="1161"/>
              <a:ext cx="6" cy="17"/>
            </a:xfrm>
            <a:custGeom>
              <a:avLst/>
              <a:gdLst>
                <a:gd name="T0" fmla="*/ 6 w 6"/>
                <a:gd name="T1" fmla="*/ 17 h 17"/>
                <a:gd name="T2" fmla="*/ 2 w 6"/>
                <a:gd name="T3" fmla="*/ 14 h 17"/>
                <a:gd name="T4" fmla="*/ 0 w 6"/>
                <a:gd name="T5" fmla="*/ 8 h 17"/>
                <a:gd name="T6" fmla="*/ 2 w 6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7"/>
                <a:gd name="T14" fmla="*/ 6 w 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7">
                  <a:moveTo>
                    <a:pt x="6" y="17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0" name="Freeform 202"/>
            <p:cNvSpPr>
              <a:spLocks noChangeAspect="1"/>
            </p:cNvSpPr>
            <p:nvPr/>
          </p:nvSpPr>
          <p:spPr bwMode="auto">
            <a:xfrm>
              <a:off x="4644" y="1178"/>
              <a:ext cx="12" cy="5"/>
            </a:xfrm>
            <a:custGeom>
              <a:avLst/>
              <a:gdLst>
                <a:gd name="T0" fmla="*/ 12 w 12"/>
                <a:gd name="T1" fmla="*/ 5 h 5"/>
                <a:gd name="T2" fmla="*/ 1 w 12"/>
                <a:gd name="T3" fmla="*/ 1 h 5"/>
                <a:gd name="T4" fmla="*/ 0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12" y="5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1" name="Line 203"/>
            <p:cNvSpPr>
              <a:spLocks noChangeAspect="1" noChangeShapeType="1"/>
            </p:cNvSpPr>
            <p:nvPr/>
          </p:nvSpPr>
          <p:spPr bwMode="auto">
            <a:xfrm flipH="1">
              <a:off x="4656" y="118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2" name="Line 204"/>
            <p:cNvSpPr>
              <a:spLocks noChangeAspect="1" noChangeShapeType="1"/>
            </p:cNvSpPr>
            <p:nvPr/>
          </p:nvSpPr>
          <p:spPr bwMode="auto">
            <a:xfrm flipH="1">
              <a:off x="4654" y="1183"/>
              <a:ext cx="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3" name="Line 205"/>
            <p:cNvSpPr>
              <a:spLocks noChangeAspect="1" noChangeShapeType="1"/>
            </p:cNvSpPr>
            <p:nvPr/>
          </p:nvSpPr>
          <p:spPr bwMode="auto">
            <a:xfrm>
              <a:off x="4643" y="11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4" name="Freeform 206"/>
            <p:cNvSpPr>
              <a:spLocks noChangeAspect="1"/>
            </p:cNvSpPr>
            <p:nvPr/>
          </p:nvSpPr>
          <p:spPr bwMode="auto">
            <a:xfrm>
              <a:off x="4643" y="1177"/>
              <a:ext cx="13" cy="6"/>
            </a:xfrm>
            <a:custGeom>
              <a:avLst/>
              <a:gdLst>
                <a:gd name="T0" fmla="*/ 0 w 13"/>
                <a:gd name="T1" fmla="*/ 0 h 6"/>
                <a:gd name="T2" fmla="*/ 6 w 13"/>
                <a:gd name="T3" fmla="*/ 3 h 6"/>
                <a:gd name="T4" fmla="*/ 13 w 13"/>
                <a:gd name="T5" fmla="*/ 6 h 6"/>
                <a:gd name="T6" fmla="*/ 0 60000 65536"/>
                <a:gd name="T7" fmla="*/ 0 60000 65536"/>
                <a:gd name="T8" fmla="*/ 0 60000 65536"/>
                <a:gd name="T9" fmla="*/ 0 w 13"/>
                <a:gd name="T10" fmla="*/ 0 h 6"/>
                <a:gd name="T11" fmla="*/ 13 w 1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6">
                  <a:moveTo>
                    <a:pt x="0" y="0"/>
                  </a:moveTo>
                  <a:lnTo>
                    <a:pt x="6" y="3"/>
                  </a:lnTo>
                  <a:lnTo>
                    <a:pt x="1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5" name="Freeform 207"/>
            <p:cNvSpPr>
              <a:spLocks noChangeAspect="1"/>
            </p:cNvSpPr>
            <p:nvPr/>
          </p:nvSpPr>
          <p:spPr bwMode="auto">
            <a:xfrm>
              <a:off x="4720" y="1140"/>
              <a:ext cx="2" cy="18"/>
            </a:xfrm>
            <a:custGeom>
              <a:avLst/>
              <a:gdLst>
                <a:gd name="T0" fmla="*/ 0 w 2"/>
                <a:gd name="T1" fmla="*/ 0 h 18"/>
                <a:gd name="T2" fmla="*/ 1 w 2"/>
                <a:gd name="T3" fmla="*/ 0 h 18"/>
                <a:gd name="T4" fmla="*/ 2 w 2"/>
                <a:gd name="T5" fmla="*/ 2 h 18"/>
                <a:gd name="T6" fmla="*/ 2 w 2"/>
                <a:gd name="T7" fmla="*/ 5 h 18"/>
                <a:gd name="T8" fmla="*/ 2 w 2"/>
                <a:gd name="T9" fmla="*/ 8 h 18"/>
                <a:gd name="T10" fmla="*/ 2 w 2"/>
                <a:gd name="T11" fmla="*/ 12 h 18"/>
                <a:gd name="T12" fmla="*/ 1 w 2"/>
                <a:gd name="T13" fmla="*/ 16 h 18"/>
                <a:gd name="T14" fmla="*/ 1 w 2"/>
                <a:gd name="T15" fmla="*/ 1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18"/>
                <a:gd name="T26" fmla="*/ 2 w 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18">
                  <a:moveTo>
                    <a:pt x="0" y="0"/>
                  </a:moveTo>
                  <a:lnTo>
                    <a:pt x="1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6" name="Line 208"/>
            <p:cNvSpPr>
              <a:spLocks noChangeAspect="1" noChangeShapeType="1"/>
            </p:cNvSpPr>
            <p:nvPr/>
          </p:nvSpPr>
          <p:spPr bwMode="auto">
            <a:xfrm>
              <a:off x="4718" y="114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7" name="Freeform 209"/>
            <p:cNvSpPr>
              <a:spLocks noChangeAspect="1"/>
            </p:cNvSpPr>
            <p:nvPr/>
          </p:nvSpPr>
          <p:spPr bwMode="auto">
            <a:xfrm>
              <a:off x="4721" y="1136"/>
              <a:ext cx="6" cy="22"/>
            </a:xfrm>
            <a:custGeom>
              <a:avLst/>
              <a:gdLst>
                <a:gd name="T0" fmla="*/ 6 w 6"/>
                <a:gd name="T1" fmla="*/ 0 h 22"/>
                <a:gd name="T2" fmla="*/ 5 w 6"/>
                <a:gd name="T3" fmla="*/ 3 h 22"/>
                <a:gd name="T4" fmla="*/ 4 w 6"/>
                <a:gd name="T5" fmla="*/ 8 h 22"/>
                <a:gd name="T6" fmla="*/ 3 w 6"/>
                <a:gd name="T7" fmla="*/ 11 h 22"/>
                <a:gd name="T8" fmla="*/ 2 w 6"/>
                <a:gd name="T9" fmla="*/ 14 h 22"/>
                <a:gd name="T10" fmla="*/ 1 w 6"/>
                <a:gd name="T11" fmla="*/ 18 h 22"/>
                <a:gd name="T12" fmla="*/ 0 w 6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2"/>
                <a:gd name="T23" fmla="*/ 6 w 6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2">
                  <a:moveTo>
                    <a:pt x="6" y="0"/>
                  </a:moveTo>
                  <a:lnTo>
                    <a:pt x="5" y="3"/>
                  </a:lnTo>
                  <a:lnTo>
                    <a:pt x="4" y="8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8" name="Line 210"/>
            <p:cNvSpPr>
              <a:spLocks noChangeAspect="1" noChangeShapeType="1"/>
            </p:cNvSpPr>
            <p:nvPr/>
          </p:nvSpPr>
          <p:spPr bwMode="auto">
            <a:xfrm flipV="1">
              <a:off x="4714" y="1216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9" name="Freeform 211"/>
            <p:cNvSpPr>
              <a:spLocks noChangeAspect="1"/>
            </p:cNvSpPr>
            <p:nvPr/>
          </p:nvSpPr>
          <p:spPr bwMode="auto">
            <a:xfrm>
              <a:off x="4703" y="1195"/>
              <a:ext cx="21" cy="6"/>
            </a:xfrm>
            <a:custGeom>
              <a:avLst/>
              <a:gdLst>
                <a:gd name="T0" fmla="*/ 21 w 21"/>
                <a:gd name="T1" fmla="*/ 0 h 6"/>
                <a:gd name="T2" fmla="*/ 19 w 21"/>
                <a:gd name="T3" fmla="*/ 2 h 6"/>
                <a:gd name="T4" fmla="*/ 15 w 21"/>
                <a:gd name="T5" fmla="*/ 4 h 6"/>
                <a:gd name="T6" fmla="*/ 6 w 21"/>
                <a:gd name="T7" fmla="*/ 6 h 6"/>
                <a:gd name="T8" fmla="*/ 0 w 21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"/>
                <a:gd name="T17" fmla="*/ 21 w 2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">
                  <a:moveTo>
                    <a:pt x="21" y="0"/>
                  </a:moveTo>
                  <a:lnTo>
                    <a:pt x="19" y="2"/>
                  </a:lnTo>
                  <a:lnTo>
                    <a:pt x="15" y="4"/>
                  </a:lnTo>
                  <a:lnTo>
                    <a:pt x="6" y="6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0" name="Freeform 212"/>
            <p:cNvSpPr>
              <a:spLocks noChangeAspect="1"/>
            </p:cNvSpPr>
            <p:nvPr/>
          </p:nvSpPr>
          <p:spPr bwMode="auto">
            <a:xfrm>
              <a:off x="4714" y="1195"/>
              <a:ext cx="10" cy="26"/>
            </a:xfrm>
            <a:custGeom>
              <a:avLst/>
              <a:gdLst>
                <a:gd name="T0" fmla="*/ 10 w 10"/>
                <a:gd name="T1" fmla="*/ 0 h 26"/>
                <a:gd name="T2" fmla="*/ 8 w 10"/>
                <a:gd name="T3" fmla="*/ 3 h 26"/>
                <a:gd name="T4" fmla="*/ 6 w 10"/>
                <a:gd name="T5" fmla="*/ 6 h 26"/>
                <a:gd name="T6" fmla="*/ 4 w 10"/>
                <a:gd name="T7" fmla="*/ 9 h 26"/>
                <a:gd name="T8" fmla="*/ 3 w 10"/>
                <a:gd name="T9" fmla="*/ 12 h 26"/>
                <a:gd name="T10" fmla="*/ 2 w 10"/>
                <a:gd name="T11" fmla="*/ 16 h 26"/>
                <a:gd name="T12" fmla="*/ 1 w 10"/>
                <a:gd name="T13" fmla="*/ 19 h 26"/>
                <a:gd name="T14" fmla="*/ 0 w 10"/>
                <a:gd name="T15" fmla="*/ 22 h 26"/>
                <a:gd name="T16" fmla="*/ 0 w 10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6"/>
                <a:gd name="T29" fmla="*/ 10 w 10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6">
                  <a:moveTo>
                    <a:pt x="10" y="0"/>
                  </a:moveTo>
                  <a:lnTo>
                    <a:pt x="8" y="3"/>
                  </a:lnTo>
                  <a:lnTo>
                    <a:pt x="6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1" name="Line 213"/>
            <p:cNvSpPr>
              <a:spLocks noChangeAspect="1" noChangeShapeType="1"/>
            </p:cNvSpPr>
            <p:nvPr/>
          </p:nvSpPr>
          <p:spPr bwMode="auto">
            <a:xfrm>
              <a:off x="4658" y="11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2" name="Line 214"/>
            <p:cNvSpPr>
              <a:spLocks noChangeAspect="1" noChangeShapeType="1"/>
            </p:cNvSpPr>
            <p:nvPr/>
          </p:nvSpPr>
          <p:spPr bwMode="auto">
            <a:xfrm>
              <a:off x="4656" y="118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3" name="Freeform 215"/>
            <p:cNvSpPr>
              <a:spLocks noChangeAspect="1"/>
            </p:cNvSpPr>
            <p:nvPr/>
          </p:nvSpPr>
          <p:spPr bwMode="auto">
            <a:xfrm>
              <a:off x="4727" y="1129"/>
              <a:ext cx="6" cy="7"/>
            </a:xfrm>
            <a:custGeom>
              <a:avLst/>
              <a:gdLst>
                <a:gd name="T0" fmla="*/ 6 w 6"/>
                <a:gd name="T1" fmla="*/ 0 h 7"/>
                <a:gd name="T2" fmla="*/ 4 w 6"/>
                <a:gd name="T3" fmla="*/ 0 h 7"/>
                <a:gd name="T4" fmla="*/ 3 w 6"/>
                <a:gd name="T5" fmla="*/ 1 h 7"/>
                <a:gd name="T6" fmla="*/ 2 w 6"/>
                <a:gd name="T7" fmla="*/ 2 h 7"/>
                <a:gd name="T8" fmla="*/ 1 w 6"/>
                <a:gd name="T9" fmla="*/ 4 h 7"/>
                <a:gd name="T10" fmla="*/ 0 w 6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0"/>
                  </a:move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4" name="Freeform 216"/>
            <p:cNvSpPr>
              <a:spLocks noChangeAspect="1"/>
            </p:cNvSpPr>
            <p:nvPr/>
          </p:nvSpPr>
          <p:spPr bwMode="auto">
            <a:xfrm>
              <a:off x="4733" y="1128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5" name="Freeform 217"/>
            <p:cNvSpPr>
              <a:spLocks noChangeAspect="1"/>
            </p:cNvSpPr>
            <p:nvPr/>
          </p:nvSpPr>
          <p:spPr bwMode="auto">
            <a:xfrm>
              <a:off x="4782" y="1202"/>
              <a:ext cx="13" cy="13"/>
            </a:xfrm>
            <a:custGeom>
              <a:avLst/>
              <a:gdLst>
                <a:gd name="T0" fmla="*/ 13 w 13"/>
                <a:gd name="T1" fmla="*/ 0 h 13"/>
                <a:gd name="T2" fmla="*/ 12 w 13"/>
                <a:gd name="T3" fmla="*/ 4 h 13"/>
                <a:gd name="T4" fmla="*/ 7 w 13"/>
                <a:gd name="T5" fmla="*/ 8 h 13"/>
                <a:gd name="T6" fmla="*/ 0 w 13"/>
                <a:gd name="T7" fmla="*/ 13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3"/>
                <a:gd name="T14" fmla="*/ 13 w 1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3">
                  <a:moveTo>
                    <a:pt x="13" y="0"/>
                  </a:moveTo>
                  <a:lnTo>
                    <a:pt x="12" y="4"/>
                  </a:lnTo>
                  <a:lnTo>
                    <a:pt x="7" y="8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6" name="Line 218"/>
            <p:cNvSpPr>
              <a:spLocks noChangeAspect="1" noChangeShapeType="1"/>
            </p:cNvSpPr>
            <p:nvPr/>
          </p:nvSpPr>
          <p:spPr bwMode="auto">
            <a:xfrm>
              <a:off x="4782" y="121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7" name="Freeform 219"/>
            <p:cNvSpPr>
              <a:spLocks noChangeAspect="1"/>
            </p:cNvSpPr>
            <p:nvPr/>
          </p:nvSpPr>
          <p:spPr bwMode="auto">
            <a:xfrm>
              <a:off x="4729" y="1215"/>
              <a:ext cx="53" cy="11"/>
            </a:xfrm>
            <a:custGeom>
              <a:avLst/>
              <a:gdLst>
                <a:gd name="T0" fmla="*/ 0 w 53"/>
                <a:gd name="T1" fmla="*/ 11 h 11"/>
                <a:gd name="T2" fmla="*/ 8 w 53"/>
                <a:gd name="T3" fmla="*/ 10 h 11"/>
                <a:gd name="T4" fmla="*/ 16 w 53"/>
                <a:gd name="T5" fmla="*/ 9 h 11"/>
                <a:gd name="T6" fmla="*/ 23 w 53"/>
                <a:gd name="T7" fmla="*/ 8 h 11"/>
                <a:gd name="T8" fmla="*/ 30 w 53"/>
                <a:gd name="T9" fmla="*/ 7 h 11"/>
                <a:gd name="T10" fmla="*/ 37 w 53"/>
                <a:gd name="T11" fmla="*/ 5 h 11"/>
                <a:gd name="T12" fmla="*/ 43 w 53"/>
                <a:gd name="T13" fmla="*/ 3 h 11"/>
                <a:gd name="T14" fmla="*/ 48 w 53"/>
                <a:gd name="T15" fmla="*/ 2 h 11"/>
                <a:gd name="T16" fmla="*/ 53 w 5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"/>
                <a:gd name="T28" fmla="*/ 0 h 11"/>
                <a:gd name="T29" fmla="*/ 53 w 5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" h="11">
                  <a:moveTo>
                    <a:pt x="0" y="11"/>
                  </a:moveTo>
                  <a:lnTo>
                    <a:pt x="8" y="10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30" y="7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8" y="2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8" name="Freeform 220"/>
            <p:cNvSpPr>
              <a:spLocks noChangeAspect="1"/>
            </p:cNvSpPr>
            <p:nvPr/>
          </p:nvSpPr>
          <p:spPr bwMode="auto">
            <a:xfrm>
              <a:off x="4670" y="1143"/>
              <a:ext cx="31" cy="41"/>
            </a:xfrm>
            <a:custGeom>
              <a:avLst/>
              <a:gdLst>
                <a:gd name="T0" fmla="*/ 0 w 31"/>
                <a:gd name="T1" fmla="*/ 41 h 41"/>
                <a:gd name="T2" fmla="*/ 3 w 31"/>
                <a:gd name="T3" fmla="*/ 35 h 41"/>
                <a:gd name="T4" fmla="*/ 6 w 31"/>
                <a:gd name="T5" fmla="*/ 29 h 41"/>
                <a:gd name="T6" fmla="*/ 9 w 31"/>
                <a:gd name="T7" fmla="*/ 23 h 41"/>
                <a:gd name="T8" fmla="*/ 13 w 31"/>
                <a:gd name="T9" fmla="*/ 18 h 41"/>
                <a:gd name="T10" fmla="*/ 17 w 31"/>
                <a:gd name="T11" fmla="*/ 13 h 41"/>
                <a:gd name="T12" fmla="*/ 22 w 31"/>
                <a:gd name="T13" fmla="*/ 8 h 41"/>
                <a:gd name="T14" fmla="*/ 26 w 31"/>
                <a:gd name="T15" fmla="*/ 4 h 41"/>
                <a:gd name="T16" fmla="*/ 31 w 3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41"/>
                <a:gd name="T29" fmla="*/ 31 w 31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41">
                  <a:moveTo>
                    <a:pt x="0" y="41"/>
                  </a:moveTo>
                  <a:lnTo>
                    <a:pt x="3" y="35"/>
                  </a:lnTo>
                  <a:lnTo>
                    <a:pt x="6" y="29"/>
                  </a:lnTo>
                  <a:lnTo>
                    <a:pt x="9" y="23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9" name="Freeform 221"/>
            <p:cNvSpPr>
              <a:spLocks noChangeAspect="1"/>
            </p:cNvSpPr>
            <p:nvPr/>
          </p:nvSpPr>
          <p:spPr bwMode="auto">
            <a:xfrm>
              <a:off x="4714" y="1221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2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11" y="3"/>
                  </a:move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0" name="Line 222"/>
            <p:cNvSpPr>
              <a:spLocks noChangeAspect="1" noChangeShapeType="1"/>
            </p:cNvSpPr>
            <p:nvPr/>
          </p:nvSpPr>
          <p:spPr bwMode="auto">
            <a:xfrm flipH="1" flipV="1">
              <a:off x="4725" y="1224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1" name="Freeform 223"/>
            <p:cNvSpPr>
              <a:spLocks noChangeAspect="1"/>
            </p:cNvSpPr>
            <p:nvPr/>
          </p:nvSpPr>
          <p:spPr bwMode="auto">
            <a:xfrm>
              <a:off x="4729" y="1202"/>
              <a:ext cx="66" cy="24"/>
            </a:xfrm>
            <a:custGeom>
              <a:avLst/>
              <a:gdLst>
                <a:gd name="T0" fmla="*/ 0 w 66"/>
                <a:gd name="T1" fmla="*/ 24 h 24"/>
                <a:gd name="T2" fmla="*/ 16 w 66"/>
                <a:gd name="T3" fmla="*/ 22 h 24"/>
                <a:gd name="T4" fmla="*/ 31 w 66"/>
                <a:gd name="T5" fmla="*/ 20 h 24"/>
                <a:gd name="T6" fmla="*/ 43 w 66"/>
                <a:gd name="T7" fmla="*/ 16 h 24"/>
                <a:gd name="T8" fmla="*/ 53 w 66"/>
                <a:gd name="T9" fmla="*/ 12 h 24"/>
                <a:gd name="T10" fmla="*/ 61 w 66"/>
                <a:gd name="T11" fmla="*/ 8 h 24"/>
                <a:gd name="T12" fmla="*/ 65 w 66"/>
                <a:gd name="T13" fmla="*/ 4 h 24"/>
                <a:gd name="T14" fmla="*/ 66 w 66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24"/>
                <a:gd name="T26" fmla="*/ 66 w 66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24">
                  <a:moveTo>
                    <a:pt x="0" y="24"/>
                  </a:moveTo>
                  <a:lnTo>
                    <a:pt x="16" y="22"/>
                  </a:lnTo>
                  <a:lnTo>
                    <a:pt x="31" y="20"/>
                  </a:lnTo>
                  <a:lnTo>
                    <a:pt x="43" y="16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65" y="4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2" name="Freeform 224"/>
            <p:cNvSpPr>
              <a:spLocks noChangeAspect="1"/>
            </p:cNvSpPr>
            <p:nvPr/>
          </p:nvSpPr>
          <p:spPr bwMode="auto">
            <a:xfrm>
              <a:off x="4657" y="1179"/>
              <a:ext cx="15" cy="3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0 w 15"/>
                <a:gd name="T5" fmla="*/ 3 h 3"/>
                <a:gd name="T6" fmla="*/ 0 60000 65536"/>
                <a:gd name="T7" fmla="*/ 0 60000 65536"/>
                <a:gd name="T8" fmla="*/ 0 60000 65536"/>
                <a:gd name="T9" fmla="*/ 0 w 15"/>
                <a:gd name="T10" fmla="*/ 0 h 3"/>
                <a:gd name="T11" fmla="*/ 15 w 1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3" name="Freeform 225"/>
            <p:cNvSpPr>
              <a:spLocks noChangeAspect="1"/>
            </p:cNvSpPr>
            <p:nvPr/>
          </p:nvSpPr>
          <p:spPr bwMode="auto">
            <a:xfrm>
              <a:off x="4618" y="1373"/>
              <a:ext cx="177" cy="25"/>
            </a:xfrm>
            <a:custGeom>
              <a:avLst/>
              <a:gdLst>
                <a:gd name="T0" fmla="*/ 0 w 177"/>
                <a:gd name="T1" fmla="*/ 0 h 25"/>
                <a:gd name="T2" fmla="*/ 0 w 177"/>
                <a:gd name="T3" fmla="*/ 3 h 25"/>
                <a:gd name="T4" fmla="*/ 3 w 177"/>
                <a:gd name="T5" fmla="*/ 7 h 25"/>
                <a:gd name="T6" fmla="*/ 10 w 177"/>
                <a:gd name="T7" fmla="*/ 12 h 25"/>
                <a:gd name="T8" fmla="*/ 19 w 177"/>
                <a:gd name="T9" fmla="*/ 15 h 25"/>
                <a:gd name="T10" fmla="*/ 30 w 177"/>
                <a:gd name="T11" fmla="*/ 19 h 25"/>
                <a:gd name="T12" fmla="*/ 44 w 177"/>
                <a:gd name="T13" fmla="*/ 22 h 25"/>
                <a:gd name="T14" fmla="*/ 59 w 177"/>
                <a:gd name="T15" fmla="*/ 23 h 25"/>
                <a:gd name="T16" fmla="*/ 76 w 177"/>
                <a:gd name="T17" fmla="*/ 25 h 25"/>
                <a:gd name="T18" fmla="*/ 93 w 177"/>
                <a:gd name="T19" fmla="*/ 25 h 25"/>
                <a:gd name="T20" fmla="*/ 109 w 177"/>
                <a:gd name="T21" fmla="*/ 24 h 25"/>
                <a:gd name="T22" fmla="*/ 125 w 177"/>
                <a:gd name="T23" fmla="*/ 23 h 25"/>
                <a:gd name="T24" fmla="*/ 140 w 177"/>
                <a:gd name="T25" fmla="*/ 20 h 25"/>
                <a:gd name="T26" fmla="*/ 153 w 177"/>
                <a:gd name="T27" fmla="*/ 17 h 25"/>
                <a:gd name="T28" fmla="*/ 163 w 177"/>
                <a:gd name="T29" fmla="*/ 14 h 25"/>
                <a:gd name="T30" fmla="*/ 171 w 177"/>
                <a:gd name="T31" fmla="*/ 10 h 25"/>
                <a:gd name="T32" fmla="*/ 176 w 177"/>
                <a:gd name="T33" fmla="*/ 5 h 25"/>
                <a:gd name="T34" fmla="*/ 177 w 177"/>
                <a:gd name="T35" fmla="*/ 0 h 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7"/>
                <a:gd name="T55" fmla="*/ 0 h 25"/>
                <a:gd name="T56" fmla="*/ 177 w 177"/>
                <a:gd name="T57" fmla="*/ 25 h 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7" h="25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10" y="12"/>
                  </a:lnTo>
                  <a:lnTo>
                    <a:pt x="19" y="15"/>
                  </a:lnTo>
                  <a:lnTo>
                    <a:pt x="30" y="19"/>
                  </a:lnTo>
                  <a:lnTo>
                    <a:pt x="44" y="22"/>
                  </a:lnTo>
                  <a:lnTo>
                    <a:pt x="59" y="23"/>
                  </a:lnTo>
                  <a:lnTo>
                    <a:pt x="76" y="25"/>
                  </a:lnTo>
                  <a:lnTo>
                    <a:pt x="93" y="25"/>
                  </a:lnTo>
                  <a:lnTo>
                    <a:pt x="109" y="24"/>
                  </a:lnTo>
                  <a:lnTo>
                    <a:pt x="125" y="23"/>
                  </a:lnTo>
                  <a:lnTo>
                    <a:pt x="140" y="20"/>
                  </a:lnTo>
                  <a:lnTo>
                    <a:pt x="153" y="17"/>
                  </a:lnTo>
                  <a:lnTo>
                    <a:pt x="163" y="14"/>
                  </a:lnTo>
                  <a:lnTo>
                    <a:pt x="171" y="10"/>
                  </a:lnTo>
                  <a:lnTo>
                    <a:pt x="176" y="5"/>
                  </a:lnTo>
                  <a:lnTo>
                    <a:pt x="1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4" name="Freeform 226"/>
            <p:cNvSpPr>
              <a:spLocks noChangeAspect="1"/>
            </p:cNvSpPr>
            <p:nvPr/>
          </p:nvSpPr>
          <p:spPr bwMode="auto">
            <a:xfrm>
              <a:off x="4668" y="1184"/>
              <a:ext cx="2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2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3"/>
                  </a:move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5" name="Freeform 227"/>
            <p:cNvSpPr>
              <a:spLocks noChangeAspect="1"/>
            </p:cNvSpPr>
            <p:nvPr/>
          </p:nvSpPr>
          <p:spPr bwMode="auto">
            <a:xfrm>
              <a:off x="4682" y="1133"/>
              <a:ext cx="5" cy="2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1 h 2"/>
                <a:gd name="T4" fmla="*/ 2 w 5"/>
                <a:gd name="T5" fmla="*/ 1 h 2"/>
                <a:gd name="T6" fmla="*/ 1 w 5"/>
                <a:gd name="T7" fmla="*/ 2 h 2"/>
                <a:gd name="T8" fmla="*/ 0 w 5"/>
                <a:gd name="T9" fmla="*/ 2 h 2"/>
                <a:gd name="T10" fmla="*/ 0 w 5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5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6" name="Freeform 228"/>
            <p:cNvSpPr>
              <a:spLocks noChangeAspect="1"/>
            </p:cNvSpPr>
            <p:nvPr/>
          </p:nvSpPr>
          <p:spPr bwMode="auto">
            <a:xfrm>
              <a:off x="4641" y="1135"/>
              <a:ext cx="41" cy="39"/>
            </a:xfrm>
            <a:custGeom>
              <a:avLst/>
              <a:gdLst>
                <a:gd name="T0" fmla="*/ 41 w 41"/>
                <a:gd name="T1" fmla="*/ 0 h 39"/>
                <a:gd name="T2" fmla="*/ 30 w 41"/>
                <a:gd name="T3" fmla="*/ 4 h 39"/>
                <a:gd name="T4" fmla="*/ 15 w 41"/>
                <a:gd name="T5" fmla="*/ 14 h 39"/>
                <a:gd name="T6" fmla="*/ 4 w 41"/>
                <a:gd name="T7" fmla="*/ 29 h 39"/>
                <a:gd name="T8" fmla="*/ 0 w 41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9"/>
                <a:gd name="T17" fmla="*/ 41 w 4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9">
                  <a:moveTo>
                    <a:pt x="41" y="0"/>
                  </a:moveTo>
                  <a:lnTo>
                    <a:pt x="30" y="4"/>
                  </a:lnTo>
                  <a:lnTo>
                    <a:pt x="15" y="14"/>
                  </a:lnTo>
                  <a:lnTo>
                    <a:pt x="4" y="29"/>
                  </a:lnTo>
                  <a:lnTo>
                    <a:pt x="0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7" name="Freeform 229"/>
            <p:cNvSpPr>
              <a:spLocks noChangeAspect="1"/>
            </p:cNvSpPr>
            <p:nvPr/>
          </p:nvSpPr>
          <p:spPr bwMode="auto">
            <a:xfrm>
              <a:off x="4701" y="1137"/>
              <a:ext cx="4" cy="6"/>
            </a:xfrm>
            <a:custGeom>
              <a:avLst/>
              <a:gdLst>
                <a:gd name="T0" fmla="*/ 0 w 4"/>
                <a:gd name="T1" fmla="*/ 6 h 6"/>
                <a:gd name="T2" fmla="*/ 2 w 4"/>
                <a:gd name="T3" fmla="*/ 4 h 6"/>
                <a:gd name="T4" fmla="*/ 3 w 4"/>
                <a:gd name="T5" fmla="*/ 2 h 6"/>
                <a:gd name="T6" fmla="*/ 4 w 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0" y="6"/>
                  </a:moveTo>
                  <a:lnTo>
                    <a:pt x="2" y="4"/>
                  </a:lnTo>
                  <a:lnTo>
                    <a:pt x="3" y="2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8" name="Line 230"/>
            <p:cNvSpPr>
              <a:spLocks noChangeAspect="1" noChangeShapeType="1"/>
            </p:cNvSpPr>
            <p:nvPr/>
          </p:nvSpPr>
          <p:spPr bwMode="auto">
            <a:xfrm>
              <a:off x="4782" y="121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9" name="Freeform 231"/>
            <p:cNvSpPr>
              <a:spLocks noChangeAspect="1"/>
            </p:cNvSpPr>
            <p:nvPr/>
          </p:nvSpPr>
          <p:spPr bwMode="auto">
            <a:xfrm>
              <a:off x="4623" y="1381"/>
              <a:ext cx="168" cy="19"/>
            </a:xfrm>
            <a:custGeom>
              <a:avLst/>
              <a:gdLst>
                <a:gd name="T0" fmla="*/ 168 w 168"/>
                <a:gd name="T1" fmla="*/ 0 h 19"/>
                <a:gd name="T2" fmla="*/ 163 w 168"/>
                <a:gd name="T3" fmla="*/ 4 h 19"/>
                <a:gd name="T4" fmla="*/ 156 w 168"/>
                <a:gd name="T5" fmla="*/ 8 h 19"/>
                <a:gd name="T6" fmla="*/ 146 w 168"/>
                <a:gd name="T7" fmla="*/ 11 h 19"/>
                <a:gd name="T8" fmla="*/ 133 w 168"/>
                <a:gd name="T9" fmla="*/ 14 h 19"/>
                <a:gd name="T10" fmla="*/ 119 w 168"/>
                <a:gd name="T11" fmla="*/ 17 h 19"/>
                <a:gd name="T12" fmla="*/ 104 w 168"/>
                <a:gd name="T13" fmla="*/ 18 h 19"/>
                <a:gd name="T14" fmla="*/ 87 w 168"/>
                <a:gd name="T15" fmla="*/ 19 h 19"/>
                <a:gd name="T16" fmla="*/ 71 w 168"/>
                <a:gd name="T17" fmla="*/ 19 h 19"/>
                <a:gd name="T18" fmla="*/ 55 w 168"/>
                <a:gd name="T19" fmla="*/ 18 h 19"/>
                <a:gd name="T20" fmla="*/ 40 w 168"/>
                <a:gd name="T21" fmla="*/ 16 h 19"/>
                <a:gd name="T22" fmla="*/ 27 w 168"/>
                <a:gd name="T23" fmla="*/ 13 h 19"/>
                <a:gd name="T24" fmla="*/ 16 w 168"/>
                <a:gd name="T25" fmla="*/ 10 h 19"/>
                <a:gd name="T26" fmla="*/ 7 w 168"/>
                <a:gd name="T27" fmla="*/ 6 h 19"/>
                <a:gd name="T28" fmla="*/ 1 w 168"/>
                <a:gd name="T29" fmla="*/ 2 h 19"/>
                <a:gd name="T30" fmla="*/ 0 w 168"/>
                <a:gd name="T31" fmla="*/ 1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8"/>
                <a:gd name="T49" fmla="*/ 0 h 19"/>
                <a:gd name="T50" fmla="*/ 168 w 168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8" h="19">
                  <a:moveTo>
                    <a:pt x="168" y="0"/>
                  </a:moveTo>
                  <a:lnTo>
                    <a:pt x="163" y="4"/>
                  </a:lnTo>
                  <a:lnTo>
                    <a:pt x="156" y="8"/>
                  </a:lnTo>
                  <a:lnTo>
                    <a:pt x="146" y="11"/>
                  </a:lnTo>
                  <a:lnTo>
                    <a:pt x="133" y="14"/>
                  </a:lnTo>
                  <a:lnTo>
                    <a:pt x="119" y="17"/>
                  </a:lnTo>
                  <a:lnTo>
                    <a:pt x="104" y="18"/>
                  </a:lnTo>
                  <a:lnTo>
                    <a:pt x="87" y="19"/>
                  </a:lnTo>
                  <a:lnTo>
                    <a:pt x="71" y="19"/>
                  </a:lnTo>
                  <a:lnTo>
                    <a:pt x="55" y="18"/>
                  </a:lnTo>
                  <a:lnTo>
                    <a:pt x="40" y="16"/>
                  </a:lnTo>
                  <a:lnTo>
                    <a:pt x="27" y="13"/>
                  </a:lnTo>
                  <a:lnTo>
                    <a:pt x="16" y="10"/>
                  </a:lnTo>
                  <a:lnTo>
                    <a:pt x="7" y="6"/>
                  </a:lnTo>
                  <a:lnTo>
                    <a:pt x="1" y="2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0" name="Line 232"/>
            <p:cNvSpPr>
              <a:spLocks noChangeAspect="1" noChangeShapeType="1"/>
            </p:cNvSpPr>
            <p:nvPr/>
          </p:nvSpPr>
          <p:spPr bwMode="auto">
            <a:xfrm>
              <a:off x="4782" y="121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1" name="Freeform 233"/>
            <p:cNvSpPr>
              <a:spLocks noChangeAspect="1"/>
            </p:cNvSpPr>
            <p:nvPr/>
          </p:nvSpPr>
          <p:spPr bwMode="auto">
            <a:xfrm>
              <a:off x="4580" y="3067"/>
              <a:ext cx="429" cy="118"/>
            </a:xfrm>
            <a:custGeom>
              <a:avLst/>
              <a:gdLst>
                <a:gd name="T0" fmla="*/ 321 w 429"/>
                <a:gd name="T1" fmla="*/ 110 h 118"/>
                <a:gd name="T2" fmla="*/ 343 w 429"/>
                <a:gd name="T3" fmla="*/ 106 h 118"/>
                <a:gd name="T4" fmla="*/ 363 w 429"/>
                <a:gd name="T5" fmla="*/ 102 h 118"/>
                <a:gd name="T6" fmla="*/ 380 w 429"/>
                <a:gd name="T7" fmla="*/ 97 h 118"/>
                <a:gd name="T8" fmla="*/ 395 w 429"/>
                <a:gd name="T9" fmla="*/ 91 h 118"/>
                <a:gd name="T10" fmla="*/ 408 w 429"/>
                <a:gd name="T11" fmla="*/ 85 h 118"/>
                <a:gd name="T12" fmla="*/ 418 w 429"/>
                <a:gd name="T13" fmla="*/ 78 h 118"/>
                <a:gd name="T14" fmla="*/ 424 w 429"/>
                <a:gd name="T15" fmla="*/ 71 h 118"/>
                <a:gd name="T16" fmla="*/ 428 w 429"/>
                <a:gd name="T17" fmla="*/ 64 h 118"/>
                <a:gd name="T18" fmla="*/ 429 w 429"/>
                <a:gd name="T19" fmla="*/ 57 h 118"/>
                <a:gd name="T20" fmla="*/ 426 w 429"/>
                <a:gd name="T21" fmla="*/ 50 h 118"/>
                <a:gd name="T22" fmla="*/ 420 w 429"/>
                <a:gd name="T23" fmla="*/ 43 h 118"/>
                <a:gd name="T24" fmla="*/ 412 w 429"/>
                <a:gd name="T25" fmla="*/ 36 h 118"/>
                <a:gd name="T26" fmla="*/ 400 w 429"/>
                <a:gd name="T27" fmla="*/ 29 h 118"/>
                <a:gd name="T28" fmla="*/ 386 w 429"/>
                <a:gd name="T29" fmla="*/ 23 h 118"/>
                <a:gd name="T30" fmla="*/ 369 w 429"/>
                <a:gd name="T31" fmla="*/ 18 h 118"/>
                <a:gd name="T32" fmla="*/ 350 w 429"/>
                <a:gd name="T33" fmla="*/ 13 h 118"/>
                <a:gd name="T34" fmla="*/ 329 w 429"/>
                <a:gd name="T35" fmla="*/ 9 h 118"/>
                <a:gd name="T36" fmla="*/ 306 w 429"/>
                <a:gd name="T37" fmla="*/ 6 h 118"/>
                <a:gd name="T38" fmla="*/ 282 w 429"/>
                <a:gd name="T39" fmla="*/ 3 h 118"/>
                <a:gd name="T40" fmla="*/ 257 w 429"/>
                <a:gd name="T41" fmla="*/ 1 h 118"/>
                <a:gd name="T42" fmla="*/ 232 w 429"/>
                <a:gd name="T43" fmla="*/ 0 h 118"/>
                <a:gd name="T44" fmla="*/ 206 w 429"/>
                <a:gd name="T45" fmla="*/ 0 h 118"/>
                <a:gd name="T46" fmla="*/ 180 w 429"/>
                <a:gd name="T47" fmla="*/ 1 h 118"/>
                <a:gd name="T48" fmla="*/ 155 w 429"/>
                <a:gd name="T49" fmla="*/ 2 h 118"/>
                <a:gd name="T50" fmla="*/ 130 w 429"/>
                <a:gd name="T51" fmla="*/ 5 h 118"/>
                <a:gd name="T52" fmla="*/ 107 w 429"/>
                <a:gd name="T53" fmla="*/ 8 h 118"/>
                <a:gd name="T54" fmla="*/ 86 w 429"/>
                <a:gd name="T55" fmla="*/ 12 h 118"/>
                <a:gd name="T56" fmla="*/ 66 w 429"/>
                <a:gd name="T57" fmla="*/ 16 h 118"/>
                <a:gd name="T58" fmla="*/ 48 w 429"/>
                <a:gd name="T59" fmla="*/ 22 h 118"/>
                <a:gd name="T60" fmla="*/ 33 w 429"/>
                <a:gd name="T61" fmla="*/ 27 h 118"/>
                <a:gd name="T62" fmla="*/ 21 w 429"/>
                <a:gd name="T63" fmla="*/ 34 h 118"/>
                <a:gd name="T64" fmla="*/ 11 w 429"/>
                <a:gd name="T65" fmla="*/ 40 h 118"/>
                <a:gd name="T66" fmla="*/ 4 w 429"/>
                <a:gd name="T67" fmla="*/ 47 h 118"/>
                <a:gd name="T68" fmla="*/ 1 w 429"/>
                <a:gd name="T69" fmla="*/ 54 h 118"/>
                <a:gd name="T70" fmla="*/ 0 w 429"/>
                <a:gd name="T71" fmla="*/ 61 h 118"/>
                <a:gd name="T72" fmla="*/ 3 w 429"/>
                <a:gd name="T73" fmla="*/ 68 h 118"/>
                <a:gd name="T74" fmla="*/ 8 w 429"/>
                <a:gd name="T75" fmla="*/ 76 h 118"/>
                <a:gd name="T76" fmla="*/ 17 w 429"/>
                <a:gd name="T77" fmla="*/ 82 h 118"/>
                <a:gd name="T78" fmla="*/ 29 w 429"/>
                <a:gd name="T79" fmla="*/ 89 h 118"/>
                <a:gd name="T80" fmla="*/ 43 w 429"/>
                <a:gd name="T81" fmla="*/ 95 h 118"/>
                <a:gd name="T82" fmla="*/ 60 w 429"/>
                <a:gd name="T83" fmla="*/ 100 h 118"/>
                <a:gd name="T84" fmla="*/ 79 w 429"/>
                <a:gd name="T85" fmla="*/ 105 h 118"/>
                <a:gd name="T86" fmla="*/ 100 w 429"/>
                <a:gd name="T87" fmla="*/ 109 h 118"/>
                <a:gd name="T88" fmla="*/ 122 w 429"/>
                <a:gd name="T89" fmla="*/ 113 h 118"/>
                <a:gd name="T90" fmla="*/ 146 w 429"/>
                <a:gd name="T91" fmla="*/ 115 h 118"/>
                <a:gd name="T92" fmla="*/ 171 w 429"/>
                <a:gd name="T93" fmla="*/ 117 h 118"/>
                <a:gd name="T94" fmla="*/ 197 w 429"/>
                <a:gd name="T95" fmla="*/ 118 h 118"/>
                <a:gd name="T96" fmla="*/ 223 w 429"/>
                <a:gd name="T97" fmla="*/ 118 h 118"/>
                <a:gd name="T98" fmla="*/ 249 w 429"/>
                <a:gd name="T99" fmla="*/ 118 h 118"/>
                <a:gd name="T100" fmla="*/ 274 w 429"/>
                <a:gd name="T101" fmla="*/ 116 h 118"/>
                <a:gd name="T102" fmla="*/ 298 w 429"/>
                <a:gd name="T103" fmla="*/ 114 h 118"/>
                <a:gd name="T104" fmla="*/ 321 w 429"/>
                <a:gd name="T105" fmla="*/ 110 h 1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9"/>
                <a:gd name="T160" fmla="*/ 0 h 118"/>
                <a:gd name="T161" fmla="*/ 429 w 429"/>
                <a:gd name="T162" fmla="*/ 118 h 1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9" h="118">
                  <a:moveTo>
                    <a:pt x="321" y="110"/>
                  </a:moveTo>
                  <a:lnTo>
                    <a:pt x="343" y="106"/>
                  </a:lnTo>
                  <a:lnTo>
                    <a:pt x="363" y="102"/>
                  </a:lnTo>
                  <a:lnTo>
                    <a:pt x="380" y="97"/>
                  </a:lnTo>
                  <a:lnTo>
                    <a:pt x="395" y="91"/>
                  </a:lnTo>
                  <a:lnTo>
                    <a:pt x="408" y="85"/>
                  </a:lnTo>
                  <a:lnTo>
                    <a:pt x="418" y="78"/>
                  </a:lnTo>
                  <a:lnTo>
                    <a:pt x="424" y="71"/>
                  </a:lnTo>
                  <a:lnTo>
                    <a:pt x="428" y="64"/>
                  </a:lnTo>
                  <a:lnTo>
                    <a:pt x="429" y="57"/>
                  </a:lnTo>
                  <a:lnTo>
                    <a:pt x="426" y="50"/>
                  </a:lnTo>
                  <a:lnTo>
                    <a:pt x="420" y="43"/>
                  </a:lnTo>
                  <a:lnTo>
                    <a:pt x="412" y="36"/>
                  </a:lnTo>
                  <a:lnTo>
                    <a:pt x="400" y="29"/>
                  </a:lnTo>
                  <a:lnTo>
                    <a:pt x="386" y="23"/>
                  </a:lnTo>
                  <a:lnTo>
                    <a:pt x="369" y="18"/>
                  </a:lnTo>
                  <a:lnTo>
                    <a:pt x="350" y="13"/>
                  </a:lnTo>
                  <a:lnTo>
                    <a:pt x="329" y="9"/>
                  </a:lnTo>
                  <a:lnTo>
                    <a:pt x="306" y="6"/>
                  </a:lnTo>
                  <a:lnTo>
                    <a:pt x="282" y="3"/>
                  </a:lnTo>
                  <a:lnTo>
                    <a:pt x="257" y="1"/>
                  </a:lnTo>
                  <a:lnTo>
                    <a:pt x="232" y="0"/>
                  </a:lnTo>
                  <a:lnTo>
                    <a:pt x="206" y="0"/>
                  </a:lnTo>
                  <a:lnTo>
                    <a:pt x="180" y="1"/>
                  </a:lnTo>
                  <a:lnTo>
                    <a:pt x="155" y="2"/>
                  </a:lnTo>
                  <a:lnTo>
                    <a:pt x="130" y="5"/>
                  </a:lnTo>
                  <a:lnTo>
                    <a:pt x="107" y="8"/>
                  </a:lnTo>
                  <a:lnTo>
                    <a:pt x="86" y="12"/>
                  </a:lnTo>
                  <a:lnTo>
                    <a:pt x="66" y="16"/>
                  </a:lnTo>
                  <a:lnTo>
                    <a:pt x="48" y="22"/>
                  </a:lnTo>
                  <a:lnTo>
                    <a:pt x="33" y="27"/>
                  </a:lnTo>
                  <a:lnTo>
                    <a:pt x="21" y="34"/>
                  </a:lnTo>
                  <a:lnTo>
                    <a:pt x="11" y="40"/>
                  </a:lnTo>
                  <a:lnTo>
                    <a:pt x="4" y="47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3" y="68"/>
                  </a:lnTo>
                  <a:lnTo>
                    <a:pt x="8" y="76"/>
                  </a:lnTo>
                  <a:lnTo>
                    <a:pt x="17" y="82"/>
                  </a:lnTo>
                  <a:lnTo>
                    <a:pt x="29" y="89"/>
                  </a:lnTo>
                  <a:lnTo>
                    <a:pt x="43" y="95"/>
                  </a:lnTo>
                  <a:lnTo>
                    <a:pt x="60" y="100"/>
                  </a:lnTo>
                  <a:lnTo>
                    <a:pt x="79" y="105"/>
                  </a:lnTo>
                  <a:lnTo>
                    <a:pt x="100" y="109"/>
                  </a:lnTo>
                  <a:lnTo>
                    <a:pt x="122" y="113"/>
                  </a:lnTo>
                  <a:lnTo>
                    <a:pt x="146" y="115"/>
                  </a:lnTo>
                  <a:lnTo>
                    <a:pt x="171" y="117"/>
                  </a:lnTo>
                  <a:lnTo>
                    <a:pt x="197" y="118"/>
                  </a:lnTo>
                  <a:lnTo>
                    <a:pt x="223" y="118"/>
                  </a:lnTo>
                  <a:lnTo>
                    <a:pt x="249" y="118"/>
                  </a:lnTo>
                  <a:lnTo>
                    <a:pt x="274" y="116"/>
                  </a:lnTo>
                  <a:lnTo>
                    <a:pt x="298" y="114"/>
                  </a:lnTo>
                  <a:lnTo>
                    <a:pt x="321" y="1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2" name="Freeform 234"/>
            <p:cNvSpPr>
              <a:spLocks noChangeAspect="1"/>
            </p:cNvSpPr>
            <p:nvPr/>
          </p:nvSpPr>
          <p:spPr bwMode="auto">
            <a:xfrm>
              <a:off x="4578" y="3128"/>
              <a:ext cx="433" cy="60"/>
            </a:xfrm>
            <a:custGeom>
              <a:avLst/>
              <a:gdLst>
                <a:gd name="T0" fmla="*/ 433 w 433"/>
                <a:gd name="T1" fmla="*/ 0 h 60"/>
                <a:gd name="T2" fmla="*/ 432 w 433"/>
                <a:gd name="T3" fmla="*/ 5 h 60"/>
                <a:gd name="T4" fmla="*/ 428 w 433"/>
                <a:gd name="T5" fmla="*/ 12 h 60"/>
                <a:gd name="T6" fmla="*/ 421 w 433"/>
                <a:gd name="T7" fmla="*/ 19 h 60"/>
                <a:gd name="T8" fmla="*/ 412 w 433"/>
                <a:gd name="T9" fmla="*/ 25 h 60"/>
                <a:gd name="T10" fmla="*/ 399 w 433"/>
                <a:gd name="T11" fmla="*/ 32 h 60"/>
                <a:gd name="T12" fmla="*/ 384 w 433"/>
                <a:gd name="T13" fmla="*/ 38 h 60"/>
                <a:gd name="T14" fmla="*/ 366 w 433"/>
                <a:gd name="T15" fmla="*/ 43 h 60"/>
                <a:gd name="T16" fmla="*/ 346 w 433"/>
                <a:gd name="T17" fmla="*/ 48 h 60"/>
                <a:gd name="T18" fmla="*/ 324 w 433"/>
                <a:gd name="T19" fmla="*/ 52 h 60"/>
                <a:gd name="T20" fmla="*/ 301 w 433"/>
                <a:gd name="T21" fmla="*/ 55 h 60"/>
                <a:gd name="T22" fmla="*/ 277 w 433"/>
                <a:gd name="T23" fmla="*/ 57 h 60"/>
                <a:gd name="T24" fmla="*/ 251 w 433"/>
                <a:gd name="T25" fmla="*/ 59 h 60"/>
                <a:gd name="T26" fmla="*/ 225 w 433"/>
                <a:gd name="T27" fmla="*/ 60 h 60"/>
                <a:gd name="T28" fmla="*/ 199 w 433"/>
                <a:gd name="T29" fmla="*/ 59 h 60"/>
                <a:gd name="T30" fmla="*/ 173 w 433"/>
                <a:gd name="T31" fmla="*/ 58 h 60"/>
                <a:gd name="T32" fmla="*/ 148 w 433"/>
                <a:gd name="T33" fmla="*/ 57 h 60"/>
                <a:gd name="T34" fmla="*/ 124 w 433"/>
                <a:gd name="T35" fmla="*/ 54 h 60"/>
                <a:gd name="T36" fmla="*/ 101 w 433"/>
                <a:gd name="T37" fmla="*/ 50 h 60"/>
                <a:gd name="T38" fmla="*/ 80 w 433"/>
                <a:gd name="T39" fmla="*/ 46 h 60"/>
                <a:gd name="T40" fmla="*/ 60 w 433"/>
                <a:gd name="T41" fmla="*/ 41 h 60"/>
                <a:gd name="T42" fmla="*/ 43 w 433"/>
                <a:gd name="T43" fmla="*/ 36 h 60"/>
                <a:gd name="T44" fmla="*/ 29 w 433"/>
                <a:gd name="T45" fmla="*/ 30 h 60"/>
                <a:gd name="T46" fmla="*/ 17 w 433"/>
                <a:gd name="T47" fmla="*/ 23 h 60"/>
                <a:gd name="T48" fmla="*/ 9 w 433"/>
                <a:gd name="T49" fmla="*/ 16 h 60"/>
                <a:gd name="T50" fmla="*/ 3 w 433"/>
                <a:gd name="T51" fmla="*/ 9 h 60"/>
                <a:gd name="T52" fmla="*/ 0 w 433"/>
                <a:gd name="T53" fmla="*/ 2 h 60"/>
                <a:gd name="T54" fmla="*/ 0 w 433"/>
                <a:gd name="T55" fmla="*/ 0 h 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3"/>
                <a:gd name="T85" fmla="*/ 0 h 60"/>
                <a:gd name="T86" fmla="*/ 433 w 433"/>
                <a:gd name="T87" fmla="*/ 60 h 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3" h="60">
                  <a:moveTo>
                    <a:pt x="433" y="0"/>
                  </a:moveTo>
                  <a:lnTo>
                    <a:pt x="432" y="5"/>
                  </a:lnTo>
                  <a:lnTo>
                    <a:pt x="428" y="12"/>
                  </a:lnTo>
                  <a:lnTo>
                    <a:pt x="421" y="19"/>
                  </a:lnTo>
                  <a:lnTo>
                    <a:pt x="412" y="25"/>
                  </a:lnTo>
                  <a:lnTo>
                    <a:pt x="399" y="32"/>
                  </a:lnTo>
                  <a:lnTo>
                    <a:pt x="384" y="38"/>
                  </a:lnTo>
                  <a:lnTo>
                    <a:pt x="366" y="43"/>
                  </a:lnTo>
                  <a:lnTo>
                    <a:pt x="346" y="48"/>
                  </a:lnTo>
                  <a:lnTo>
                    <a:pt x="324" y="52"/>
                  </a:lnTo>
                  <a:lnTo>
                    <a:pt x="301" y="55"/>
                  </a:lnTo>
                  <a:lnTo>
                    <a:pt x="277" y="57"/>
                  </a:lnTo>
                  <a:lnTo>
                    <a:pt x="251" y="59"/>
                  </a:lnTo>
                  <a:lnTo>
                    <a:pt x="225" y="60"/>
                  </a:lnTo>
                  <a:lnTo>
                    <a:pt x="199" y="59"/>
                  </a:lnTo>
                  <a:lnTo>
                    <a:pt x="173" y="58"/>
                  </a:lnTo>
                  <a:lnTo>
                    <a:pt x="148" y="57"/>
                  </a:lnTo>
                  <a:lnTo>
                    <a:pt x="124" y="54"/>
                  </a:lnTo>
                  <a:lnTo>
                    <a:pt x="101" y="50"/>
                  </a:lnTo>
                  <a:lnTo>
                    <a:pt x="80" y="46"/>
                  </a:lnTo>
                  <a:lnTo>
                    <a:pt x="60" y="41"/>
                  </a:lnTo>
                  <a:lnTo>
                    <a:pt x="43" y="36"/>
                  </a:lnTo>
                  <a:lnTo>
                    <a:pt x="29" y="30"/>
                  </a:lnTo>
                  <a:lnTo>
                    <a:pt x="17" y="23"/>
                  </a:lnTo>
                  <a:lnTo>
                    <a:pt x="9" y="16"/>
                  </a:lnTo>
                  <a:lnTo>
                    <a:pt x="3" y="9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3" name="Freeform 235"/>
            <p:cNvSpPr>
              <a:spLocks noChangeAspect="1"/>
            </p:cNvSpPr>
            <p:nvPr/>
          </p:nvSpPr>
          <p:spPr bwMode="auto">
            <a:xfrm>
              <a:off x="4927" y="3213"/>
              <a:ext cx="4" cy="5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1 h 5"/>
                <a:gd name="T4" fmla="*/ 3 w 4"/>
                <a:gd name="T5" fmla="*/ 3 h 5"/>
                <a:gd name="T6" fmla="*/ 2 w 4"/>
                <a:gd name="T7" fmla="*/ 4 h 5"/>
                <a:gd name="T8" fmla="*/ 1 w 4"/>
                <a:gd name="T9" fmla="*/ 5 h 5"/>
                <a:gd name="T10" fmla="*/ 0 w 4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4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4" name="Freeform 236"/>
            <p:cNvSpPr>
              <a:spLocks noChangeAspect="1"/>
            </p:cNvSpPr>
            <p:nvPr/>
          </p:nvSpPr>
          <p:spPr bwMode="auto">
            <a:xfrm>
              <a:off x="4931" y="3199"/>
              <a:ext cx="1" cy="14"/>
            </a:xfrm>
            <a:custGeom>
              <a:avLst/>
              <a:gdLst>
                <a:gd name="T0" fmla="*/ 0 w 1"/>
                <a:gd name="T1" fmla="*/ 14 h 14"/>
                <a:gd name="T2" fmla="*/ 0 w 1"/>
                <a:gd name="T3" fmla="*/ 12 h 14"/>
                <a:gd name="T4" fmla="*/ 0 w 1"/>
                <a:gd name="T5" fmla="*/ 5 h 14"/>
                <a:gd name="T6" fmla="*/ 0 w 1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4"/>
                <a:gd name="T14" fmla="*/ 1 w 1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4">
                  <a:moveTo>
                    <a:pt x="0" y="14"/>
                  </a:moveTo>
                  <a:lnTo>
                    <a:pt x="0" y="12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5" name="Freeform 237"/>
            <p:cNvSpPr>
              <a:spLocks noChangeAspect="1"/>
            </p:cNvSpPr>
            <p:nvPr/>
          </p:nvSpPr>
          <p:spPr bwMode="auto">
            <a:xfrm>
              <a:off x="4928" y="3195"/>
              <a:ext cx="3" cy="4"/>
            </a:xfrm>
            <a:custGeom>
              <a:avLst/>
              <a:gdLst>
                <a:gd name="T0" fmla="*/ 0 w 3"/>
                <a:gd name="T1" fmla="*/ 0 h 4"/>
                <a:gd name="T2" fmla="*/ 1 w 3"/>
                <a:gd name="T3" fmla="*/ 0 h 4"/>
                <a:gd name="T4" fmla="*/ 2 w 3"/>
                <a:gd name="T5" fmla="*/ 1 h 4"/>
                <a:gd name="T6" fmla="*/ 3 w 3"/>
                <a:gd name="T7" fmla="*/ 2 h 4"/>
                <a:gd name="T8" fmla="*/ 3 w 3"/>
                <a:gd name="T9" fmla="*/ 3 h 4"/>
                <a:gd name="T10" fmla="*/ 3 w 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6" name="Freeform 238"/>
            <p:cNvSpPr>
              <a:spLocks noChangeAspect="1"/>
            </p:cNvSpPr>
            <p:nvPr/>
          </p:nvSpPr>
          <p:spPr bwMode="auto">
            <a:xfrm>
              <a:off x="4874" y="3195"/>
              <a:ext cx="54" cy="9"/>
            </a:xfrm>
            <a:custGeom>
              <a:avLst/>
              <a:gdLst>
                <a:gd name="T0" fmla="*/ 0 w 54"/>
                <a:gd name="T1" fmla="*/ 9 h 9"/>
                <a:gd name="T2" fmla="*/ 12 w 54"/>
                <a:gd name="T3" fmla="*/ 8 h 9"/>
                <a:gd name="T4" fmla="*/ 24 w 54"/>
                <a:gd name="T5" fmla="*/ 6 h 9"/>
                <a:gd name="T6" fmla="*/ 32 w 54"/>
                <a:gd name="T7" fmla="*/ 5 h 9"/>
                <a:gd name="T8" fmla="*/ 41 w 54"/>
                <a:gd name="T9" fmla="*/ 3 h 9"/>
                <a:gd name="T10" fmla="*/ 49 w 54"/>
                <a:gd name="T11" fmla="*/ 1 h 9"/>
                <a:gd name="T12" fmla="*/ 54 w 54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9"/>
                <a:gd name="T23" fmla="*/ 54 w 5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9">
                  <a:moveTo>
                    <a:pt x="0" y="9"/>
                  </a:moveTo>
                  <a:lnTo>
                    <a:pt x="12" y="8"/>
                  </a:lnTo>
                  <a:lnTo>
                    <a:pt x="24" y="6"/>
                  </a:lnTo>
                  <a:lnTo>
                    <a:pt x="32" y="5"/>
                  </a:lnTo>
                  <a:lnTo>
                    <a:pt x="41" y="3"/>
                  </a:lnTo>
                  <a:lnTo>
                    <a:pt x="49" y="1"/>
                  </a:lnTo>
                  <a:lnTo>
                    <a:pt x="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7" name="Freeform 239"/>
            <p:cNvSpPr>
              <a:spLocks noChangeAspect="1"/>
            </p:cNvSpPr>
            <p:nvPr/>
          </p:nvSpPr>
          <p:spPr bwMode="auto">
            <a:xfrm>
              <a:off x="4870" y="3204"/>
              <a:ext cx="4" cy="5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3 h 5"/>
                <a:gd name="T4" fmla="*/ 1 w 4"/>
                <a:gd name="T5" fmla="*/ 2 h 5"/>
                <a:gd name="T6" fmla="*/ 2 w 4"/>
                <a:gd name="T7" fmla="*/ 1 h 5"/>
                <a:gd name="T8" fmla="*/ 3 w 4"/>
                <a:gd name="T9" fmla="*/ 0 h 5"/>
                <a:gd name="T10" fmla="*/ 4 w 4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0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8" name="Line 240"/>
            <p:cNvSpPr>
              <a:spLocks noChangeAspect="1" noChangeShapeType="1"/>
            </p:cNvSpPr>
            <p:nvPr/>
          </p:nvSpPr>
          <p:spPr bwMode="auto">
            <a:xfrm>
              <a:off x="4870" y="3209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9" name="Freeform 241"/>
            <p:cNvSpPr>
              <a:spLocks noChangeAspect="1"/>
            </p:cNvSpPr>
            <p:nvPr/>
          </p:nvSpPr>
          <p:spPr bwMode="auto">
            <a:xfrm>
              <a:off x="4870" y="3223"/>
              <a:ext cx="4" cy="4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4 h 4"/>
                <a:gd name="T4" fmla="*/ 1 w 4"/>
                <a:gd name="T5" fmla="*/ 3 h 4"/>
                <a:gd name="T6" fmla="*/ 0 w 4"/>
                <a:gd name="T7" fmla="*/ 2 h 4"/>
                <a:gd name="T8" fmla="*/ 0 w 4"/>
                <a:gd name="T9" fmla="*/ 1 h 4"/>
                <a:gd name="T10" fmla="*/ 0 w 4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4" y="4"/>
                  </a:move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0" name="Freeform 242"/>
            <p:cNvSpPr>
              <a:spLocks noChangeAspect="1"/>
            </p:cNvSpPr>
            <p:nvPr/>
          </p:nvSpPr>
          <p:spPr bwMode="auto">
            <a:xfrm>
              <a:off x="4874" y="3218"/>
              <a:ext cx="53" cy="9"/>
            </a:xfrm>
            <a:custGeom>
              <a:avLst/>
              <a:gdLst>
                <a:gd name="T0" fmla="*/ 0 w 53"/>
                <a:gd name="T1" fmla="*/ 9 h 9"/>
                <a:gd name="T2" fmla="*/ 24 w 53"/>
                <a:gd name="T3" fmla="*/ 6 h 9"/>
                <a:gd name="T4" fmla="*/ 47 w 53"/>
                <a:gd name="T5" fmla="*/ 1 h 9"/>
                <a:gd name="T6" fmla="*/ 53 w 53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9"/>
                <a:gd name="T14" fmla="*/ 53 w 53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9">
                  <a:moveTo>
                    <a:pt x="0" y="9"/>
                  </a:moveTo>
                  <a:lnTo>
                    <a:pt x="24" y="6"/>
                  </a:lnTo>
                  <a:lnTo>
                    <a:pt x="47" y="1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1" name="Line 243"/>
            <p:cNvSpPr>
              <a:spLocks noChangeAspect="1" noChangeShapeType="1"/>
            </p:cNvSpPr>
            <p:nvPr/>
          </p:nvSpPr>
          <p:spPr bwMode="auto">
            <a:xfrm flipV="1">
              <a:off x="4978" y="3293"/>
              <a:ext cx="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2" name="Line 244"/>
            <p:cNvSpPr>
              <a:spLocks noChangeAspect="1" noChangeShapeType="1"/>
            </p:cNvSpPr>
            <p:nvPr/>
          </p:nvSpPr>
          <p:spPr bwMode="auto">
            <a:xfrm flipV="1">
              <a:off x="4981" y="3251"/>
              <a:ext cx="7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3" name="Freeform 245"/>
            <p:cNvSpPr>
              <a:spLocks noChangeAspect="1"/>
            </p:cNvSpPr>
            <p:nvPr/>
          </p:nvSpPr>
          <p:spPr bwMode="auto">
            <a:xfrm>
              <a:off x="4968" y="3218"/>
              <a:ext cx="21" cy="33"/>
            </a:xfrm>
            <a:custGeom>
              <a:avLst/>
              <a:gdLst>
                <a:gd name="T0" fmla="*/ 20 w 21"/>
                <a:gd name="T1" fmla="*/ 33 h 33"/>
                <a:gd name="T2" fmla="*/ 21 w 21"/>
                <a:gd name="T3" fmla="*/ 19 h 33"/>
                <a:gd name="T4" fmla="*/ 19 w 21"/>
                <a:gd name="T5" fmla="*/ 10 h 33"/>
                <a:gd name="T6" fmla="*/ 14 w 21"/>
                <a:gd name="T7" fmla="*/ 2 h 33"/>
                <a:gd name="T8" fmla="*/ 5 w 21"/>
                <a:gd name="T9" fmla="*/ 0 h 33"/>
                <a:gd name="T10" fmla="*/ 0 w 21"/>
                <a:gd name="T11" fmla="*/ 1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33"/>
                <a:gd name="T20" fmla="*/ 21 w 21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33">
                  <a:moveTo>
                    <a:pt x="20" y="33"/>
                  </a:moveTo>
                  <a:lnTo>
                    <a:pt x="21" y="19"/>
                  </a:lnTo>
                  <a:lnTo>
                    <a:pt x="19" y="10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4" name="Freeform 246"/>
            <p:cNvSpPr>
              <a:spLocks noChangeAspect="1"/>
            </p:cNvSpPr>
            <p:nvPr/>
          </p:nvSpPr>
          <p:spPr bwMode="auto">
            <a:xfrm>
              <a:off x="4815" y="3219"/>
              <a:ext cx="153" cy="25"/>
            </a:xfrm>
            <a:custGeom>
              <a:avLst/>
              <a:gdLst>
                <a:gd name="T0" fmla="*/ 153 w 153"/>
                <a:gd name="T1" fmla="*/ 0 h 25"/>
                <a:gd name="T2" fmla="*/ 139 w 153"/>
                <a:gd name="T3" fmla="*/ 5 h 25"/>
                <a:gd name="T4" fmla="*/ 123 w 153"/>
                <a:gd name="T5" fmla="*/ 10 h 25"/>
                <a:gd name="T6" fmla="*/ 105 w 153"/>
                <a:gd name="T7" fmla="*/ 14 h 25"/>
                <a:gd name="T8" fmla="*/ 86 w 153"/>
                <a:gd name="T9" fmla="*/ 17 h 25"/>
                <a:gd name="T10" fmla="*/ 66 w 153"/>
                <a:gd name="T11" fmla="*/ 20 h 25"/>
                <a:gd name="T12" fmla="*/ 45 w 153"/>
                <a:gd name="T13" fmla="*/ 22 h 25"/>
                <a:gd name="T14" fmla="*/ 23 w 153"/>
                <a:gd name="T15" fmla="*/ 24 h 25"/>
                <a:gd name="T16" fmla="*/ 0 w 153"/>
                <a:gd name="T17" fmla="*/ 2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5"/>
                <a:gd name="T29" fmla="*/ 153 w 15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5">
                  <a:moveTo>
                    <a:pt x="153" y="0"/>
                  </a:moveTo>
                  <a:lnTo>
                    <a:pt x="139" y="5"/>
                  </a:lnTo>
                  <a:lnTo>
                    <a:pt x="123" y="10"/>
                  </a:lnTo>
                  <a:lnTo>
                    <a:pt x="105" y="14"/>
                  </a:lnTo>
                  <a:lnTo>
                    <a:pt x="86" y="17"/>
                  </a:lnTo>
                  <a:lnTo>
                    <a:pt x="66" y="20"/>
                  </a:lnTo>
                  <a:lnTo>
                    <a:pt x="45" y="22"/>
                  </a:lnTo>
                  <a:lnTo>
                    <a:pt x="23" y="24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5" name="Freeform 247"/>
            <p:cNvSpPr>
              <a:spLocks noChangeAspect="1"/>
            </p:cNvSpPr>
            <p:nvPr/>
          </p:nvSpPr>
          <p:spPr bwMode="auto">
            <a:xfrm>
              <a:off x="4759" y="3244"/>
              <a:ext cx="56" cy="43"/>
            </a:xfrm>
            <a:custGeom>
              <a:avLst/>
              <a:gdLst>
                <a:gd name="T0" fmla="*/ 56 w 56"/>
                <a:gd name="T1" fmla="*/ 0 h 43"/>
                <a:gd name="T2" fmla="*/ 38 w 56"/>
                <a:gd name="T3" fmla="*/ 3 h 43"/>
                <a:gd name="T4" fmla="*/ 22 w 56"/>
                <a:gd name="T5" fmla="*/ 11 h 43"/>
                <a:gd name="T6" fmla="*/ 8 w 56"/>
                <a:gd name="T7" fmla="*/ 25 h 43"/>
                <a:gd name="T8" fmla="*/ 1 w 56"/>
                <a:gd name="T9" fmla="*/ 37 h 43"/>
                <a:gd name="T10" fmla="*/ 0 w 56"/>
                <a:gd name="T11" fmla="*/ 4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43"/>
                <a:gd name="T20" fmla="*/ 56 w 56"/>
                <a:gd name="T21" fmla="*/ 43 h 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43">
                  <a:moveTo>
                    <a:pt x="56" y="0"/>
                  </a:moveTo>
                  <a:lnTo>
                    <a:pt x="38" y="3"/>
                  </a:lnTo>
                  <a:lnTo>
                    <a:pt x="22" y="11"/>
                  </a:lnTo>
                  <a:lnTo>
                    <a:pt x="8" y="25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6" name="Line 248"/>
            <p:cNvSpPr>
              <a:spLocks noChangeAspect="1" noChangeShapeType="1"/>
            </p:cNvSpPr>
            <p:nvPr/>
          </p:nvSpPr>
          <p:spPr bwMode="auto">
            <a:xfrm flipH="1">
              <a:off x="4752" y="3287"/>
              <a:ext cx="7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7" name="Line 249"/>
            <p:cNvSpPr>
              <a:spLocks noChangeAspect="1" noChangeShapeType="1"/>
            </p:cNvSpPr>
            <p:nvPr/>
          </p:nvSpPr>
          <p:spPr bwMode="auto">
            <a:xfrm flipH="1">
              <a:off x="4750" y="3329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8" name="Line 250"/>
            <p:cNvSpPr>
              <a:spLocks noChangeAspect="1" noChangeShapeType="1"/>
            </p:cNvSpPr>
            <p:nvPr/>
          </p:nvSpPr>
          <p:spPr bwMode="auto">
            <a:xfrm>
              <a:off x="4719" y="3098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9" name="Freeform 251"/>
            <p:cNvSpPr>
              <a:spLocks noChangeAspect="1"/>
            </p:cNvSpPr>
            <p:nvPr/>
          </p:nvSpPr>
          <p:spPr bwMode="auto">
            <a:xfrm>
              <a:off x="4715" y="3111"/>
              <a:ext cx="4" cy="6"/>
            </a:xfrm>
            <a:custGeom>
              <a:avLst/>
              <a:gdLst>
                <a:gd name="T0" fmla="*/ 0 w 4"/>
                <a:gd name="T1" fmla="*/ 6 h 6"/>
                <a:gd name="T2" fmla="*/ 2 w 4"/>
                <a:gd name="T3" fmla="*/ 5 h 6"/>
                <a:gd name="T4" fmla="*/ 3 w 4"/>
                <a:gd name="T5" fmla="*/ 4 h 6"/>
                <a:gd name="T6" fmla="*/ 4 w 4"/>
                <a:gd name="T7" fmla="*/ 3 h 6"/>
                <a:gd name="T8" fmla="*/ 4 w 4"/>
                <a:gd name="T9" fmla="*/ 2 h 6"/>
                <a:gd name="T10" fmla="*/ 4 w 4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0" y="6"/>
                  </a:moveTo>
                  <a:lnTo>
                    <a:pt x="2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0" name="Freeform 252"/>
            <p:cNvSpPr>
              <a:spLocks noChangeAspect="1"/>
            </p:cNvSpPr>
            <p:nvPr/>
          </p:nvSpPr>
          <p:spPr bwMode="auto">
            <a:xfrm>
              <a:off x="4663" y="3117"/>
              <a:ext cx="52" cy="8"/>
            </a:xfrm>
            <a:custGeom>
              <a:avLst/>
              <a:gdLst>
                <a:gd name="T0" fmla="*/ 52 w 52"/>
                <a:gd name="T1" fmla="*/ 0 h 8"/>
                <a:gd name="T2" fmla="*/ 27 w 52"/>
                <a:gd name="T3" fmla="*/ 3 h 8"/>
                <a:gd name="T4" fmla="*/ 4 w 52"/>
                <a:gd name="T5" fmla="*/ 7 h 8"/>
                <a:gd name="T6" fmla="*/ 0 w 52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8"/>
                <a:gd name="T14" fmla="*/ 52 w 5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8">
                  <a:moveTo>
                    <a:pt x="52" y="0"/>
                  </a:moveTo>
                  <a:lnTo>
                    <a:pt x="27" y="3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1" name="Freeform 253"/>
            <p:cNvSpPr>
              <a:spLocks noChangeAspect="1"/>
            </p:cNvSpPr>
            <p:nvPr/>
          </p:nvSpPr>
          <p:spPr bwMode="auto">
            <a:xfrm>
              <a:off x="4607" y="3165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1 w 1"/>
                <a:gd name="T7" fmla="*/ 1 h 3"/>
                <a:gd name="T8" fmla="*/ 1 w 1"/>
                <a:gd name="T9" fmla="*/ 2 h 3"/>
                <a:gd name="T10" fmla="*/ 1 w 1"/>
                <a:gd name="T11" fmla="*/ 3 h 3"/>
                <a:gd name="T12" fmla="*/ 1 w 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2" name="Freeform 254"/>
            <p:cNvSpPr>
              <a:spLocks noChangeAspect="1"/>
            </p:cNvSpPr>
            <p:nvPr/>
          </p:nvSpPr>
          <p:spPr bwMode="auto">
            <a:xfrm>
              <a:off x="4624" y="3235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1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3 h 3"/>
                <a:gd name="T10" fmla="*/ 0 w 1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3"/>
                <a:gd name="T20" fmla="*/ 1 w 1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3">
                  <a:moveTo>
                    <a:pt x="1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3" name="Line 255"/>
            <p:cNvSpPr>
              <a:spLocks noChangeAspect="1" noChangeShapeType="1"/>
            </p:cNvSpPr>
            <p:nvPr/>
          </p:nvSpPr>
          <p:spPr bwMode="auto">
            <a:xfrm flipH="1" flipV="1">
              <a:off x="4608" y="3168"/>
              <a:ext cx="17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4" name="Freeform 256"/>
            <p:cNvSpPr>
              <a:spLocks noChangeAspect="1"/>
            </p:cNvSpPr>
            <p:nvPr/>
          </p:nvSpPr>
          <p:spPr bwMode="auto">
            <a:xfrm>
              <a:off x="4606" y="3083"/>
              <a:ext cx="49" cy="19"/>
            </a:xfrm>
            <a:custGeom>
              <a:avLst/>
              <a:gdLst>
                <a:gd name="T0" fmla="*/ 49 w 49"/>
                <a:gd name="T1" fmla="*/ 0 h 19"/>
                <a:gd name="T2" fmla="*/ 41 w 49"/>
                <a:gd name="T3" fmla="*/ 3 h 19"/>
                <a:gd name="T4" fmla="*/ 34 w 49"/>
                <a:gd name="T5" fmla="*/ 5 h 19"/>
                <a:gd name="T6" fmla="*/ 27 w 49"/>
                <a:gd name="T7" fmla="*/ 7 h 19"/>
                <a:gd name="T8" fmla="*/ 21 w 49"/>
                <a:gd name="T9" fmla="*/ 9 h 19"/>
                <a:gd name="T10" fmla="*/ 15 w 49"/>
                <a:gd name="T11" fmla="*/ 11 h 19"/>
                <a:gd name="T12" fmla="*/ 9 w 49"/>
                <a:gd name="T13" fmla="*/ 14 h 19"/>
                <a:gd name="T14" fmla="*/ 4 w 49"/>
                <a:gd name="T15" fmla="*/ 16 h 19"/>
                <a:gd name="T16" fmla="*/ 0 w 49"/>
                <a:gd name="T17" fmla="*/ 1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19"/>
                <a:gd name="T29" fmla="*/ 49 w 4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19">
                  <a:moveTo>
                    <a:pt x="49" y="0"/>
                  </a:moveTo>
                  <a:lnTo>
                    <a:pt x="41" y="3"/>
                  </a:lnTo>
                  <a:lnTo>
                    <a:pt x="34" y="5"/>
                  </a:lnTo>
                  <a:lnTo>
                    <a:pt x="27" y="7"/>
                  </a:lnTo>
                  <a:lnTo>
                    <a:pt x="21" y="9"/>
                  </a:lnTo>
                  <a:lnTo>
                    <a:pt x="15" y="11"/>
                  </a:lnTo>
                  <a:lnTo>
                    <a:pt x="9" y="14"/>
                  </a:lnTo>
                  <a:lnTo>
                    <a:pt x="4" y="16"/>
                  </a:lnTo>
                  <a:lnTo>
                    <a:pt x="0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5" name="Line 257"/>
            <p:cNvSpPr>
              <a:spLocks noChangeAspect="1" noChangeShapeType="1"/>
            </p:cNvSpPr>
            <p:nvPr/>
          </p:nvSpPr>
          <p:spPr bwMode="auto">
            <a:xfrm>
              <a:off x="4606" y="310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6" name="Freeform 258"/>
            <p:cNvSpPr>
              <a:spLocks noChangeAspect="1"/>
            </p:cNvSpPr>
            <p:nvPr/>
          </p:nvSpPr>
          <p:spPr bwMode="auto">
            <a:xfrm>
              <a:off x="4588" y="3102"/>
              <a:ext cx="344" cy="81"/>
            </a:xfrm>
            <a:custGeom>
              <a:avLst/>
              <a:gdLst>
                <a:gd name="T0" fmla="*/ 344 w 344"/>
                <a:gd name="T1" fmla="*/ 67 h 81"/>
                <a:gd name="T2" fmla="*/ 324 w 344"/>
                <a:gd name="T3" fmla="*/ 71 h 81"/>
                <a:gd name="T4" fmla="*/ 302 w 344"/>
                <a:gd name="T5" fmla="*/ 75 h 81"/>
                <a:gd name="T6" fmla="*/ 279 w 344"/>
                <a:gd name="T7" fmla="*/ 78 h 81"/>
                <a:gd name="T8" fmla="*/ 254 w 344"/>
                <a:gd name="T9" fmla="*/ 80 h 81"/>
                <a:gd name="T10" fmla="*/ 229 w 344"/>
                <a:gd name="T11" fmla="*/ 81 h 81"/>
                <a:gd name="T12" fmla="*/ 203 w 344"/>
                <a:gd name="T13" fmla="*/ 81 h 81"/>
                <a:gd name="T14" fmla="*/ 178 w 344"/>
                <a:gd name="T15" fmla="*/ 81 h 81"/>
                <a:gd name="T16" fmla="*/ 152 w 344"/>
                <a:gd name="T17" fmla="*/ 79 h 81"/>
                <a:gd name="T18" fmla="*/ 128 w 344"/>
                <a:gd name="T19" fmla="*/ 77 h 81"/>
                <a:gd name="T20" fmla="*/ 105 w 344"/>
                <a:gd name="T21" fmla="*/ 74 h 81"/>
                <a:gd name="T22" fmla="*/ 84 w 344"/>
                <a:gd name="T23" fmla="*/ 70 h 81"/>
                <a:gd name="T24" fmla="*/ 64 w 344"/>
                <a:gd name="T25" fmla="*/ 66 h 81"/>
                <a:gd name="T26" fmla="*/ 46 w 344"/>
                <a:gd name="T27" fmla="*/ 60 h 81"/>
                <a:gd name="T28" fmla="*/ 31 w 344"/>
                <a:gd name="T29" fmla="*/ 54 h 81"/>
                <a:gd name="T30" fmla="*/ 19 w 344"/>
                <a:gd name="T31" fmla="*/ 48 h 81"/>
                <a:gd name="T32" fmla="*/ 10 w 344"/>
                <a:gd name="T33" fmla="*/ 42 h 81"/>
                <a:gd name="T34" fmla="*/ 3 w 344"/>
                <a:gd name="T35" fmla="*/ 35 h 81"/>
                <a:gd name="T36" fmla="*/ 0 w 344"/>
                <a:gd name="T37" fmla="*/ 28 h 81"/>
                <a:gd name="T38" fmla="*/ 0 w 344"/>
                <a:gd name="T39" fmla="*/ 21 h 81"/>
                <a:gd name="T40" fmla="*/ 3 w 344"/>
                <a:gd name="T41" fmla="*/ 14 h 81"/>
                <a:gd name="T42" fmla="*/ 9 w 344"/>
                <a:gd name="T43" fmla="*/ 7 h 81"/>
                <a:gd name="T44" fmla="*/ 18 w 344"/>
                <a:gd name="T45" fmla="*/ 0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4"/>
                <a:gd name="T70" fmla="*/ 0 h 81"/>
                <a:gd name="T71" fmla="*/ 344 w 344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4" h="81">
                  <a:moveTo>
                    <a:pt x="344" y="67"/>
                  </a:moveTo>
                  <a:lnTo>
                    <a:pt x="324" y="71"/>
                  </a:lnTo>
                  <a:lnTo>
                    <a:pt x="302" y="75"/>
                  </a:lnTo>
                  <a:lnTo>
                    <a:pt x="279" y="78"/>
                  </a:lnTo>
                  <a:lnTo>
                    <a:pt x="254" y="80"/>
                  </a:lnTo>
                  <a:lnTo>
                    <a:pt x="229" y="81"/>
                  </a:lnTo>
                  <a:lnTo>
                    <a:pt x="203" y="81"/>
                  </a:lnTo>
                  <a:lnTo>
                    <a:pt x="178" y="81"/>
                  </a:lnTo>
                  <a:lnTo>
                    <a:pt x="152" y="79"/>
                  </a:lnTo>
                  <a:lnTo>
                    <a:pt x="128" y="77"/>
                  </a:lnTo>
                  <a:lnTo>
                    <a:pt x="105" y="74"/>
                  </a:lnTo>
                  <a:lnTo>
                    <a:pt x="84" y="70"/>
                  </a:lnTo>
                  <a:lnTo>
                    <a:pt x="64" y="66"/>
                  </a:lnTo>
                  <a:lnTo>
                    <a:pt x="46" y="60"/>
                  </a:lnTo>
                  <a:lnTo>
                    <a:pt x="31" y="54"/>
                  </a:lnTo>
                  <a:lnTo>
                    <a:pt x="19" y="48"/>
                  </a:lnTo>
                  <a:lnTo>
                    <a:pt x="10" y="42"/>
                  </a:lnTo>
                  <a:lnTo>
                    <a:pt x="3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3" y="14"/>
                  </a:lnTo>
                  <a:lnTo>
                    <a:pt x="9" y="7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7" name="Freeform 259"/>
            <p:cNvSpPr>
              <a:spLocks noChangeAspect="1"/>
            </p:cNvSpPr>
            <p:nvPr/>
          </p:nvSpPr>
          <p:spPr bwMode="auto">
            <a:xfrm>
              <a:off x="4932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1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8" name="Freeform 260"/>
            <p:cNvSpPr>
              <a:spLocks noChangeAspect="1"/>
            </p:cNvSpPr>
            <p:nvPr/>
          </p:nvSpPr>
          <p:spPr bwMode="auto">
            <a:xfrm>
              <a:off x="4934" y="3150"/>
              <a:ext cx="49" cy="19"/>
            </a:xfrm>
            <a:custGeom>
              <a:avLst/>
              <a:gdLst>
                <a:gd name="T0" fmla="*/ 0 w 49"/>
                <a:gd name="T1" fmla="*/ 19 h 19"/>
                <a:gd name="T2" fmla="*/ 8 w 49"/>
                <a:gd name="T3" fmla="*/ 17 h 19"/>
                <a:gd name="T4" fmla="*/ 15 w 49"/>
                <a:gd name="T5" fmla="*/ 14 h 19"/>
                <a:gd name="T6" fmla="*/ 21 w 49"/>
                <a:gd name="T7" fmla="*/ 12 h 19"/>
                <a:gd name="T8" fmla="*/ 28 w 49"/>
                <a:gd name="T9" fmla="*/ 10 h 19"/>
                <a:gd name="T10" fmla="*/ 34 w 49"/>
                <a:gd name="T11" fmla="*/ 8 h 19"/>
                <a:gd name="T12" fmla="*/ 39 w 49"/>
                <a:gd name="T13" fmla="*/ 5 h 19"/>
                <a:gd name="T14" fmla="*/ 44 w 49"/>
                <a:gd name="T15" fmla="*/ 3 h 19"/>
                <a:gd name="T16" fmla="*/ 49 w 49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19"/>
                <a:gd name="T29" fmla="*/ 49 w 4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19">
                  <a:moveTo>
                    <a:pt x="0" y="19"/>
                  </a:moveTo>
                  <a:lnTo>
                    <a:pt x="8" y="17"/>
                  </a:lnTo>
                  <a:lnTo>
                    <a:pt x="15" y="14"/>
                  </a:lnTo>
                  <a:lnTo>
                    <a:pt x="21" y="12"/>
                  </a:lnTo>
                  <a:lnTo>
                    <a:pt x="28" y="10"/>
                  </a:lnTo>
                  <a:lnTo>
                    <a:pt x="34" y="8"/>
                  </a:lnTo>
                  <a:lnTo>
                    <a:pt x="39" y="5"/>
                  </a:lnTo>
                  <a:lnTo>
                    <a:pt x="44" y="3"/>
                  </a:lnTo>
                  <a:lnTo>
                    <a:pt x="4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9" name="Line 261"/>
            <p:cNvSpPr>
              <a:spLocks noChangeAspect="1" noChangeShapeType="1"/>
            </p:cNvSpPr>
            <p:nvPr/>
          </p:nvSpPr>
          <p:spPr bwMode="auto">
            <a:xfrm flipH="1">
              <a:off x="4982" y="31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0" name="Freeform 262"/>
            <p:cNvSpPr>
              <a:spLocks noChangeAspect="1"/>
            </p:cNvSpPr>
            <p:nvPr/>
          </p:nvSpPr>
          <p:spPr bwMode="auto">
            <a:xfrm>
              <a:off x="4656" y="3069"/>
              <a:ext cx="345" cy="81"/>
            </a:xfrm>
            <a:custGeom>
              <a:avLst/>
              <a:gdLst>
                <a:gd name="T0" fmla="*/ 0 w 345"/>
                <a:gd name="T1" fmla="*/ 14 h 81"/>
                <a:gd name="T2" fmla="*/ 21 w 345"/>
                <a:gd name="T3" fmla="*/ 10 h 81"/>
                <a:gd name="T4" fmla="*/ 42 w 345"/>
                <a:gd name="T5" fmla="*/ 6 h 81"/>
                <a:gd name="T6" fmla="*/ 66 w 345"/>
                <a:gd name="T7" fmla="*/ 4 h 81"/>
                <a:gd name="T8" fmla="*/ 90 w 345"/>
                <a:gd name="T9" fmla="*/ 1 h 81"/>
                <a:gd name="T10" fmla="*/ 116 w 345"/>
                <a:gd name="T11" fmla="*/ 0 h 81"/>
                <a:gd name="T12" fmla="*/ 141 w 345"/>
                <a:gd name="T13" fmla="*/ 0 h 81"/>
                <a:gd name="T14" fmla="*/ 167 w 345"/>
                <a:gd name="T15" fmla="*/ 1 h 81"/>
                <a:gd name="T16" fmla="*/ 192 w 345"/>
                <a:gd name="T17" fmla="*/ 2 h 81"/>
                <a:gd name="T18" fmla="*/ 216 w 345"/>
                <a:gd name="T19" fmla="*/ 4 h 81"/>
                <a:gd name="T20" fmla="*/ 240 w 345"/>
                <a:gd name="T21" fmla="*/ 7 h 81"/>
                <a:gd name="T22" fmla="*/ 261 w 345"/>
                <a:gd name="T23" fmla="*/ 11 h 81"/>
                <a:gd name="T24" fmla="*/ 281 w 345"/>
                <a:gd name="T25" fmla="*/ 16 h 81"/>
                <a:gd name="T26" fmla="*/ 298 w 345"/>
                <a:gd name="T27" fmla="*/ 21 h 81"/>
                <a:gd name="T28" fmla="*/ 313 w 345"/>
                <a:gd name="T29" fmla="*/ 27 h 81"/>
                <a:gd name="T30" fmla="*/ 326 w 345"/>
                <a:gd name="T31" fmla="*/ 33 h 81"/>
                <a:gd name="T32" fmla="*/ 335 w 345"/>
                <a:gd name="T33" fmla="*/ 39 h 81"/>
                <a:gd name="T34" fmla="*/ 341 w 345"/>
                <a:gd name="T35" fmla="*/ 46 h 81"/>
                <a:gd name="T36" fmla="*/ 345 w 345"/>
                <a:gd name="T37" fmla="*/ 53 h 81"/>
                <a:gd name="T38" fmla="*/ 345 w 345"/>
                <a:gd name="T39" fmla="*/ 60 h 81"/>
                <a:gd name="T40" fmla="*/ 342 w 345"/>
                <a:gd name="T41" fmla="*/ 67 h 81"/>
                <a:gd name="T42" fmla="*/ 335 w 345"/>
                <a:gd name="T43" fmla="*/ 74 h 81"/>
                <a:gd name="T44" fmla="*/ 326 w 345"/>
                <a:gd name="T45" fmla="*/ 81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81"/>
                <a:gd name="T71" fmla="*/ 345 w 345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81">
                  <a:moveTo>
                    <a:pt x="0" y="14"/>
                  </a:moveTo>
                  <a:lnTo>
                    <a:pt x="21" y="10"/>
                  </a:lnTo>
                  <a:lnTo>
                    <a:pt x="42" y="6"/>
                  </a:lnTo>
                  <a:lnTo>
                    <a:pt x="66" y="4"/>
                  </a:lnTo>
                  <a:lnTo>
                    <a:pt x="90" y="1"/>
                  </a:lnTo>
                  <a:lnTo>
                    <a:pt x="116" y="0"/>
                  </a:lnTo>
                  <a:lnTo>
                    <a:pt x="141" y="0"/>
                  </a:lnTo>
                  <a:lnTo>
                    <a:pt x="167" y="1"/>
                  </a:lnTo>
                  <a:lnTo>
                    <a:pt x="192" y="2"/>
                  </a:lnTo>
                  <a:lnTo>
                    <a:pt x="216" y="4"/>
                  </a:lnTo>
                  <a:lnTo>
                    <a:pt x="240" y="7"/>
                  </a:lnTo>
                  <a:lnTo>
                    <a:pt x="261" y="11"/>
                  </a:lnTo>
                  <a:lnTo>
                    <a:pt x="281" y="16"/>
                  </a:lnTo>
                  <a:lnTo>
                    <a:pt x="298" y="21"/>
                  </a:lnTo>
                  <a:lnTo>
                    <a:pt x="313" y="27"/>
                  </a:lnTo>
                  <a:lnTo>
                    <a:pt x="326" y="33"/>
                  </a:lnTo>
                  <a:lnTo>
                    <a:pt x="335" y="39"/>
                  </a:lnTo>
                  <a:lnTo>
                    <a:pt x="341" y="46"/>
                  </a:lnTo>
                  <a:lnTo>
                    <a:pt x="345" y="53"/>
                  </a:lnTo>
                  <a:lnTo>
                    <a:pt x="345" y="60"/>
                  </a:lnTo>
                  <a:lnTo>
                    <a:pt x="342" y="67"/>
                  </a:lnTo>
                  <a:lnTo>
                    <a:pt x="335" y="74"/>
                  </a:lnTo>
                  <a:lnTo>
                    <a:pt x="32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1" name="Freeform 263"/>
            <p:cNvSpPr>
              <a:spLocks noChangeAspect="1"/>
            </p:cNvSpPr>
            <p:nvPr/>
          </p:nvSpPr>
          <p:spPr bwMode="auto">
            <a:xfrm>
              <a:off x="4655" y="308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1"/>
                <a:gd name="T29" fmla="*/ 1 w 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2" name="Freeform 264"/>
            <p:cNvSpPr>
              <a:spLocks noChangeAspect="1"/>
            </p:cNvSpPr>
            <p:nvPr/>
          </p:nvSpPr>
          <p:spPr bwMode="auto">
            <a:xfrm>
              <a:off x="4596" y="3114"/>
              <a:ext cx="16" cy="32"/>
            </a:xfrm>
            <a:custGeom>
              <a:avLst/>
              <a:gdLst>
                <a:gd name="T0" fmla="*/ 16 w 16"/>
                <a:gd name="T1" fmla="*/ 0 h 32"/>
                <a:gd name="T2" fmla="*/ 8 w 16"/>
                <a:gd name="T3" fmla="*/ 7 h 32"/>
                <a:gd name="T4" fmla="*/ 3 w 16"/>
                <a:gd name="T5" fmla="*/ 13 h 32"/>
                <a:gd name="T6" fmla="*/ 0 w 16"/>
                <a:gd name="T7" fmla="*/ 20 h 32"/>
                <a:gd name="T8" fmla="*/ 2 w 16"/>
                <a:gd name="T9" fmla="*/ 27 h 32"/>
                <a:gd name="T10" fmla="*/ 4 w 16"/>
                <a:gd name="T11" fmla="*/ 32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2"/>
                <a:gd name="T20" fmla="*/ 16 w 1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2">
                  <a:moveTo>
                    <a:pt x="16" y="0"/>
                  </a:moveTo>
                  <a:lnTo>
                    <a:pt x="8" y="7"/>
                  </a:lnTo>
                  <a:lnTo>
                    <a:pt x="3" y="13"/>
                  </a:lnTo>
                  <a:lnTo>
                    <a:pt x="0" y="20"/>
                  </a:lnTo>
                  <a:lnTo>
                    <a:pt x="2" y="27"/>
                  </a:lnTo>
                  <a:lnTo>
                    <a:pt x="4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3" name="Line 265"/>
            <p:cNvSpPr>
              <a:spLocks noChangeAspect="1" noChangeShapeType="1"/>
            </p:cNvSpPr>
            <p:nvPr/>
          </p:nvSpPr>
          <p:spPr bwMode="auto">
            <a:xfrm>
              <a:off x="4606" y="3102"/>
              <a:ext cx="6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4" name="Freeform 266"/>
            <p:cNvSpPr>
              <a:spLocks noChangeAspect="1"/>
            </p:cNvSpPr>
            <p:nvPr/>
          </p:nvSpPr>
          <p:spPr bwMode="auto">
            <a:xfrm>
              <a:off x="4623" y="3138"/>
              <a:ext cx="73" cy="20"/>
            </a:xfrm>
            <a:custGeom>
              <a:avLst/>
              <a:gdLst>
                <a:gd name="T0" fmla="*/ 73 w 73"/>
                <a:gd name="T1" fmla="*/ 0 h 20"/>
                <a:gd name="T2" fmla="*/ 52 w 73"/>
                <a:gd name="T3" fmla="*/ 4 h 20"/>
                <a:gd name="T4" fmla="*/ 33 w 73"/>
                <a:gd name="T5" fmla="*/ 8 h 20"/>
                <a:gd name="T6" fmla="*/ 17 w 73"/>
                <a:gd name="T7" fmla="*/ 13 h 20"/>
                <a:gd name="T8" fmla="*/ 3 w 73"/>
                <a:gd name="T9" fmla="*/ 19 h 20"/>
                <a:gd name="T10" fmla="*/ 0 w 73"/>
                <a:gd name="T11" fmla="*/ 2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20"/>
                <a:gd name="T20" fmla="*/ 73 w 7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20">
                  <a:moveTo>
                    <a:pt x="73" y="0"/>
                  </a:moveTo>
                  <a:lnTo>
                    <a:pt x="52" y="4"/>
                  </a:lnTo>
                  <a:lnTo>
                    <a:pt x="33" y="8"/>
                  </a:lnTo>
                  <a:lnTo>
                    <a:pt x="17" y="13"/>
                  </a:lnTo>
                  <a:lnTo>
                    <a:pt x="3" y="19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5" name="Freeform 267"/>
            <p:cNvSpPr>
              <a:spLocks noChangeAspect="1"/>
            </p:cNvSpPr>
            <p:nvPr/>
          </p:nvSpPr>
          <p:spPr bwMode="auto">
            <a:xfrm>
              <a:off x="4696" y="3131"/>
              <a:ext cx="270" cy="28"/>
            </a:xfrm>
            <a:custGeom>
              <a:avLst/>
              <a:gdLst>
                <a:gd name="T0" fmla="*/ 270 w 270"/>
                <a:gd name="T1" fmla="*/ 28 h 28"/>
                <a:gd name="T2" fmla="*/ 262 w 270"/>
                <a:gd name="T3" fmla="*/ 24 h 28"/>
                <a:gd name="T4" fmla="*/ 247 w 270"/>
                <a:gd name="T5" fmla="*/ 19 h 28"/>
                <a:gd name="T6" fmla="*/ 230 w 270"/>
                <a:gd name="T7" fmla="*/ 14 h 28"/>
                <a:gd name="T8" fmla="*/ 211 w 270"/>
                <a:gd name="T9" fmla="*/ 9 h 28"/>
                <a:gd name="T10" fmla="*/ 190 w 270"/>
                <a:gd name="T11" fmla="*/ 6 h 28"/>
                <a:gd name="T12" fmla="*/ 167 w 270"/>
                <a:gd name="T13" fmla="*/ 3 h 28"/>
                <a:gd name="T14" fmla="*/ 143 w 270"/>
                <a:gd name="T15" fmla="*/ 1 h 28"/>
                <a:gd name="T16" fmla="*/ 119 w 270"/>
                <a:gd name="T17" fmla="*/ 0 h 28"/>
                <a:gd name="T18" fmla="*/ 94 w 270"/>
                <a:gd name="T19" fmla="*/ 0 h 28"/>
                <a:gd name="T20" fmla="*/ 70 w 270"/>
                <a:gd name="T21" fmla="*/ 0 h 28"/>
                <a:gd name="T22" fmla="*/ 45 w 270"/>
                <a:gd name="T23" fmla="*/ 2 h 28"/>
                <a:gd name="T24" fmla="*/ 22 w 270"/>
                <a:gd name="T25" fmla="*/ 4 h 28"/>
                <a:gd name="T26" fmla="*/ 0 w 270"/>
                <a:gd name="T27" fmla="*/ 7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0"/>
                <a:gd name="T43" fmla="*/ 0 h 28"/>
                <a:gd name="T44" fmla="*/ 270 w 270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0" h="28">
                  <a:moveTo>
                    <a:pt x="270" y="28"/>
                  </a:moveTo>
                  <a:lnTo>
                    <a:pt x="262" y="24"/>
                  </a:lnTo>
                  <a:lnTo>
                    <a:pt x="247" y="19"/>
                  </a:lnTo>
                  <a:lnTo>
                    <a:pt x="230" y="14"/>
                  </a:lnTo>
                  <a:lnTo>
                    <a:pt x="211" y="9"/>
                  </a:lnTo>
                  <a:lnTo>
                    <a:pt x="190" y="6"/>
                  </a:lnTo>
                  <a:lnTo>
                    <a:pt x="167" y="3"/>
                  </a:lnTo>
                  <a:lnTo>
                    <a:pt x="143" y="1"/>
                  </a:lnTo>
                  <a:lnTo>
                    <a:pt x="119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5" y="2"/>
                  </a:lnTo>
                  <a:lnTo>
                    <a:pt x="22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6" name="Freeform 268"/>
            <p:cNvSpPr>
              <a:spLocks noChangeAspect="1"/>
            </p:cNvSpPr>
            <p:nvPr/>
          </p:nvSpPr>
          <p:spPr bwMode="auto">
            <a:xfrm>
              <a:off x="4870" y="3212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48 w 56"/>
                <a:gd name="T3" fmla="*/ 2 h 10"/>
                <a:gd name="T4" fmla="*/ 20 w 56"/>
                <a:gd name="T5" fmla="*/ 7 h 10"/>
                <a:gd name="T6" fmla="*/ 8 w 56"/>
                <a:gd name="T7" fmla="*/ 9 h 10"/>
                <a:gd name="T8" fmla="*/ 0 w 5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10"/>
                <a:gd name="T17" fmla="*/ 56 w 5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10">
                  <a:moveTo>
                    <a:pt x="56" y="0"/>
                  </a:moveTo>
                  <a:lnTo>
                    <a:pt x="48" y="2"/>
                  </a:lnTo>
                  <a:lnTo>
                    <a:pt x="20" y="7"/>
                  </a:lnTo>
                  <a:lnTo>
                    <a:pt x="8" y="9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7" name="Line 269"/>
            <p:cNvSpPr>
              <a:spLocks noChangeAspect="1" noChangeShapeType="1"/>
            </p:cNvSpPr>
            <p:nvPr/>
          </p:nvSpPr>
          <p:spPr bwMode="auto">
            <a:xfrm flipH="1" flipV="1">
              <a:off x="4612" y="311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8" name="Freeform 270"/>
            <p:cNvSpPr>
              <a:spLocks noChangeAspect="1"/>
            </p:cNvSpPr>
            <p:nvPr/>
          </p:nvSpPr>
          <p:spPr bwMode="auto">
            <a:xfrm>
              <a:off x="4613" y="3146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3 h 3"/>
                <a:gd name="T4" fmla="*/ 0 w 2"/>
                <a:gd name="T5" fmla="*/ 2 h 3"/>
                <a:gd name="T6" fmla="*/ 0 w 2"/>
                <a:gd name="T7" fmla="*/ 2 h 3"/>
                <a:gd name="T8" fmla="*/ 0 w 2"/>
                <a:gd name="T9" fmla="*/ 0 h 3"/>
                <a:gd name="T10" fmla="*/ 0 w 2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3"/>
                <a:gd name="T20" fmla="*/ 2 w 2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3">
                  <a:moveTo>
                    <a:pt x="2" y="3"/>
                  </a:move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9" name="Freeform 271"/>
            <p:cNvSpPr>
              <a:spLocks noChangeAspect="1"/>
            </p:cNvSpPr>
            <p:nvPr/>
          </p:nvSpPr>
          <p:spPr bwMode="auto">
            <a:xfrm>
              <a:off x="4615" y="3121"/>
              <a:ext cx="109" cy="28"/>
            </a:xfrm>
            <a:custGeom>
              <a:avLst/>
              <a:gdLst>
                <a:gd name="T0" fmla="*/ 0 w 109"/>
                <a:gd name="T1" fmla="*/ 28 h 28"/>
                <a:gd name="T2" fmla="*/ 14 w 109"/>
                <a:gd name="T3" fmla="*/ 21 h 28"/>
                <a:gd name="T4" fmla="*/ 32 w 109"/>
                <a:gd name="T5" fmla="*/ 14 h 28"/>
                <a:gd name="T6" fmla="*/ 56 w 109"/>
                <a:gd name="T7" fmla="*/ 8 h 28"/>
                <a:gd name="T8" fmla="*/ 84 w 109"/>
                <a:gd name="T9" fmla="*/ 3 h 28"/>
                <a:gd name="T10" fmla="*/ 96 w 109"/>
                <a:gd name="T11" fmla="*/ 1 h 28"/>
                <a:gd name="T12" fmla="*/ 109 w 109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"/>
                <a:gd name="T22" fmla="*/ 0 h 28"/>
                <a:gd name="T23" fmla="*/ 109 w 109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" h="28">
                  <a:moveTo>
                    <a:pt x="0" y="28"/>
                  </a:moveTo>
                  <a:lnTo>
                    <a:pt x="14" y="21"/>
                  </a:lnTo>
                  <a:lnTo>
                    <a:pt x="32" y="14"/>
                  </a:lnTo>
                  <a:lnTo>
                    <a:pt x="56" y="8"/>
                  </a:lnTo>
                  <a:lnTo>
                    <a:pt x="84" y="3"/>
                  </a:lnTo>
                  <a:lnTo>
                    <a:pt x="96" y="1"/>
                  </a:lnTo>
                  <a:lnTo>
                    <a:pt x="10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0" name="Freeform 272"/>
            <p:cNvSpPr>
              <a:spLocks noChangeAspect="1"/>
            </p:cNvSpPr>
            <p:nvPr/>
          </p:nvSpPr>
          <p:spPr bwMode="auto">
            <a:xfrm>
              <a:off x="4724" y="3116"/>
              <a:ext cx="4" cy="5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1 h 5"/>
                <a:gd name="T4" fmla="*/ 3 w 4"/>
                <a:gd name="T5" fmla="*/ 3 h 5"/>
                <a:gd name="T6" fmla="*/ 2 w 4"/>
                <a:gd name="T7" fmla="*/ 4 h 5"/>
                <a:gd name="T8" fmla="*/ 1 w 4"/>
                <a:gd name="T9" fmla="*/ 4 h 5"/>
                <a:gd name="T10" fmla="*/ 0 w 4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4" y="0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1" name="Line 273"/>
            <p:cNvSpPr>
              <a:spLocks noChangeAspect="1" noChangeShapeType="1"/>
            </p:cNvSpPr>
            <p:nvPr/>
          </p:nvSpPr>
          <p:spPr bwMode="auto">
            <a:xfrm flipV="1">
              <a:off x="4728" y="3102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2" name="Freeform 274"/>
            <p:cNvSpPr>
              <a:spLocks noChangeAspect="1"/>
            </p:cNvSpPr>
            <p:nvPr/>
          </p:nvSpPr>
          <p:spPr bwMode="auto">
            <a:xfrm>
              <a:off x="4724" y="3098"/>
              <a:ext cx="4" cy="4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0 h 4"/>
                <a:gd name="T4" fmla="*/ 2 w 4"/>
                <a:gd name="T5" fmla="*/ 0 h 4"/>
                <a:gd name="T6" fmla="*/ 3 w 4"/>
                <a:gd name="T7" fmla="*/ 2 h 4"/>
                <a:gd name="T8" fmla="*/ 4 w 4"/>
                <a:gd name="T9" fmla="*/ 3 h 4"/>
                <a:gd name="T10" fmla="*/ 4 w 4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3" name="Freeform 275"/>
            <p:cNvSpPr>
              <a:spLocks noChangeAspect="1"/>
            </p:cNvSpPr>
            <p:nvPr/>
          </p:nvSpPr>
          <p:spPr bwMode="auto">
            <a:xfrm>
              <a:off x="4667" y="3098"/>
              <a:ext cx="57" cy="9"/>
            </a:xfrm>
            <a:custGeom>
              <a:avLst/>
              <a:gdLst>
                <a:gd name="T0" fmla="*/ 0 w 57"/>
                <a:gd name="T1" fmla="*/ 9 h 9"/>
                <a:gd name="T2" fmla="*/ 4 w 57"/>
                <a:gd name="T3" fmla="*/ 8 h 9"/>
                <a:gd name="T4" fmla="*/ 29 w 57"/>
                <a:gd name="T5" fmla="*/ 3 h 9"/>
                <a:gd name="T6" fmla="*/ 57 w 5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9"/>
                <a:gd name="T14" fmla="*/ 57 w 5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9">
                  <a:moveTo>
                    <a:pt x="0" y="9"/>
                  </a:moveTo>
                  <a:lnTo>
                    <a:pt x="4" y="8"/>
                  </a:lnTo>
                  <a:lnTo>
                    <a:pt x="29" y="3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4" name="Line 276"/>
            <p:cNvSpPr>
              <a:spLocks noChangeAspect="1" noChangeShapeType="1"/>
            </p:cNvSpPr>
            <p:nvPr/>
          </p:nvSpPr>
          <p:spPr bwMode="auto">
            <a:xfrm flipV="1">
              <a:off x="4667" y="3094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5" name="Freeform 277"/>
            <p:cNvSpPr>
              <a:spLocks noChangeAspect="1"/>
            </p:cNvSpPr>
            <p:nvPr/>
          </p:nvSpPr>
          <p:spPr bwMode="auto">
            <a:xfrm>
              <a:off x="4667" y="3081"/>
              <a:ext cx="325" cy="65"/>
            </a:xfrm>
            <a:custGeom>
              <a:avLst/>
              <a:gdLst>
                <a:gd name="T0" fmla="*/ 322 w 325"/>
                <a:gd name="T1" fmla="*/ 65 h 65"/>
                <a:gd name="T2" fmla="*/ 323 w 325"/>
                <a:gd name="T3" fmla="*/ 62 h 65"/>
                <a:gd name="T4" fmla="*/ 325 w 325"/>
                <a:gd name="T5" fmla="*/ 55 h 65"/>
                <a:gd name="T6" fmla="*/ 324 w 325"/>
                <a:gd name="T7" fmla="*/ 48 h 65"/>
                <a:gd name="T8" fmla="*/ 320 w 325"/>
                <a:gd name="T9" fmla="*/ 42 h 65"/>
                <a:gd name="T10" fmla="*/ 312 w 325"/>
                <a:gd name="T11" fmla="*/ 35 h 65"/>
                <a:gd name="T12" fmla="*/ 302 w 325"/>
                <a:gd name="T13" fmla="*/ 29 h 65"/>
                <a:gd name="T14" fmla="*/ 288 w 325"/>
                <a:gd name="T15" fmla="*/ 23 h 65"/>
                <a:gd name="T16" fmla="*/ 273 w 325"/>
                <a:gd name="T17" fmla="*/ 17 h 65"/>
                <a:gd name="T18" fmla="*/ 254 w 325"/>
                <a:gd name="T19" fmla="*/ 12 h 65"/>
                <a:gd name="T20" fmla="*/ 234 w 325"/>
                <a:gd name="T21" fmla="*/ 8 h 65"/>
                <a:gd name="T22" fmla="*/ 212 w 325"/>
                <a:gd name="T23" fmla="*/ 5 h 65"/>
                <a:gd name="T24" fmla="*/ 189 w 325"/>
                <a:gd name="T25" fmla="*/ 2 h 65"/>
                <a:gd name="T26" fmla="*/ 164 w 325"/>
                <a:gd name="T27" fmla="*/ 1 h 65"/>
                <a:gd name="T28" fmla="*/ 139 w 325"/>
                <a:gd name="T29" fmla="*/ 0 h 65"/>
                <a:gd name="T30" fmla="*/ 114 w 325"/>
                <a:gd name="T31" fmla="*/ 0 h 65"/>
                <a:gd name="T32" fmla="*/ 89 w 325"/>
                <a:gd name="T33" fmla="*/ 1 h 65"/>
                <a:gd name="T34" fmla="*/ 65 w 325"/>
                <a:gd name="T35" fmla="*/ 2 h 65"/>
                <a:gd name="T36" fmla="*/ 42 w 325"/>
                <a:gd name="T37" fmla="*/ 5 h 65"/>
                <a:gd name="T38" fmla="*/ 20 w 325"/>
                <a:gd name="T39" fmla="*/ 9 h 65"/>
                <a:gd name="T40" fmla="*/ 0 w 325"/>
                <a:gd name="T41" fmla="*/ 13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5"/>
                <a:gd name="T64" fmla="*/ 0 h 65"/>
                <a:gd name="T65" fmla="*/ 325 w 325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5" h="65">
                  <a:moveTo>
                    <a:pt x="322" y="65"/>
                  </a:moveTo>
                  <a:lnTo>
                    <a:pt x="323" y="62"/>
                  </a:lnTo>
                  <a:lnTo>
                    <a:pt x="325" y="55"/>
                  </a:lnTo>
                  <a:lnTo>
                    <a:pt x="324" y="48"/>
                  </a:lnTo>
                  <a:lnTo>
                    <a:pt x="320" y="42"/>
                  </a:lnTo>
                  <a:lnTo>
                    <a:pt x="312" y="35"/>
                  </a:lnTo>
                  <a:lnTo>
                    <a:pt x="302" y="29"/>
                  </a:lnTo>
                  <a:lnTo>
                    <a:pt x="288" y="23"/>
                  </a:lnTo>
                  <a:lnTo>
                    <a:pt x="273" y="17"/>
                  </a:lnTo>
                  <a:lnTo>
                    <a:pt x="254" y="12"/>
                  </a:lnTo>
                  <a:lnTo>
                    <a:pt x="234" y="8"/>
                  </a:lnTo>
                  <a:lnTo>
                    <a:pt x="212" y="5"/>
                  </a:lnTo>
                  <a:lnTo>
                    <a:pt x="189" y="2"/>
                  </a:lnTo>
                  <a:lnTo>
                    <a:pt x="164" y="1"/>
                  </a:lnTo>
                  <a:lnTo>
                    <a:pt x="139" y="0"/>
                  </a:lnTo>
                  <a:lnTo>
                    <a:pt x="114" y="0"/>
                  </a:lnTo>
                  <a:lnTo>
                    <a:pt x="89" y="1"/>
                  </a:lnTo>
                  <a:lnTo>
                    <a:pt x="65" y="2"/>
                  </a:lnTo>
                  <a:lnTo>
                    <a:pt x="42" y="5"/>
                  </a:lnTo>
                  <a:lnTo>
                    <a:pt x="20" y="9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6" name="Freeform 278"/>
            <p:cNvSpPr>
              <a:spLocks noChangeAspect="1"/>
            </p:cNvSpPr>
            <p:nvPr/>
          </p:nvSpPr>
          <p:spPr bwMode="auto">
            <a:xfrm>
              <a:off x="4628" y="3140"/>
              <a:ext cx="71" cy="20"/>
            </a:xfrm>
            <a:custGeom>
              <a:avLst/>
              <a:gdLst>
                <a:gd name="T0" fmla="*/ 71 w 71"/>
                <a:gd name="T1" fmla="*/ 0 h 20"/>
                <a:gd name="T2" fmla="*/ 51 w 71"/>
                <a:gd name="T3" fmla="*/ 4 h 20"/>
                <a:gd name="T4" fmla="*/ 33 w 71"/>
                <a:gd name="T5" fmla="*/ 8 h 20"/>
                <a:gd name="T6" fmla="*/ 17 w 71"/>
                <a:gd name="T7" fmla="*/ 13 h 20"/>
                <a:gd name="T8" fmla="*/ 3 w 71"/>
                <a:gd name="T9" fmla="*/ 18 h 20"/>
                <a:gd name="T10" fmla="*/ 0 w 71"/>
                <a:gd name="T11" fmla="*/ 2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20"/>
                <a:gd name="T20" fmla="*/ 71 w 71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20">
                  <a:moveTo>
                    <a:pt x="71" y="0"/>
                  </a:moveTo>
                  <a:lnTo>
                    <a:pt x="51" y="4"/>
                  </a:lnTo>
                  <a:lnTo>
                    <a:pt x="33" y="8"/>
                  </a:lnTo>
                  <a:lnTo>
                    <a:pt x="17" y="13"/>
                  </a:lnTo>
                  <a:lnTo>
                    <a:pt x="3" y="18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7" name="Freeform 279"/>
            <p:cNvSpPr>
              <a:spLocks noChangeAspect="1"/>
            </p:cNvSpPr>
            <p:nvPr/>
          </p:nvSpPr>
          <p:spPr bwMode="auto">
            <a:xfrm>
              <a:off x="4699" y="3133"/>
              <a:ext cx="263" cy="27"/>
            </a:xfrm>
            <a:custGeom>
              <a:avLst/>
              <a:gdLst>
                <a:gd name="T0" fmla="*/ 263 w 263"/>
                <a:gd name="T1" fmla="*/ 27 h 27"/>
                <a:gd name="T2" fmla="*/ 257 w 263"/>
                <a:gd name="T3" fmla="*/ 24 h 27"/>
                <a:gd name="T4" fmla="*/ 243 w 263"/>
                <a:gd name="T5" fmla="*/ 19 h 27"/>
                <a:gd name="T6" fmla="*/ 226 w 263"/>
                <a:gd name="T7" fmla="*/ 14 h 27"/>
                <a:gd name="T8" fmla="*/ 207 w 263"/>
                <a:gd name="T9" fmla="*/ 10 h 27"/>
                <a:gd name="T10" fmla="*/ 187 w 263"/>
                <a:gd name="T11" fmla="*/ 6 h 27"/>
                <a:gd name="T12" fmla="*/ 165 w 263"/>
                <a:gd name="T13" fmla="*/ 3 h 27"/>
                <a:gd name="T14" fmla="*/ 142 w 263"/>
                <a:gd name="T15" fmla="*/ 1 h 27"/>
                <a:gd name="T16" fmla="*/ 118 w 263"/>
                <a:gd name="T17" fmla="*/ 0 h 27"/>
                <a:gd name="T18" fmla="*/ 93 w 263"/>
                <a:gd name="T19" fmla="*/ 0 h 27"/>
                <a:gd name="T20" fmla="*/ 69 w 263"/>
                <a:gd name="T21" fmla="*/ 0 h 27"/>
                <a:gd name="T22" fmla="*/ 45 w 263"/>
                <a:gd name="T23" fmla="*/ 2 h 27"/>
                <a:gd name="T24" fmla="*/ 22 w 263"/>
                <a:gd name="T25" fmla="*/ 4 h 27"/>
                <a:gd name="T26" fmla="*/ 0 w 263"/>
                <a:gd name="T27" fmla="*/ 7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3"/>
                <a:gd name="T43" fmla="*/ 0 h 27"/>
                <a:gd name="T44" fmla="*/ 263 w 263"/>
                <a:gd name="T45" fmla="*/ 27 h 2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3" h="27">
                  <a:moveTo>
                    <a:pt x="263" y="27"/>
                  </a:moveTo>
                  <a:lnTo>
                    <a:pt x="257" y="24"/>
                  </a:lnTo>
                  <a:lnTo>
                    <a:pt x="243" y="19"/>
                  </a:lnTo>
                  <a:lnTo>
                    <a:pt x="226" y="14"/>
                  </a:lnTo>
                  <a:lnTo>
                    <a:pt x="207" y="10"/>
                  </a:lnTo>
                  <a:lnTo>
                    <a:pt x="187" y="6"/>
                  </a:lnTo>
                  <a:lnTo>
                    <a:pt x="165" y="3"/>
                  </a:lnTo>
                  <a:lnTo>
                    <a:pt x="142" y="1"/>
                  </a:lnTo>
                  <a:lnTo>
                    <a:pt x="118" y="0"/>
                  </a:lnTo>
                  <a:lnTo>
                    <a:pt x="93" y="0"/>
                  </a:lnTo>
                  <a:lnTo>
                    <a:pt x="69" y="0"/>
                  </a:lnTo>
                  <a:lnTo>
                    <a:pt x="45" y="2"/>
                  </a:lnTo>
                  <a:lnTo>
                    <a:pt x="22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8" name="Freeform 280"/>
            <p:cNvSpPr>
              <a:spLocks noChangeAspect="1"/>
            </p:cNvSpPr>
            <p:nvPr/>
          </p:nvSpPr>
          <p:spPr bwMode="auto">
            <a:xfrm>
              <a:off x="4873" y="3205"/>
              <a:ext cx="48" cy="8"/>
            </a:xfrm>
            <a:custGeom>
              <a:avLst/>
              <a:gdLst>
                <a:gd name="T0" fmla="*/ 0 w 48"/>
                <a:gd name="T1" fmla="*/ 0 h 8"/>
                <a:gd name="T2" fmla="*/ 12 w 48"/>
                <a:gd name="T3" fmla="*/ 1 h 8"/>
                <a:gd name="T4" fmla="*/ 33 w 48"/>
                <a:gd name="T5" fmla="*/ 5 h 8"/>
                <a:gd name="T6" fmla="*/ 48 w 4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8"/>
                <a:gd name="T14" fmla="*/ 48 w 4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8">
                  <a:moveTo>
                    <a:pt x="0" y="0"/>
                  </a:moveTo>
                  <a:lnTo>
                    <a:pt x="12" y="1"/>
                  </a:lnTo>
                  <a:lnTo>
                    <a:pt x="33" y="5"/>
                  </a:lnTo>
                  <a:lnTo>
                    <a:pt x="48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9" name="Freeform 281"/>
            <p:cNvSpPr>
              <a:spLocks noChangeAspect="1"/>
            </p:cNvSpPr>
            <p:nvPr/>
          </p:nvSpPr>
          <p:spPr bwMode="auto">
            <a:xfrm>
              <a:off x="4965" y="3236"/>
              <a:ext cx="7" cy="1"/>
            </a:xfrm>
            <a:custGeom>
              <a:avLst/>
              <a:gdLst>
                <a:gd name="T0" fmla="*/ 0 w 7"/>
                <a:gd name="T1" fmla="*/ 0 h 1"/>
                <a:gd name="T2" fmla="*/ 6 w 7"/>
                <a:gd name="T3" fmla="*/ 0 h 1"/>
                <a:gd name="T4" fmla="*/ 7 w 7"/>
                <a:gd name="T5" fmla="*/ 1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0" y="0"/>
                  </a:moveTo>
                  <a:lnTo>
                    <a:pt x="6" y="0"/>
                  </a:lnTo>
                  <a:lnTo>
                    <a:pt x="7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0" name="Freeform 282"/>
            <p:cNvSpPr>
              <a:spLocks noChangeAspect="1"/>
            </p:cNvSpPr>
            <p:nvPr/>
          </p:nvSpPr>
          <p:spPr bwMode="auto">
            <a:xfrm>
              <a:off x="4812" y="3236"/>
              <a:ext cx="153" cy="25"/>
            </a:xfrm>
            <a:custGeom>
              <a:avLst/>
              <a:gdLst>
                <a:gd name="T0" fmla="*/ 0 w 153"/>
                <a:gd name="T1" fmla="*/ 25 h 25"/>
                <a:gd name="T2" fmla="*/ 23 w 153"/>
                <a:gd name="T3" fmla="*/ 24 h 25"/>
                <a:gd name="T4" fmla="*/ 45 w 153"/>
                <a:gd name="T5" fmla="*/ 22 h 25"/>
                <a:gd name="T6" fmla="*/ 66 w 153"/>
                <a:gd name="T7" fmla="*/ 20 h 25"/>
                <a:gd name="T8" fmla="*/ 87 w 153"/>
                <a:gd name="T9" fmla="*/ 17 h 25"/>
                <a:gd name="T10" fmla="*/ 106 w 153"/>
                <a:gd name="T11" fmla="*/ 14 h 25"/>
                <a:gd name="T12" fmla="*/ 123 w 153"/>
                <a:gd name="T13" fmla="*/ 10 h 25"/>
                <a:gd name="T14" fmla="*/ 139 w 153"/>
                <a:gd name="T15" fmla="*/ 5 h 25"/>
                <a:gd name="T16" fmla="*/ 153 w 153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5"/>
                <a:gd name="T29" fmla="*/ 153 w 15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5">
                  <a:moveTo>
                    <a:pt x="0" y="25"/>
                  </a:moveTo>
                  <a:lnTo>
                    <a:pt x="23" y="24"/>
                  </a:lnTo>
                  <a:lnTo>
                    <a:pt x="45" y="22"/>
                  </a:lnTo>
                  <a:lnTo>
                    <a:pt x="66" y="20"/>
                  </a:lnTo>
                  <a:lnTo>
                    <a:pt x="87" y="17"/>
                  </a:lnTo>
                  <a:lnTo>
                    <a:pt x="106" y="14"/>
                  </a:lnTo>
                  <a:lnTo>
                    <a:pt x="123" y="10"/>
                  </a:lnTo>
                  <a:lnTo>
                    <a:pt x="139" y="5"/>
                  </a:lnTo>
                  <a:lnTo>
                    <a:pt x="1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1" name="Freeform 283"/>
            <p:cNvSpPr>
              <a:spLocks noChangeAspect="1"/>
            </p:cNvSpPr>
            <p:nvPr/>
          </p:nvSpPr>
          <p:spPr bwMode="auto">
            <a:xfrm>
              <a:off x="4779" y="3261"/>
              <a:ext cx="33" cy="26"/>
            </a:xfrm>
            <a:custGeom>
              <a:avLst/>
              <a:gdLst>
                <a:gd name="T0" fmla="*/ 0 w 33"/>
                <a:gd name="T1" fmla="*/ 26 h 26"/>
                <a:gd name="T2" fmla="*/ 3 w 33"/>
                <a:gd name="T3" fmla="*/ 18 h 26"/>
                <a:gd name="T4" fmla="*/ 8 w 33"/>
                <a:gd name="T5" fmla="*/ 10 h 26"/>
                <a:gd name="T6" fmla="*/ 16 w 33"/>
                <a:gd name="T7" fmla="*/ 4 h 26"/>
                <a:gd name="T8" fmla="*/ 27 w 33"/>
                <a:gd name="T9" fmla="*/ 1 h 26"/>
                <a:gd name="T10" fmla="*/ 33 w 33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26"/>
                <a:gd name="T20" fmla="*/ 33 w 3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26">
                  <a:moveTo>
                    <a:pt x="0" y="26"/>
                  </a:moveTo>
                  <a:lnTo>
                    <a:pt x="3" y="18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7" y="1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2" name="Line 284"/>
            <p:cNvSpPr>
              <a:spLocks noChangeAspect="1" noChangeShapeType="1"/>
            </p:cNvSpPr>
            <p:nvPr/>
          </p:nvSpPr>
          <p:spPr bwMode="auto">
            <a:xfrm flipV="1">
              <a:off x="4774" y="3287"/>
              <a:ext cx="5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3" name="Freeform 285"/>
            <p:cNvSpPr>
              <a:spLocks noChangeAspect="1"/>
            </p:cNvSpPr>
            <p:nvPr/>
          </p:nvSpPr>
          <p:spPr bwMode="auto">
            <a:xfrm>
              <a:off x="4774" y="3321"/>
              <a:ext cx="12" cy="22"/>
            </a:xfrm>
            <a:custGeom>
              <a:avLst/>
              <a:gdLst>
                <a:gd name="T0" fmla="*/ 12 w 12"/>
                <a:gd name="T1" fmla="*/ 22 h 22"/>
                <a:gd name="T2" fmla="*/ 6 w 12"/>
                <a:gd name="T3" fmla="*/ 17 h 22"/>
                <a:gd name="T4" fmla="*/ 2 w 12"/>
                <a:gd name="T5" fmla="*/ 11 h 22"/>
                <a:gd name="T6" fmla="*/ 0 w 12"/>
                <a:gd name="T7" fmla="*/ 4 h 22"/>
                <a:gd name="T8" fmla="*/ 0 w 12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2"/>
                <a:gd name="T17" fmla="*/ 12 w 1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2">
                  <a:moveTo>
                    <a:pt x="12" y="22"/>
                  </a:moveTo>
                  <a:lnTo>
                    <a:pt x="6" y="17"/>
                  </a:lnTo>
                  <a:lnTo>
                    <a:pt x="2" y="11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4" name="Freeform 286"/>
            <p:cNvSpPr>
              <a:spLocks noChangeAspect="1"/>
            </p:cNvSpPr>
            <p:nvPr/>
          </p:nvSpPr>
          <p:spPr bwMode="auto">
            <a:xfrm>
              <a:off x="4978" y="3219"/>
              <a:ext cx="9" cy="31"/>
            </a:xfrm>
            <a:custGeom>
              <a:avLst/>
              <a:gdLst>
                <a:gd name="T0" fmla="*/ 0 w 9"/>
                <a:gd name="T1" fmla="*/ 0 h 31"/>
                <a:gd name="T2" fmla="*/ 5 w 9"/>
                <a:gd name="T3" fmla="*/ 3 h 31"/>
                <a:gd name="T4" fmla="*/ 9 w 9"/>
                <a:gd name="T5" fmla="*/ 14 h 31"/>
                <a:gd name="T6" fmla="*/ 9 w 9"/>
                <a:gd name="T7" fmla="*/ 25 h 31"/>
                <a:gd name="T8" fmla="*/ 9 w 9"/>
                <a:gd name="T9" fmla="*/ 3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1"/>
                <a:gd name="T17" fmla="*/ 9 w 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1">
                  <a:moveTo>
                    <a:pt x="0" y="0"/>
                  </a:moveTo>
                  <a:lnTo>
                    <a:pt x="5" y="3"/>
                  </a:lnTo>
                  <a:lnTo>
                    <a:pt x="9" y="14"/>
                  </a:lnTo>
                  <a:lnTo>
                    <a:pt x="9" y="25"/>
                  </a:lnTo>
                  <a:lnTo>
                    <a:pt x="9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5" name="Line 287"/>
            <p:cNvSpPr>
              <a:spLocks noChangeAspect="1" noChangeShapeType="1"/>
            </p:cNvSpPr>
            <p:nvPr/>
          </p:nvSpPr>
          <p:spPr bwMode="auto">
            <a:xfrm flipH="1">
              <a:off x="4980" y="3250"/>
              <a:ext cx="7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6" name="Line 288"/>
            <p:cNvSpPr>
              <a:spLocks noChangeAspect="1" noChangeShapeType="1"/>
            </p:cNvSpPr>
            <p:nvPr/>
          </p:nvSpPr>
          <p:spPr bwMode="auto">
            <a:xfrm flipH="1">
              <a:off x="4976" y="3292"/>
              <a:ext cx="4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7" name="Line 289"/>
            <p:cNvSpPr>
              <a:spLocks noChangeAspect="1" noChangeShapeType="1"/>
            </p:cNvSpPr>
            <p:nvPr/>
          </p:nvSpPr>
          <p:spPr bwMode="auto">
            <a:xfrm flipH="1">
              <a:off x="4885" y="3281"/>
              <a:ext cx="5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8" name="Freeform 290"/>
            <p:cNvSpPr>
              <a:spLocks noChangeAspect="1"/>
            </p:cNvSpPr>
            <p:nvPr/>
          </p:nvSpPr>
          <p:spPr bwMode="auto">
            <a:xfrm>
              <a:off x="4885" y="3316"/>
              <a:ext cx="8" cy="1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2 w 8"/>
                <a:gd name="T5" fmla="*/ 1 h 1"/>
                <a:gd name="T6" fmla="*/ 3 w 8"/>
                <a:gd name="T7" fmla="*/ 1 h 1"/>
                <a:gd name="T8" fmla="*/ 4 w 8"/>
                <a:gd name="T9" fmla="*/ 1 h 1"/>
                <a:gd name="T10" fmla="*/ 5 w 8"/>
                <a:gd name="T11" fmla="*/ 0 h 1"/>
                <a:gd name="T12" fmla="*/ 6 w 8"/>
                <a:gd name="T13" fmla="*/ 0 h 1"/>
                <a:gd name="T14" fmla="*/ 7 w 8"/>
                <a:gd name="T15" fmla="*/ 0 h 1"/>
                <a:gd name="T16" fmla="*/ 8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9" name="Line 291"/>
            <p:cNvSpPr>
              <a:spLocks noChangeAspect="1" noChangeShapeType="1"/>
            </p:cNvSpPr>
            <p:nvPr/>
          </p:nvSpPr>
          <p:spPr bwMode="auto">
            <a:xfrm flipV="1">
              <a:off x="4893" y="3287"/>
              <a:ext cx="3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0" name="Freeform 292"/>
            <p:cNvSpPr>
              <a:spLocks noChangeAspect="1"/>
            </p:cNvSpPr>
            <p:nvPr/>
          </p:nvSpPr>
          <p:spPr bwMode="auto">
            <a:xfrm>
              <a:off x="4896" y="3285"/>
              <a:ext cx="9" cy="2"/>
            </a:xfrm>
            <a:custGeom>
              <a:avLst/>
              <a:gdLst>
                <a:gd name="T0" fmla="*/ 0 w 9"/>
                <a:gd name="T1" fmla="*/ 2 h 2"/>
                <a:gd name="T2" fmla="*/ 1 w 9"/>
                <a:gd name="T3" fmla="*/ 1 h 2"/>
                <a:gd name="T4" fmla="*/ 2 w 9"/>
                <a:gd name="T5" fmla="*/ 1 h 2"/>
                <a:gd name="T6" fmla="*/ 4 w 9"/>
                <a:gd name="T7" fmla="*/ 1 h 2"/>
                <a:gd name="T8" fmla="*/ 5 w 9"/>
                <a:gd name="T9" fmla="*/ 1 h 2"/>
                <a:gd name="T10" fmla="*/ 5 w 9"/>
                <a:gd name="T11" fmla="*/ 1 h 2"/>
                <a:gd name="T12" fmla="*/ 7 w 9"/>
                <a:gd name="T13" fmla="*/ 0 h 2"/>
                <a:gd name="T14" fmla="*/ 8 w 9"/>
                <a:gd name="T15" fmla="*/ 0 h 2"/>
                <a:gd name="T16" fmla="*/ 9 w 9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2"/>
                <a:gd name="T29" fmla="*/ 9 w 9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2">
                  <a:moveTo>
                    <a:pt x="0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1" name="Freeform 293"/>
            <p:cNvSpPr>
              <a:spLocks noChangeAspect="1"/>
            </p:cNvSpPr>
            <p:nvPr/>
          </p:nvSpPr>
          <p:spPr bwMode="auto">
            <a:xfrm>
              <a:off x="4903" y="3285"/>
              <a:ext cx="6" cy="11"/>
            </a:xfrm>
            <a:custGeom>
              <a:avLst/>
              <a:gdLst>
                <a:gd name="T0" fmla="*/ 2 w 6"/>
                <a:gd name="T1" fmla="*/ 0 h 11"/>
                <a:gd name="T2" fmla="*/ 4 w 6"/>
                <a:gd name="T3" fmla="*/ 0 h 11"/>
                <a:gd name="T4" fmla="*/ 5 w 6"/>
                <a:gd name="T5" fmla="*/ 1 h 11"/>
                <a:gd name="T6" fmla="*/ 6 w 6"/>
                <a:gd name="T7" fmla="*/ 2 h 11"/>
                <a:gd name="T8" fmla="*/ 6 w 6"/>
                <a:gd name="T9" fmla="*/ 4 h 11"/>
                <a:gd name="T10" fmla="*/ 6 w 6"/>
                <a:gd name="T11" fmla="*/ 6 h 11"/>
                <a:gd name="T12" fmla="*/ 5 w 6"/>
                <a:gd name="T13" fmla="*/ 8 h 11"/>
                <a:gd name="T14" fmla="*/ 4 w 6"/>
                <a:gd name="T15" fmla="*/ 9 h 11"/>
                <a:gd name="T16" fmla="*/ 3 w 6"/>
                <a:gd name="T17" fmla="*/ 10 h 11"/>
                <a:gd name="T18" fmla="*/ 0 w 6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2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1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2" name="Freeform 294"/>
            <p:cNvSpPr>
              <a:spLocks noChangeAspect="1"/>
            </p:cNvSpPr>
            <p:nvPr/>
          </p:nvSpPr>
          <p:spPr bwMode="auto">
            <a:xfrm>
              <a:off x="4897" y="329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1 h 1"/>
                <a:gd name="T4" fmla="*/ 5 w 6"/>
                <a:gd name="T5" fmla="*/ 1 h 1"/>
                <a:gd name="T6" fmla="*/ 4 w 6"/>
                <a:gd name="T7" fmla="*/ 1 h 1"/>
                <a:gd name="T8" fmla="*/ 3 w 6"/>
                <a:gd name="T9" fmla="*/ 1 h 1"/>
                <a:gd name="T10" fmla="*/ 3 w 6"/>
                <a:gd name="T11" fmla="*/ 1 h 1"/>
                <a:gd name="T12" fmla="*/ 2 w 6"/>
                <a:gd name="T13" fmla="*/ 1 h 1"/>
                <a:gd name="T14" fmla="*/ 1 w 6"/>
                <a:gd name="T15" fmla="*/ 1 h 1"/>
                <a:gd name="T16" fmla="*/ 0 w 6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6" y="0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3" name="Line 295"/>
            <p:cNvSpPr>
              <a:spLocks noChangeAspect="1" noChangeShapeType="1"/>
            </p:cNvSpPr>
            <p:nvPr/>
          </p:nvSpPr>
          <p:spPr bwMode="auto">
            <a:xfrm>
              <a:off x="4897" y="3297"/>
              <a:ext cx="9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4" name="Freeform 296"/>
            <p:cNvSpPr>
              <a:spLocks noChangeAspect="1"/>
            </p:cNvSpPr>
            <p:nvPr/>
          </p:nvSpPr>
          <p:spPr bwMode="auto">
            <a:xfrm>
              <a:off x="4906" y="3312"/>
              <a:ext cx="8" cy="2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2 h 2"/>
                <a:gd name="T4" fmla="*/ 2 w 8"/>
                <a:gd name="T5" fmla="*/ 1 h 2"/>
                <a:gd name="T6" fmla="*/ 3 w 8"/>
                <a:gd name="T7" fmla="*/ 1 h 2"/>
                <a:gd name="T8" fmla="*/ 4 w 8"/>
                <a:gd name="T9" fmla="*/ 1 h 2"/>
                <a:gd name="T10" fmla="*/ 5 w 8"/>
                <a:gd name="T11" fmla="*/ 1 h 2"/>
                <a:gd name="T12" fmla="*/ 6 w 8"/>
                <a:gd name="T13" fmla="*/ 1 h 2"/>
                <a:gd name="T14" fmla="*/ 7 w 8"/>
                <a:gd name="T15" fmla="*/ 0 h 2"/>
                <a:gd name="T16" fmla="*/ 8 w 8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"/>
                <a:gd name="T29" fmla="*/ 8 w 8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">
                  <a:moveTo>
                    <a:pt x="0" y="2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5" name="Line 297"/>
            <p:cNvSpPr>
              <a:spLocks noChangeAspect="1" noChangeShapeType="1"/>
            </p:cNvSpPr>
            <p:nvPr/>
          </p:nvSpPr>
          <p:spPr bwMode="auto">
            <a:xfrm flipH="1" flipV="1">
              <a:off x="4908" y="3301"/>
              <a:ext cx="6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6" name="Freeform 298"/>
            <p:cNvSpPr>
              <a:spLocks noChangeAspect="1"/>
            </p:cNvSpPr>
            <p:nvPr/>
          </p:nvSpPr>
          <p:spPr bwMode="auto">
            <a:xfrm>
              <a:off x="4906" y="3278"/>
              <a:ext cx="10" cy="23"/>
            </a:xfrm>
            <a:custGeom>
              <a:avLst/>
              <a:gdLst>
                <a:gd name="T0" fmla="*/ 2 w 10"/>
                <a:gd name="T1" fmla="*/ 23 h 23"/>
                <a:gd name="T2" fmla="*/ 6 w 10"/>
                <a:gd name="T3" fmla="*/ 19 h 23"/>
                <a:gd name="T4" fmla="*/ 8 w 10"/>
                <a:gd name="T5" fmla="*/ 16 h 23"/>
                <a:gd name="T6" fmla="*/ 9 w 10"/>
                <a:gd name="T7" fmla="*/ 12 h 23"/>
                <a:gd name="T8" fmla="*/ 10 w 10"/>
                <a:gd name="T9" fmla="*/ 8 h 23"/>
                <a:gd name="T10" fmla="*/ 9 w 10"/>
                <a:gd name="T11" fmla="*/ 4 h 23"/>
                <a:gd name="T12" fmla="*/ 7 w 10"/>
                <a:gd name="T13" fmla="*/ 1 h 23"/>
                <a:gd name="T14" fmla="*/ 4 w 10"/>
                <a:gd name="T15" fmla="*/ 0 h 23"/>
                <a:gd name="T16" fmla="*/ 0 w 10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3"/>
                <a:gd name="T29" fmla="*/ 10 w 10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3">
                  <a:moveTo>
                    <a:pt x="2" y="23"/>
                  </a:moveTo>
                  <a:lnTo>
                    <a:pt x="6" y="19"/>
                  </a:lnTo>
                  <a:lnTo>
                    <a:pt x="8" y="16"/>
                  </a:lnTo>
                  <a:lnTo>
                    <a:pt x="9" y="12"/>
                  </a:lnTo>
                  <a:lnTo>
                    <a:pt x="10" y="8"/>
                  </a:lnTo>
                  <a:lnTo>
                    <a:pt x="9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7" name="Line 299"/>
            <p:cNvSpPr>
              <a:spLocks noChangeAspect="1" noChangeShapeType="1"/>
            </p:cNvSpPr>
            <p:nvPr/>
          </p:nvSpPr>
          <p:spPr bwMode="auto">
            <a:xfrm flipH="1">
              <a:off x="4897" y="3278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8" name="Line 300"/>
            <p:cNvSpPr>
              <a:spLocks noChangeAspect="1" noChangeShapeType="1"/>
            </p:cNvSpPr>
            <p:nvPr/>
          </p:nvSpPr>
          <p:spPr bwMode="auto">
            <a:xfrm flipH="1">
              <a:off x="4890" y="3279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9" name="Line 301"/>
            <p:cNvSpPr>
              <a:spLocks noChangeAspect="1" noChangeShapeType="1"/>
            </p:cNvSpPr>
            <p:nvPr/>
          </p:nvSpPr>
          <p:spPr bwMode="auto">
            <a:xfrm flipH="1">
              <a:off x="4842" y="3285"/>
              <a:ext cx="4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0" name="Freeform 302"/>
            <p:cNvSpPr>
              <a:spLocks noChangeAspect="1"/>
            </p:cNvSpPr>
            <p:nvPr/>
          </p:nvSpPr>
          <p:spPr bwMode="auto">
            <a:xfrm>
              <a:off x="4842" y="3321"/>
              <a:ext cx="8" cy="1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2 w 8"/>
                <a:gd name="T5" fmla="*/ 1 h 1"/>
                <a:gd name="T6" fmla="*/ 3 w 8"/>
                <a:gd name="T7" fmla="*/ 0 h 1"/>
                <a:gd name="T8" fmla="*/ 4 w 8"/>
                <a:gd name="T9" fmla="*/ 0 h 1"/>
                <a:gd name="T10" fmla="*/ 5 w 8"/>
                <a:gd name="T11" fmla="*/ 0 h 1"/>
                <a:gd name="T12" fmla="*/ 6 w 8"/>
                <a:gd name="T13" fmla="*/ 0 h 1"/>
                <a:gd name="T14" fmla="*/ 7 w 8"/>
                <a:gd name="T15" fmla="*/ 0 h 1"/>
                <a:gd name="T16" fmla="*/ 8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1" name="Line 303"/>
            <p:cNvSpPr>
              <a:spLocks noChangeAspect="1" noChangeShapeType="1"/>
            </p:cNvSpPr>
            <p:nvPr/>
          </p:nvSpPr>
          <p:spPr bwMode="auto">
            <a:xfrm flipV="1">
              <a:off x="4850" y="3292"/>
              <a:ext cx="4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2" name="Freeform 304"/>
            <p:cNvSpPr>
              <a:spLocks noChangeAspect="1"/>
            </p:cNvSpPr>
            <p:nvPr/>
          </p:nvSpPr>
          <p:spPr bwMode="auto">
            <a:xfrm>
              <a:off x="4854" y="3291"/>
              <a:ext cx="8" cy="1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2 w 8"/>
                <a:gd name="T5" fmla="*/ 0 h 1"/>
                <a:gd name="T6" fmla="*/ 3 w 8"/>
                <a:gd name="T7" fmla="*/ 0 h 1"/>
                <a:gd name="T8" fmla="*/ 4 w 8"/>
                <a:gd name="T9" fmla="*/ 0 h 1"/>
                <a:gd name="T10" fmla="*/ 5 w 8"/>
                <a:gd name="T11" fmla="*/ 0 h 1"/>
                <a:gd name="T12" fmla="*/ 6 w 8"/>
                <a:gd name="T13" fmla="*/ 0 h 1"/>
                <a:gd name="T14" fmla="*/ 7 w 8"/>
                <a:gd name="T15" fmla="*/ 0 h 1"/>
                <a:gd name="T16" fmla="*/ 8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3" name="Line 305"/>
            <p:cNvSpPr>
              <a:spLocks noChangeAspect="1" noChangeShapeType="1"/>
            </p:cNvSpPr>
            <p:nvPr/>
          </p:nvSpPr>
          <p:spPr bwMode="auto">
            <a:xfrm flipH="1">
              <a:off x="4859" y="3291"/>
              <a:ext cx="3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4" name="Freeform 306"/>
            <p:cNvSpPr>
              <a:spLocks noChangeAspect="1"/>
            </p:cNvSpPr>
            <p:nvPr/>
          </p:nvSpPr>
          <p:spPr bwMode="auto">
            <a:xfrm>
              <a:off x="4859" y="3320"/>
              <a:ext cx="7" cy="1"/>
            </a:xfrm>
            <a:custGeom>
              <a:avLst/>
              <a:gdLst>
                <a:gd name="T0" fmla="*/ 0 w 7"/>
                <a:gd name="T1" fmla="*/ 0 h 1"/>
                <a:gd name="T2" fmla="*/ 1 w 7"/>
                <a:gd name="T3" fmla="*/ 0 h 1"/>
                <a:gd name="T4" fmla="*/ 2 w 7"/>
                <a:gd name="T5" fmla="*/ 0 h 1"/>
                <a:gd name="T6" fmla="*/ 3 w 7"/>
                <a:gd name="T7" fmla="*/ 0 h 1"/>
                <a:gd name="T8" fmla="*/ 4 w 7"/>
                <a:gd name="T9" fmla="*/ 0 h 1"/>
                <a:gd name="T10" fmla="*/ 5 w 7"/>
                <a:gd name="T11" fmla="*/ 0 h 1"/>
                <a:gd name="T12" fmla="*/ 6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"/>
                <a:gd name="T29" fmla="*/ 7 w 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5" name="Line 307"/>
            <p:cNvSpPr>
              <a:spLocks noChangeAspect="1" noChangeShapeType="1"/>
            </p:cNvSpPr>
            <p:nvPr/>
          </p:nvSpPr>
          <p:spPr bwMode="auto">
            <a:xfrm flipV="1">
              <a:off x="4866" y="3290"/>
              <a:ext cx="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6" name="Freeform 308"/>
            <p:cNvSpPr>
              <a:spLocks noChangeAspect="1"/>
            </p:cNvSpPr>
            <p:nvPr/>
          </p:nvSpPr>
          <p:spPr bwMode="auto">
            <a:xfrm>
              <a:off x="4870" y="3290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2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3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7" name="Freeform 309"/>
            <p:cNvSpPr>
              <a:spLocks noChangeAspect="1"/>
            </p:cNvSpPr>
            <p:nvPr/>
          </p:nvSpPr>
          <p:spPr bwMode="auto">
            <a:xfrm>
              <a:off x="4873" y="3290"/>
              <a:ext cx="5" cy="5"/>
            </a:xfrm>
            <a:custGeom>
              <a:avLst/>
              <a:gdLst>
                <a:gd name="T0" fmla="*/ 0 w 5"/>
                <a:gd name="T1" fmla="*/ 0 h 5"/>
                <a:gd name="T2" fmla="*/ 3 w 5"/>
                <a:gd name="T3" fmla="*/ 0 h 5"/>
                <a:gd name="T4" fmla="*/ 4 w 5"/>
                <a:gd name="T5" fmla="*/ 1 h 5"/>
                <a:gd name="T6" fmla="*/ 4 w 5"/>
                <a:gd name="T7" fmla="*/ 2 h 5"/>
                <a:gd name="T8" fmla="*/ 5 w 5"/>
                <a:gd name="T9" fmla="*/ 4 h 5"/>
                <a:gd name="T10" fmla="*/ 5 w 5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0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8" name="Line 310"/>
            <p:cNvSpPr>
              <a:spLocks noChangeAspect="1" noChangeShapeType="1"/>
            </p:cNvSpPr>
            <p:nvPr/>
          </p:nvSpPr>
          <p:spPr bwMode="auto">
            <a:xfrm flipH="1">
              <a:off x="4875" y="3295"/>
              <a:ext cx="3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9" name="Freeform 311"/>
            <p:cNvSpPr>
              <a:spLocks noChangeAspect="1"/>
            </p:cNvSpPr>
            <p:nvPr/>
          </p:nvSpPr>
          <p:spPr bwMode="auto">
            <a:xfrm>
              <a:off x="4875" y="3318"/>
              <a:ext cx="7" cy="1"/>
            </a:xfrm>
            <a:custGeom>
              <a:avLst/>
              <a:gdLst>
                <a:gd name="T0" fmla="*/ 0 w 7"/>
                <a:gd name="T1" fmla="*/ 1 h 1"/>
                <a:gd name="T2" fmla="*/ 1 w 7"/>
                <a:gd name="T3" fmla="*/ 0 h 1"/>
                <a:gd name="T4" fmla="*/ 2 w 7"/>
                <a:gd name="T5" fmla="*/ 0 h 1"/>
                <a:gd name="T6" fmla="*/ 3 w 7"/>
                <a:gd name="T7" fmla="*/ 0 h 1"/>
                <a:gd name="T8" fmla="*/ 4 w 7"/>
                <a:gd name="T9" fmla="*/ 0 h 1"/>
                <a:gd name="T10" fmla="*/ 5 w 7"/>
                <a:gd name="T11" fmla="*/ 0 h 1"/>
                <a:gd name="T12" fmla="*/ 6 w 7"/>
                <a:gd name="T13" fmla="*/ 0 h 1"/>
                <a:gd name="T14" fmla="*/ 6 w 7"/>
                <a:gd name="T15" fmla="*/ 0 h 1"/>
                <a:gd name="T16" fmla="*/ 7 w 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"/>
                <a:gd name="T29" fmla="*/ 7 w 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">
                  <a:moveTo>
                    <a:pt x="0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0" name="Line 312"/>
            <p:cNvSpPr>
              <a:spLocks noChangeAspect="1" noChangeShapeType="1"/>
            </p:cNvSpPr>
            <p:nvPr/>
          </p:nvSpPr>
          <p:spPr bwMode="auto">
            <a:xfrm flipV="1">
              <a:off x="4882" y="3294"/>
              <a:ext cx="3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1" name="Freeform 313"/>
            <p:cNvSpPr>
              <a:spLocks noChangeAspect="1"/>
            </p:cNvSpPr>
            <p:nvPr/>
          </p:nvSpPr>
          <p:spPr bwMode="auto">
            <a:xfrm>
              <a:off x="4875" y="3283"/>
              <a:ext cx="10" cy="11"/>
            </a:xfrm>
            <a:custGeom>
              <a:avLst/>
              <a:gdLst>
                <a:gd name="T0" fmla="*/ 10 w 10"/>
                <a:gd name="T1" fmla="*/ 11 h 11"/>
                <a:gd name="T2" fmla="*/ 10 w 10"/>
                <a:gd name="T3" fmla="*/ 5 h 11"/>
                <a:gd name="T4" fmla="*/ 8 w 10"/>
                <a:gd name="T5" fmla="*/ 3 h 11"/>
                <a:gd name="T6" fmla="*/ 6 w 10"/>
                <a:gd name="T7" fmla="*/ 1 h 11"/>
                <a:gd name="T8" fmla="*/ 0 w 10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10" y="11"/>
                  </a:moveTo>
                  <a:lnTo>
                    <a:pt x="10" y="5"/>
                  </a:lnTo>
                  <a:lnTo>
                    <a:pt x="8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2" name="Line 314"/>
            <p:cNvSpPr>
              <a:spLocks noChangeAspect="1" noChangeShapeType="1"/>
            </p:cNvSpPr>
            <p:nvPr/>
          </p:nvSpPr>
          <p:spPr bwMode="auto">
            <a:xfrm flipH="1">
              <a:off x="4854" y="3283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3" name="Line 315"/>
            <p:cNvSpPr>
              <a:spLocks noChangeAspect="1" noChangeShapeType="1"/>
            </p:cNvSpPr>
            <p:nvPr/>
          </p:nvSpPr>
          <p:spPr bwMode="auto">
            <a:xfrm flipH="1">
              <a:off x="4846" y="3284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4" name="Freeform 316"/>
            <p:cNvSpPr>
              <a:spLocks noChangeAspect="1"/>
            </p:cNvSpPr>
            <p:nvPr/>
          </p:nvSpPr>
          <p:spPr bwMode="auto">
            <a:xfrm>
              <a:off x="4781" y="3262"/>
              <a:ext cx="33" cy="26"/>
            </a:xfrm>
            <a:custGeom>
              <a:avLst/>
              <a:gdLst>
                <a:gd name="T0" fmla="*/ 33 w 33"/>
                <a:gd name="T1" fmla="*/ 0 h 26"/>
                <a:gd name="T2" fmla="*/ 22 w 33"/>
                <a:gd name="T3" fmla="*/ 1 h 26"/>
                <a:gd name="T4" fmla="*/ 12 w 33"/>
                <a:gd name="T5" fmla="*/ 7 h 26"/>
                <a:gd name="T6" fmla="*/ 4 w 33"/>
                <a:gd name="T7" fmla="*/ 15 h 26"/>
                <a:gd name="T8" fmla="*/ 1 w 33"/>
                <a:gd name="T9" fmla="*/ 23 h 26"/>
                <a:gd name="T10" fmla="*/ 0 w 33"/>
                <a:gd name="T11" fmla="*/ 26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26"/>
                <a:gd name="T20" fmla="*/ 33 w 3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26">
                  <a:moveTo>
                    <a:pt x="33" y="0"/>
                  </a:moveTo>
                  <a:lnTo>
                    <a:pt x="22" y="1"/>
                  </a:lnTo>
                  <a:lnTo>
                    <a:pt x="12" y="7"/>
                  </a:lnTo>
                  <a:lnTo>
                    <a:pt x="4" y="15"/>
                  </a:lnTo>
                  <a:lnTo>
                    <a:pt x="1" y="23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5" name="Freeform 317"/>
            <p:cNvSpPr>
              <a:spLocks noChangeAspect="1"/>
            </p:cNvSpPr>
            <p:nvPr/>
          </p:nvSpPr>
          <p:spPr bwMode="auto">
            <a:xfrm>
              <a:off x="4814" y="3237"/>
              <a:ext cx="153" cy="25"/>
            </a:xfrm>
            <a:custGeom>
              <a:avLst/>
              <a:gdLst>
                <a:gd name="T0" fmla="*/ 153 w 153"/>
                <a:gd name="T1" fmla="*/ 0 h 25"/>
                <a:gd name="T2" fmla="*/ 139 w 153"/>
                <a:gd name="T3" fmla="*/ 5 h 25"/>
                <a:gd name="T4" fmla="*/ 123 w 153"/>
                <a:gd name="T5" fmla="*/ 10 h 25"/>
                <a:gd name="T6" fmla="*/ 105 w 153"/>
                <a:gd name="T7" fmla="*/ 14 h 25"/>
                <a:gd name="T8" fmla="*/ 86 w 153"/>
                <a:gd name="T9" fmla="*/ 17 h 25"/>
                <a:gd name="T10" fmla="*/ 66 w 153"/>
                <a:gd name="T11" fmla="*/ 20 h 25"/>
                <a:gd name="T12" fmla="*/ 44 w 153"/>
                <a:gd name="T13" fmla="*/ 22 h 25"/>
                <a:gd name="T14" fmla="*/ 22 w 153"/>
                <a:gd name="T15" fmla="*/ 24 h 25"/>
                <a:gd name="T16" fmla="*/ 0 w 153"/>
                <a:gd name="T17" fmla="*/ 2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5"/>
                <a:gd name="T29" fmla="*/ 153 w 15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5">
                  <a:moveTo>
                    <a:pt x="153" y="0"/>
                  </a:moveTo>
                  <a:lnTo>
                    <a:pt x="139" y="5"/>
                  </a:lnTo>
                  <a:lnTo>
                    <a:pt x="123" y="10"/>
                  </a:lnTo>
                  <a:lnTo>
                    <a:pt x="105" y="14"/>
                  </a:lnTo>
                  <a:lnTo>
                    <a:pt x="86" y="17"/>
                  </a:lnTo>
                  <a:lnTo>
                    <a:pt x="66" y="20"/>
                  </a:lnTo>
                  <a:lnTo>
                    <a:pt x="44" y="22"/>
                  </a:lnTo>
                  <a:lnTo>
                    <a:pt x="22" y="24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6" name="Freeform 318"/>
            <p:cNvSpPr>
              <a:spLocks noChangeAspect="1"/>
            </p:cNvSpPr>
            <p:nvPr/>
          </p:nvSpPr>
          <p:spPr bwMode="auto">
            <a:xfrm>
              <a:off x="4967" y="3236"/>
              <a:ext cx="13" cy="20"/>
            </a:xfrm>
            <a:custGeom>
              <a:avLst/>
              <a:gdLst>
                <a:gd name="T0" fmla="*/ 13 w 13"/>
                <a:gd name="T1" fmla="*/ 20 h 20"/>
                <a:gd name="T2" fmla="*/ 13 w 13"/>
                <a:gd name="T3" fmla="*/ 12 h 20"/>
                <a:gd name="T4" fmla="*/ 12 w 13"/>
                <a:gd name="T5" fmla="*/ 6 h 20"/>
                <a:gd name="T6" fmla="*/ 8 w 13"/>
                <a:gd name="T7" fmla="*/ 2 h 20"/>
                <a:gd name="T8" fmla="*/ 3 w 13"/>
                <a:gd name="T9" fmla="*/ 0 h 20"/>
                <a:gd name="T10" fmla="*/ 0 w 13"/>
                <a:gd name="T11" fmla="*/ 1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0"/>
                <a:gd name="T20" fmla="*/ 13 w 1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0">
                  <a:moveTo>
                    <a:pt x="13" y="20"/>
                  </a:moveTo>
                  <a:lnTo>
                    <a:pt x="13" y="12"/>
                  </a:lnTo>
                  <a:lnTo>
                    <a:pt x="12" y="6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7" name="Line 319"/>
            <p:cNvSpPr>
              <a:spLocks noChangeAspect="1" noChangeShapeType="1"/>
            </p:cNvSpPr>
            <p:nvPr/>
          </p:nvSpPr>
          <p:spPr bwMode="auto">
            <a:xfrm flipV="1">
              <a:off x="4975" y="3256"/>
              <a:ext cx="5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8" name="Freeform 320"/>
            <p:cNvSpPr>
              <a:spLocks noChangeAspect="1"/>
            </p:cNvSpPr>
            <p:nvPr/>
          </p:nvSpPr>
          <p:spPr bwMode="auto">
            <a:xfrm>
              <a:off x="4963" y="3290"/>
              <a:ext cx="12" cy="27"/>
            </a:xfrm>
            <a:custGeom>
              <a:avLst/>
              <a:gdLst>
                <a:gd name="T0" fmla="*/ 0 w 12"/>
                <a:gd name="T1" fmla="*/ 27 h 27"/>
                <a:gd name="T2" fmla="*/ 4 w 12"/>
                <a:gd name="T3" fmla="*/ 21 h 27"/>
                <a:gd name="T4" fmla="*/ 8 w 12"/>
                <a:gd name="T5" fmla="*/ 13 h 27"/>
                <a:gd name="T6" fmla="*/ 11 w 12"/>
                <a:gd name="T7" fmla="*/ 6 h 27"/>
                <a:gd name="T8" fmla="*/ 12 w 12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0" y="27"/>
                  </a:moveTo>
                  <a:lnTo>
                    <a:pt x="4" y="21"/>
                  </a:lnTo>
                  <a:lnTo>
                    <a:pt x="8" y="13"/>
                  </a:lnTo>
                  <a:lnTo>
                    <a:pt x="11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9" name="Freeform 321"/>
            <p:cNvSpPr>
              <a:spLocks noChangeAspect="1"/>
            </p:cNvSpPr>
            <p:nvPr/>
          </p:nvSpPr>
          <p:spPr bwMode="auto">
            <a:xfrm>
              <a:off x="4776" y="3322"/>
              <a:ext cx="14" cy="23"/>
            </a:xfrm>
            <a:custGeom>
              <a:avLst/>
              <a:gdLst>
                <a:gd name="T0" fmla="*/ 0 w 14"/>
                <a:gd name="T1" fmla="*/ 0 h 23"/>
                <a:gd name="T2" fmla="*/ 0 w 14"/>
                <a:gd name="T3" fmla="*/ 7 h 23"/>
                <a:gd name="T4" fmla="*/ 3 w 14"/>
                <a:gd name="T5" fmla="*/ 13 h 23"/>
                <a:gd name="T6" fmla="*/ 7 w 14"/>
                <a:gd name="T7" fmla="*/ 19 h 23"/>
                <a:gd name="T8" fmla="*/ 14 w 14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3"/>
                <a:gd name="T17" fmla="*/ 14 w 1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3">
                  <a:moveTo>
                    <a:pt x="0" y="0"/>
                  </a:moveTo>
                  <a:lnTo>
                    <a:pt x="0" y="7"/>
                  </a:lnTo>
                  <a:lnTo>
                    <a:pt x="3" y="13"/>
                  </a:lnTo>
                  <a:lnTo>
                    <a:pt x="7" y="19"/>
                  </a:lnTo>
                  <a:lnTo>
                    <a:pt x="14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0" name="Line 322"/>
            <p:cNvSpPr>
              <a:spLocks noChangeAspect="1" noChangeShapeType="1"/>
            </p:cNvSpPr>
            <p:nvPr/>
          </p:nvSpPr>
          <p:spPr bwMode="auto">
            <a:xfrm flipH="1">
              <a:off x="4776" y="3288"/>
              <a:ext cx="5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1" name="Freeform 323"/>
            <p:cNvSpPr>
              <a:spLocks noChangeAspect="1"/>
            </p:cNvSpPr>
            <p:nvPr/>
          </p:nvSpPr>
          <p:spPr bwMode="auto">
            <a:xfrm>
              <a:off x="4819" y="3285"/>
              <a:ext cx="23" cy="39"/>
            </a:xfrm>
            <a:custGeom>
              <a:avLst/>
              <a:gdLst>
                <a:gd name="T0" fmla="*/ 0 w 23"/>
                <a:gd name="T1" fmla="*/ 39 h 39"/>
                <a:gd name="T2" fmla="*/ 9 w 23"/>
                <a:gd name="T3" fmla="*/ 36 h 39"/>
                <a:gd name="T4" fmla="*/ 16 w 23"/>
                <a:gd name="T5" fmla="*/ 31 h 39"/>
                <a:gd name="T6" fmla="*/ 21 w 23"/>
                <a:gd name="T7" fmla="*/ 25 h 39"/>
                <a:gd name="T8" fmla="*/ 23 w 23"/>
                <a:gd name="T9" fmla="*/ 18 h 39"/>
                <a:gd name="T10" fmla="*/ 22 w 23"/>
                <a:gd name="T11" fmla="*/ 12 h 39"/>
                <a:gd name="T12" fmla="*/ 19 w 23"/>
                <a:gd name="T13" fmla="*/ 7 h 39"/>
                <a:gd name="T14" fmla="*/ 15 w 23"/>
                <a:gd name="T15" fmla="*/ 3 h 39"/>
                <a:gd name="T16" fmla="*/ 10 w 23"/>
                <a:gd name="T17" fmla="*/ 1 h 39"/>
                <a:gd name="T18" fmla="*/ 4 w 23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39"/>
                <a:gd name="T32" fmla="*/ 23 w 23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39">
                  <a:moveTo>
                    <a:pt x="0" y="39"/>
                  </a:moveTo>
                  <a:lnTo>
                    <a:pt x="9" y="36"/>
                  </a:lnTo>
                  <a:lnTo>
                    <a:pt x="16" y="31"/>
                  </a:lnTo>
                  <a:lnTo>
                    <a:pt x="21" y="25"/>
                  </a:lnTo>
                  <a:lnTo>
                    <a:pt x="23" y="18"/>
                  </a:lnTo>
                  <a:lnTo>
                    <a:pt x="22" y="12"/>
                  </a:lnTo>
                  <a:lnTo>
                    <a:pt x="19" y="7"/>
                  </a:lnTo>
                  <a:lnTo>
                    <a:pt x="15" y="3"/>
                  </a:lnTo>
                  <a:lnTo>
                    <a:pt x="10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2" name="Freeform 324"/>
            <p:cNvSpPr>
              <a:spLocks noChangeAspect="1"/>
            </p:cNvSpPr>
            <p:nvPr/>
          </p:nvSpPr>
          <p:spPr bwMode="auto">
            <a:xfrm>
              <a:off x="4800" y="3285"/>
              <a:ext cx="23" cy="39"/>
            </a:xfrm>
            <a:custGeom>
              <a:avLst/>
              <a:gdLst>
                <a:gd name="T0" fmla="*/ 23 w 23"/>
                <a:gd name="T1" fmla="*/ 0 h 39"/>
                <a:gd name="T2" fmla="*/ 15 w 23"/>
                <a:gd name="T3" fmla="*/ 2 h 39"/>
                <a:gd name="T4" fmla="*/ 8 w 23"/>
                <a:gd name="T5" fmla="*/ 6 h 39"/>
                <a:gd name="T6" fmla="*/ 2 w 23"/>
                <a:gd name="T7" fmla="*/ 12 h 39"/>
                <a:gd name="T8" fmla="*/ 0 w 23"/>
                <a:gd name="T9" fmla="*/ 20 h 39"/>
                <a:gd name="T10" fmla="*/ 0 w 23"/>
                <a:gd name="T11" fmla="*/ 26 h 39"/>
                <a:gd name="T12" fmla="*/ 2 w 23"/>
                <a:gd name="T13" fmla="*/ 31 h 39"/>
                <a:gd name="T14" fmla="*/ 6 w 23"/>
                <a:gd name="T15" fmla="*/ 35 h 39"/>
                <a:gd name="T16" fmla="*/ 11 w 23"/>
                <a:gd name="T17" fmla="*/ 38 h 39"/>
                <a:gd name="T18" fmla="*/ 19 w 23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39"/>
                <a:gd name="T32" fmla="*/ 23 w 23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39">
                  <a:moveTo>
                    <a:pt x="23" y="0"/>
                  </a:moveTo>
                  <a:lnTo>
                    <a:pt x="15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6" y="35"/>
                  </a:lnTo>
                  <a:lnTo>
                    <a:pt x="11" y="38"/>
                  </a:lnTo>
                  <a:lnTo>
                    <a:pt x="19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3" name="Freeform 325"/>
            <p:cNvSpPr>
              <a:spLocks noChangeAspect="1"/>
            </p:cNvSpPr>
            <p:nvPr/>
          </p:nvSpPr>
          <p:spPr bwMode="auto">
            <a:xfrm>
              <a:off x="4929" y="3271"/>
              <a:ext cx="17" cy="39"/>
            </a:xfrm>
            <a:custGeom>
              <a:avLst/>
              <a:gdLst>
                <a:gd name="T0" fmla="*/ 0 w 17"/>
                <a:gd name="T1" fmla="*/ 39 h 39"/>
                <a:gd name="T2" fmla="*/ 5 w 17"/>
                <a:gd name="T3" fmla="*/ 36 h 39"/>
                <a:gd name="T4" fmla="*/ 10 w 17"/>
                <a:gd name="T5" fmla="*/ 32 h 39"/>
                <a:gd name="T6" fmla="*/ 13 w 17"/>
                <a:gd name="T7" fmla="*/ 26 h 39"/>
                <a:gd name="T8" fmla="*/ 16 w 17"/>
                <a:gd name="T9" fmla="*/ 20 h 39"/>
                <a:gd name="T10" fmla="*/ 17 w 17"/>
                <a:gd name="T11" fmla="*/ 14 h 39"/>
                <a:gd name="T12" fmla="*/ 16 w 17"/>
                <a:gd name="T13" fmla="*/ 8 h 39"/>
                <a:gd name="T14" fmla="*/ 14 w 17"/>
                <a:gd name="T15" fmla="*/ 3 h 39"/>
                <a:gd name="T16" fmla="*/ 11 w 17"/>
                <a:gd name="T17" fmla="*/ 0 h 39"/>
                <a:gd name="T18" fmla="*/ 6 w 17"/>
                <a:gd name="T19" fmla="*/ 0 h 39"/>
                <a:gd name="T20" fmla="*/ 4 w 17"/>
                <a:gd name="T21" fmla="*/ 0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39"/>
                <a:gd name="T35" fmla="*/ 17 w 17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39">
                  <a:moveTo>
                    <a:pt x="0" y="39"/>
                  </a:moveTo>
                  <a:lnTo>
                    <a:pt x="5" y="36"/>
                  </a:lnTo>
                  <a:lnTo>
                    <a:pt x="10" y="32"/>
                  </a:lnTo>
                  <a:lnTo>
                    <a:pt x="13" y="26"/>
                  </a:lnTo>
                  <a:lnTo>
                    <a:pt x="16" y="20"/>
                  </a:lnTo>
                  <a:lnTo>
                    <a:pt x="17" y="14"/>
                  </a:lnTo>
                  <a:lnTo>
                    <a:pt x="16" y="8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4" name="Freeform 326"/>
            <p:cNvSpPr>
              <a:spLocks noChangeAspect="1"/>
            </p:cNvSpPr>
            <p:nvPr/>
          </p:nvSpPr>
          <p:spPr bwMode="auto">
            <a:xfrm>
              <a:off x="4916" y="3271"/>
              <a:ext cx="17" cy="39"/>
            </a:xfrm>
            <a:custGeom>
              <a:avLst/>
              <a:gdLst>
                <a:gd name="T0" fmla="*/ 17 w 17"/>
                <a:gd name="T1" fmla="*/ 0 h 39"/>
                <a:gd name="T2" fmla="*/ 12 w 17"/>
                <a:gd name="T3" fmla="*/ 3 h 39"/>
                <a:gd name="T4" fmla="*/ 7 w 17"/>
                <a:gd name="T5" fmla="*/ 7 h 39"/>
                <a:gd name="T6" fmla="*/ 3 w 17"/>
                <a:gd name="T7" fmla="*/ 12 h 39"/>
                <a:gd name="T8" fmla="*/ 1 w 17"/>
                <a:gd name="T9" fmla="*/ 18 h 39"/>
                <a:gd name="T10" fmla="*/ 0 w 17"/>
                <a:gd name="T11" fmla="*/ 25 h 39"/>
                <a:gd name="T12" fmla="*/ 0 w 17"/>
                <a:gd name="T13" fmla="*/ 31 h 39"/>
                <a:gd name="T14" fmla="*/ 2 w 17"/>
                <a:gd name="T15" fmla="*/ 35 h 39"/>
                <a:gd name="T16" fmla="*/ 6 w 17"/>
                <a:gd name="T17" fmla="*/ 38 h 39"/>
                <a:gd name="T18" fmla="*/ 11 w 17"/>
                <a:gd name="T19" fmla="*/ 39 h 39"/>
                <a:gd name="T20" fmla="*/ 13 w 17"/>
                <a:gd name="T21" fmla="*/ 39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39"/>
                <a:gd name="T35" fmla="*/ 17 w 17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39">
                  <a:moveTo>
                    <a:pt x="17" y="0"/>
                  </a:moveTo>
                  <a:lnTo>
                    <a:pt x="12" y="3"/>
                  </a:lnTo>
                  <a:lnTo>
                    <a:pt x="7" y="7"/>
                  </a:lnTo>
                  <a:lnTo>
                    <a:pt x="3" y="1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11" y="39"/>
                  </a:lnTo>
                  <a:lnTo>
                    <a:pt x="13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5" name="Line 327"/>
            <p:cNvSpPr>
              <a:spLocks noChangeAspect="1" noChangeShapeType="1"/>
            </p:cNvSpPr>
            <p:nvPr/>
          </p:nvSpPr>
          <p:spPr bwMode="auto">
            <a:xfrm flipH="1">
              <a:off x="4945" y="3268"/>
              <a:ext cx="4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6" name="Freeform 328"/>
            <p:cNvSpPr>
              <a:spLocks noChangeAspect="1"/>
            </p:cNvSpPr>
            <p:nvPr/>
          </p:nvSpPr>
          <p:spPr bwMode="auto">
            <a:xfrm>
              <a:off x="4945" y="3302"/>
              <a:ext cx="5" cy="2"/>
            </a:xfrm>
            <a:custGeom>
              <a:avLst/>
              <a:gdLst>
                <a:gd name="T0" fmla="*/ 0 w 5"/>
                <a:gd name="T1" fmla="*/ 2 h 2"/>
                <a:gd name="T2" fmla="*/ 0 w 5"/>
                <a:gd name="T3" fmla="*/ 2 h 2"/>
                <a:gd name="T4" fmla="*/ 1 w 5"/>
                <a:gd name="T5" fmla="*/ 2 h 2"/>
                <a:gd name="T6" fmla="*/ 2 w 5"/>
                <a:gd name="T7" fmla="*/ 2 h 2"/>
                <a:gd name="T8" fmla="*/ 3 w 5"/>
                <a:gd name="T9" fmla="*/ 1 h 2"/>
                <a:gd name="T10" fmla="*/ 3 w 5"/>
                <a:gd name="T11" fmla="*/ 1 h 2"/>
                <a:gd name="T12" fmla="*/ 4 w 5"/>
                <a:gd name="T13" fmla="*/ 1 h 2"/>
                <a:gd name="T14" fmla="*/ 5 w 5"/>
                <a:gd name="T15" fmla="*/ 1 h 2"/>
                <a:gd name="T16" fmla="*/ 5 w 5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2"/>
                <a:gd name="T29" fmla="*/ 5 w 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7" name="Line 329"/>
            <p:cNvSpPr>
              <a:spLocks noChangeAspect="1" noChangeShapeType="1"/>
            </p:cNvSpPr>
            <p:nvPr/>
          </p:nvSpPr>
          <p:spPr bwMode="auto">
            <a:xfrm flipV="1">
              <a:off x="4950" y="3273"/>
              <a:ext cx="4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8" name="Freeform 330"/>
            <p:cNvSpPr>
              <a:spLocks noChangeAspect="1"/>
            </p:cNvSpPr>
            <p:nvPr/>
          </p:nvSpPr>
          <p:spPr bwMode="auto">
            <a:xfrm>
              <a:off x="4954" y="3271"/>
              <a:ext cx="6" cy="2"/>
            </a:xfrm>
            <a:custGeom>
              <a:avLst/>
              <a:gdLst>
                <a:gd name="T0" fmla="*/ 0 w 6"/>
                <a:gd name="T1" fmla="*/ 2 h 2"/>
                <a:gd name="T2" fmla="*/ 1 w 6"/>
                <a:gd name="T3" fmla="*/ 2 h 2"/>
                <a:gd name="T4" fmla="*/ 2 w 6"/>
                <a:gd name="T5" fmla="*/ 1 h 2"/>
                <a:gd name="T6" fmla="*/ 3 w 6"/>
                <a:gd name="T7" fmla="*/ 1 h 2"/>
                <a:gd name="T8" fmla="*/ 3 w 6"/>
                <a:gd name="T9" fmla="*/ 1 h 2"/>
                <a:gd name="T10" fmla="*/ 4 w 6"/>
                <a:gd name="T11" fmla="*/ 0 h 2"/>
                <a:gd name="T12" fmla="*/ 5 w 6"/>
                <a:gd name="T13" fmla="*/ 0 h 2"/>
                <a:gd name="T14" fmla="*/ 6 w 6"/>
                <a:gd name="T15" fmla="*/ 0 h 2"/>
                <a:gd name="T16" fmla="*/ 6 w 6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"/>
                <a:gd name="T29" fmla="*/ 6 w 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">
                  <a:moveTo>
                    <a:pt x="0" y="2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9" name="Freeform 331"/>
            <p:cNvSpPr>
              <a:spLocks noChangeAspect="1"/>
            </p:cNvSpPr>
            <p:nvPr/>
          </p:nvSpPr>
          <p:spPr bwMode="auto">
            <a:xfrm>
              <a:off x="4960" y="3271"/>
              <a:ext cx="3" cy="4"/>
            </a:xfrm>
            <a:custGeom>
              <a:avLst/>
              <a:gdLst>
                <a:gd name="T0" fmla="*/ 0 w 3"/>
                <a:gd name="T1" fmla="*/ 0 h 4"/>
                <a:gd name="T2" fmla="*/ 2 w 3"/>
                <a:gd name="T3" fmla="*/ 0 h 4"/>
                <a:gd name="T4" fmla="*/ 3 w 3"/>
                <a:gd name="T5" fmla="*/ 1 h 4"/>
                <a:gd name="T6" fmla="*/ 3 w 3"/>
                <a:gd name="T7" fmla="*/ 3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0" name="Line 332"/>
            <p:cNvSpPr>
              <a:spLocks noChangeAspect="1" noChangeShapeType="1"/>
            </p:cNvSpPr>
            <p:nvPr/>
          </p:nvSpPr>
          <p:spPr bwMode="auto">
            <a:xfrm flipH="1">
              <a:off x="4960" y="3275"/>
              <a:ext cx="3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1" name="Freeform 333"/>
            <p:cNvSpPr>
              <a:spLocks noChangeAspect="1"/>
            </p:cNvSpPr>
            <p:nvPr/>
          </p:nvSpPr>
          <p:spPr bwMode="auto">
            <a:xfrm>
              <a:off x="4960" y="3296"/>
              <a:ext cx="5" cy="3"/>
            </a:xfrm>
            <a:custGeom>
              <a:avLst/>
              <a:gdLst>
                <a:gd name="T0" fmla="*/ 0 w 5"/>
                <a:gd name="T1" fmla="*/ 3 h 3"/>
                <a:gd name="T2" fmla="*/ 0 w 5"/>
                <a:gd name="T3" fmla="*/ 2 h 3"/>
                <a:gd name="T4" fmla="*/ 1 w 5"/>
                <a:gd name="T5" fmla="*/ 2 h 3"/>
                <a:gd name="T6" fmla="*/ 2 w 5"/>
                <a:gd name="T7" fmla="*/ 2 h 3"/>
                <a:gd name="T8" fmla="*/ 2 w 5"/>
                <a:gd name="T9" fmla="*/ 2 h 3"/>
                <a:gd name="T10" fmla="*/ 3 w 5"/>
                <a:gd name="T11" fmla="*/ 1 h 3"/>
                <a:gd name="T12" fmla="*/ 4 w 5"/>
                <a:gd name="T13" fmla="*/ 1 h 3"/>
                <a:gd name="T14" fmla="*/ 4 w 5"/>
                <a:gd name="T15" fmla="*/ 1 h 3"/>
                <a:gd name="T16" fmla="*/ 5 w 5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"/>
                <a:gd name="T29" fmla="*/ 5 w 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2" name="Line 334"/>
            <p:cNvSpPr>
              <a:spLocks noChangeAspect="1" noChangeShapeType="1"/>
            </p:cNvSpPr>
            <p:nvPr/>
          </p:nvSpPr>
          <p:spPr bwMode="auto">
            <a:xfrm flipV="1">
              <a:off x="4965" y="3273"/>
              <a:ext cx="3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3" name="Freeform 335"/>
            <p:cNvSpPr>
              <a:spLocks noChangeAspect="1"/>
            </p:cNvSpPr>
            <p:nvPr/>
          </p:nvSpPr>
          <p:spPr bwMode="auto">
            <a:xfrm>
              <a:off x="4962" y="3263"/>
              <a:ext cx="6" cy="10"/>
            </a:xfrm>
            <a:custGeom>
              <a:avLst/>
              <a:gdLst>
                <a:gd name="T0" fmla="*/ 6 w 6"/>
                <a:gd name="T1" fmla="*/ 10 h 10"/>
                <a:gd name="T2" fmla="*/ 6 w 6"/>
                <a:gd name="T3" fmla="*/ 4 h 10"/>
                <a:gd name="T4" fmla="*/ 5 w 6"/>
                <a:gd name="T5" fmla="*/ 2 h 10"/>
                <a:gd name="T6" fmla="*/ 3 w 6"/>
                <a:gd name="T7" fmla="*/ 1 h 10"/>
                <a:gd name="T8" fmla="*/ 0 w 6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10"/>
                  </a:moveTo>
                  <a:lnTo>
                    <a:pt x="6" y="4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4" name="Line 336"/>
            <p:cNvSpPr>
              <a:spLocks noChangeAspect="1" noChangeShapeType="1"/>
            </p:cNvSpPr>
            <p:nvPr/>
          </p:nvSpPr>
          <p:spPr bwMode="auto">
            <a:xfrm flipH="1">
              <a:off x="4955" y="3263"/>
              <a:ext cx="7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5" name="Line 337"/>
            <p:cNvSpPr>
              <a:spLocks noChangeAspect="1" noChangeShapeType="1"/>
            </p:cNvSpPr>
            <p:nvPr/>
          </p:nvSpPr>
          <p:spPr bwMode="auto">
            <a:xfrm flipH="1">
              <a:off x="4949" y="3266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6" name="Freeform 338"/>
            <p:cNvSpPr>
              <a:spLocks noChangeAspect="1"/>
            </p:cNvSpPr>
            <p:nvPr/>
          </p:nvSpPr>
          <p:spPr bwMode="auto">
            <a:xfrm>
              <a:off x="4807" y="3321"/>
              <a:ext cx="10" cy="2"/>
            </a:xfrm>
            <a:custGeom>
              <a:avLst/>
              <a:gdLst>
                <a:gd name="T0" fmla="*/ 10 w 10"/>
                <a:gd name="T1" fmla="*/ 2 h 2"/>
                <a:gd name="T2" fmla="*/ 9 w 10"/>
                <a:gd name="T3" fmla="*/ 2 h 2"/>
                <a:gd name="T4" fmla="*/ 7 w 10"/>
                <a:gd name="T5" fmla="*/ 2 h 2"/>
                <a:gd name="T6" fmla="*/ 5 w 10"/>
                <a:gd name="T7" fmla="*/ 2 h 2"/>
                <a:gd name="T8" fmla="*/ 4 w 10"/>
                <a:gd name="T9" fmla="*/ 1 h 2"/>
                <a:gd name="T10" fmla="*/ 2 w 10"/>
                <a:gd name="T11" fmla="*/ 1 h 2"/>
                <a:gd name="T12" fmla="*/ 1 w 10"/>
                <a:gd name="T13" fmla="*/ 1 h 2"/>
                <a:gd name="T14" fmla="*/ 0 w 10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"/>
                <a:gd name="T26" fmla="*/ 10 w 10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">
                  <a:moveTo>
                    <a:pt x="10" y="2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7" name="Freeform 339"/>
            <p:cNvSpPr>
              <a:spLocks noChangeAspect="1"/>
            </p:cNvSpPr>
            <p:nvPr/>
          </p:nvSpPr>
          <p:spPr bwMode="auto">
            <a:xfrm>
              <a:off x="4817" y="3287"/>
              <a:ext cx="23" cy="36"/>
            </a:xfrm>
            <a:custGeom>
              <a:avLst/>
              <a:gdLst>
                <a:gd name="T0" fmla="*/ 15 w 23"/>
                <a:gd name="T1" fmla="*/ 0 h 36"/>
                <a:gd name="T2" fmla="*/ 15 w 23"/>
                <a:gd name="T3" fmla="*/ 0 h 36"/>
                <a:gd name="T4" fmla="*/ 17 w 23"/>
                <a:gd name="T5" fmla="*/ 1 h 36"/>
                <a:gd name="T6" fmla="*/ 18 w 23"/>
                <a:gd name="T7" fmla="*/ 2 h 36"/>
                <a:gd name="T8" fmla="*/ 20 w 23"/>
                <a:gd name="T9" fmla="*/ 4 h 36"/>
                <a:gd name="T10" fmla="*/ 21 w 23"/>
                <a:gd name="T11" fmla="*/ 5 h 36"/>
                <a:gd name="T12" fmla="*/ 22 w 23"/>
                <a:gd name="T13" fmla="*/ 6 h 36"/>
                <a:gd name="T14" fmla="*/ 23 w 23"/>
                <a:gd name="T15" fmla="*/ 12 h 36"/>
                <a:gd name="T16" fmla="*/ 23 w 23"/>
                <a:gd name="T17" fmla="*/ 17 h 36"/>
                <a:gd name="T18" fmla="*/ 22 w 23"/>
                <a:gd name="T19" fmla="*/ 20 h 36"/>
                <a:gd name="T20" fmla="*/ 22 w 23"/>
                <a:gd name="T21" fmla="*/ 21 h 36"/>
                <a:gd name="T22" fmla="*/ 21 w 23"/>
                <a:gd name="T23" fmla="*/ 23 h 36"/>
                <a:gd name="T24" fmla="*/ 19 w 23"/>
                <a:gd name="T25" fmla="*/ 26 h 36"/>
                <a:gd name="T26" fmla="*/ 17 w 23"/>
                <a:gd name="T27" fmla="*/ 28 h 36"/>
                <a:gd name="T28" fmla="*/ 17 w 23"/>
                <a:gd name="T29" fmla="*/ 29 h 36"/>
                <a:gd name="T30" fmla="*/ 16 w 23"/>
                <a:gd name="T31" fmla="*/ 30 h 36"/>
                <a:gd name="T32" fmla="*/ 14 w 23"/>
                <a:gd name="T33" fmla="*/ 31 h 36"/>
                <a:gd name="T34" fmla="*/ 12 w 23"/>
                <a:gd name="T35" fmla="*/ 33 h 36"/>
                <a:gd name="T36" fmla="*/ 11 w 23"/>
                <a:gd name="T37" fmla="*/ 33 h 36"/>
                <a:gd name="T38" fmla="*/ 10 w 23"/>
                <a:gd name="T39" fmla="*/ 34 h 36"/>
                <a:gd name="T40" fmla="*/ 8 w 23"/>
                <a:gd name="T41" fmla="*/ 35 h 36"/>
                <a:gd name="T42" fmla="*/ 7 w 23"/>
                <a:gd name="T43" fmla="*/ 35 h 36"/>
                <a:gd name="T44" fmla="*/ 5 w 23"/>
                <a:gd name="T45" fmla="*/ 35 h 36"/>
                <a:gd name="T46" fmla="*/ 3 w 23"/>
                <a:gd name="T47" fmla="*/ 36 h 36"/>
                <a:gd name="T48" fmla="*/ 2 w 23"/>
                <a:gd name="T49" fmla="*/ 36 h 36"/>
                <a:gd name="T50" fmla="*/ 1 w 23"/>
                <a:gd name="T51" fmla="*/ 36 h 36"/>
                <a:gd name="T52" fmla="*/ 0 w 23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"/>
                <a:gd name="T82" fmla="*/ 0 h 36"/>
                <a:gd name="T83" fmla="*/ 23 w 23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" h="36">
                  <a:moveTo>
                    <a:pt x="15" y="0"/>
                  </a:moveTo>
                  <a:lnTo>
                    <a:pt x="15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3" y="12"/>
                  </a:lnTo>
                  <a:lnTo>
                    <a:pt x="23" y="17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1" y="23"/>
                  </a:lnTo>
                  <a:lnTo>
                    <a:pt x="19" y="26"/>
                  </a:lnTo>
                  <a:lnTo>
                    <a:pt x="17" y="28"/>
                  </a:lnTo>
                  <a:lnTo>
                    <a:pt x="17" y="29"/>
                  </a:lnTo>
                  <a:lnTo>
                    <a:pt x="16" y="30"/>
                  </a:lnTo>
                  <a:lnTo>
                    <a:pt x="14" y="31"/>
                  </a:lnTo>
                  <a:lnTo>
                    <a:pt x="12" y="33"/>
                  </a:lnTo>
                  <a:lnTo>
                    <a:pt x="11" y="33"/>
                  </a:lnTo>
                  <a:lnTo>
                    <a:pt x="10" y="34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8" name="Freeform 340"/>
            <p:cNvSpPr>
              <a:spLocks noChangeAspect="1"/>
            </p:cNvSpPr>
            <p:nvPr/>
          </p:nvSpPr>
          <p:spPr bwMode="auto">
            <a:xfrm>
              <a:off x="4807" y="3293"/>
              <a:ext cx="14" cy="21"/>
            </a:xfrm>
            <a:custGeom>
              <a:avLst/>
              <a:gdLst>
                <a:gd name="T0" fmla="*/ 6 w 14"/>
                <a:gd name="T1" fmla="*/ 21 h 21"/>
                <a:gd name="T2" fmla="*/ 4 w 14"/>
                <a:gd name="T3" fmla="*/ 20 h 21"/>
                <a:gd name="T4" fmla="*/ 1 w 14"/>
                <a:gd name="T5" fmla="*/ 17 h 21"/>
                <a:gd name="T6" fmla="*/ 0 w 14"/>
                <a:gd name="T7" fmla="*/ 14 h 21"/>
                <a:gd name="T8" fmla="*/ 0 w 14"/>
                <a:gd name="T9" fmla="*/ 11 h 21"/>
                <a:gd name="T10" fmla="*/ 2 w 14"/>
                <a:gd name="T11" fmla="*/ 7 h 21"/>
                <a:gd name="T12" fmla="*/ 4 w 14"/>
                <a:gd name="T13" fmla="*/ 4 h 21"/>
                <a:gd name="T14" fmla="*/ 8 w 14"/>
                <a:gd name="T15" fmla="*/ 2 h 21"/>
                <a:gd name="T16" fmla="*/ 12 w 14"/>
                <a:gd name="T17" fmla="*/ 0 h 21"/>
                <a:gd name="T18" fmla="*/ 14 w 14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1"/>
                <a:gd name="T32" fmla="*/ 14 w 1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1">
                  <a:moveTo>
                    <a:pt x="6" y="21"/>
                  </a:moveTo>
                  <a:lnTo>
                    <a:pt x="4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9" name="Freeform 341"/>
            <p:cNvSpPr>
              <a:spLocks noChangeAspect="1"/>
            </p:cNvSpPr>
            <p:nvPr/>
          </p:nvSpPr>
          <p:spPr bwMode="auto">
            <a:xfrm>
              <a:off x="4821" y="3293"/>
              <a:ext cx="6" cy="1"/>
            </a:xfrm>
            <a:custGeom>
              <a:avLst/>
              <a:gdLst>
                <a:gd name="T0" fmla="*/ 0 w 6"/>
                <a:gd name="T1" fmla="*/ 0 h 1"/>
                <a:gd name="T2" fmla="*/ 4 w 6"/>
                <a:gd name="T3" fmla="*/ 0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4" y="0"/>
                  </a:lnTo>
                  <a:lnTo>
                    <a:pt x="6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0" name="Line 342"/>
            <p:cNvSpPr>
              <a:spLocks noChangeAspect="1" noChangeShapeType="1"/>
            </p:cNvSpPr>
            <p:nvPr/>
          </p:nvSpPr>
          <p:spPr bwMode="auto">
            <a:xfrm>
              <a:off x="4817" y="332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1" name="Freeform 343"/>
            <p:cNvSpPr>
              <a:spLocks noChangeAspect="1"/>
            </p:cNvSpPr>
            <p:nvPr/>
          </p:nvSpPr>
          <p:spPr bwMode="auto">
            <a:xfrm>
              <a:off x="4939" y="3357"/>
              <a:ext cx="21" cy="103"/>
            </a:xfrm>
            <a:custGeom>
              <a:avLst/>
              <a:gdLst>
                <a:gd name="T0" fmla="*/ 21 w 21"/>
                <a:gd name="T1" fmla="*/ 0 h 103"/>
                <a:gd name="T2" fmla="*/ 12 w 21"/>
                <a:gd name="T3" fmla="*/ 28 h 103"/>
                <a:gd name="T4" fmla="*/ 5 w 21"/>
                <a:gd name="T5" fmla="*/ 57 h 103"/>
                <a:gd name="T6" fmla="*/ 0 w 21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03"/>
                <a:gd name="T14" fmla="*/ 21 w 21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03">
                  <a:moveTo>
                    <a:pt x="21" y="0"/>
                  </a:moveTo>
                  <a:lnTo>
                    <a:pt x="12" y="28"/>
                  </a:lnTo>
                  <a:lnTo>
                    <a:pt x="5" y="57"/>
                  </a:lnTo>
                  <a:lnTo>
                    <a:pt x="0" y="10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2" name="Freeform 344"/>
            <p:cNvSpPr>
              <a:spLocks noChangeAspect="1"/>
            </p:cNvSpPr>
            <p:nvPr/>
          </p:nvSpPr>
          <p:spPr bwMode="auto">
            <a:xfrm>
              <a:off x="4938" y="3460"/>
              <a:ext cx="1" cy="21"/>
            </a:xfrm>
            <a:custGeom>
              <a:avLst/>
              <a:gdLst>
                <a:gd name="T0" fmla="*/ 1 w 1"/>
                <a:gd name="T1" fmla="*/ 0 h 21"/>
                <a:gd name="T2" fmla="*/ 0 w 1"/>
                <a:gd name="T3" fmla="*/ 10 h 21"/>
                <a:gd name="T4" fmla="*/ 0 w 1"/>
                <a:gd name="T5" fmla="*/ 21 h 21"/>
                <a:gd name="T6" fmla="*/ 0 60000 65536"/>
                <a:gd name="T7" fmla="*/ 0 60000 65536"/>
                <a:gd name="T8" fmla="*/ 0 60000 65536"/>
                <a:gd name="T9" fmla="*/ 0 w 1"/>
                <a:gd name="T10" fmla="*/ 0 h 21"/>
                <a:gd name="T11" fmla="*/ 1 w 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">
                  <a:moveTo>
                    <a:pt x="1" y="0"/>
                  </a:moveTo>
                  <a:lnTo>
                    <a:pt x="0" y="10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3" name="Freeform 345"/>
            <p:cNvSpPr>
              <a:spLocks noChangeAspect="1"/>
            </p:cNvSpPr>
            <p:nvPr/>
          </p:nvSpPr>
          <p:spPr bwMode="auto">
            <a:xfrm>
              <a:off x="4960" y="3305"/>
              <a:ext cx="16" cy="52"/>
            </a:xfrm>
            <a:custGeom>
              <a:avLst/>
              <a:gdLst>
                <a:gd name="T0" fmla="*/ 16 w 16"/>
                <a:gd name="T1" fmla="*/ 0 h 52"/>
                <a:gd name="T2" fmla="*/ 9 w 16"/>
                <a:gd name="T3" fmla="*/ 26 h 52"/>
                <a:gd name="T4" fmla="*/ 0 w 16"/>
                <a:gd name="T5" fmla="*/ 52 h 52"/>
                <a:gd name="T6" fmla="*/ 0 60000 65536"/>
                <a:gd name="T7" fmla="*/ 0 60000 65536"/>
                <a:gd name="T8" fmla="*/ 0 60000 65536"/>
                <a:gd name="T9" fmla="*/ 0 w 16"/>
                <a:gd name="T10" fmla="*/ 0 h 52"/>
                <a:gd name="T11" fmla="*/ 16 w 16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52">
                  <a:moveTo>
                    <a:pt x="16" y="0"/>
                  </a:moveTo>
                  <a:lnTo>
                    <a:pt x="9" y="26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4" name="Freeform 346"/>
            <p:cNvSpPr>
              <a:spLocks noChangeAspect="1"/>
            </p:cNvSpPr>
            <p:nvPr/>
          </p:nvSpPr>
          <p:spPr bwMode="auto">
            <a:xfrm>
              <a:off x="4820" y="3294"/>
              <a:ext cx="13" cy="22"/>
            </a:xfrm>
            <a:custGeom>
              <a:avLst/>
              <a:gdLst>
                <a:gd name="T0" fmla="*/ 0 w 13"/>
                <a:gd name="T1" fmla="*/ 22 h 22"/>
                <a:gd name="T2" fmla="*/ 5 w 13"/>
                <a:gd name="T3" fmla="*/ 21 h 22"/>
                <a:gd name="T4" fmla="*/ 10 w 13"/>
                <a:gd name="T5" fmla="*/ 18 h 22"/>
                <a:gd name="T6" fmla="*/ 12 w 13"/>
                <a:gd name="T7" fmla="*/ 14 h 22"/>
                <a:gd name="T8" fmla="*/ 13 w 13"/>
                <a:gd name="T9" fmla="*/ 10 h 22"/>
                <a:gd name="T10" fmla="*/ 13 w 13"/>
                <a:gd name="T11" fmla="*/ 6 h 22"/>
                <a:gd name="T12" fmla="*/ 11 w 13"/>
                <a:gd name="T13" fmla="*/ 3 h 22"/>
                <a:gd name="T14" fmla="*/ 9 w 13"/>
                <a:gd name="T15" fmla="*/ 1 h 22"/>
                <a:gd name="T16" fmla="*/ 5 w 13"/>
                <a:gd name="T17" fmla="*/ 0 h 22"/>
                <a:gd name="T18" fmla="*/ 2 w 13"/>
                <a:gd name="T19" fmla="*/ 0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0" y="22"/>
                  </a:moveTo>
                  <a:lnTo>
                    <a:pt x="5" y="21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5" name="Freeform 347"/>
            <p:cNvSpPr>
              <a:spLocks noChangeAspect="1"/>
            </p:cNvSpPr>
            <p:nvPr/>
          </p:nvSpPr>
          <p:spPr bwMode="auto">
            <a:xfrm>
              <a:off x="4809" y="3294"/>
              <a:ext cx="13" cy="22"/>
            </a:xfrm>
            <a:custGeom>
              <a:avLst/>
              <a:gdLst>
                <a:gd name="T0" fmla="*/ 13 w 13"/>
                <a:gd name="T1" fmla="*/ 0 h 22"/>
                <a:gd name="T2" fmla="*/ 7 w 13"/>
                <a:gd name="T3" fmla="*/ 1 h 22"/>
                <a:gd name="T4" fmla="*/ 3 w 13"/>
                <a:gd name="T5" fmla="*/ 4 h 22"/>
                <a:gd name="T6" fmla="*/ 1 w 13"/>
                <a:gd name="T7" fmla="*/ 8 h 22"/>
                <a:gd name="T8" fmla="*/ 0 w 13"/>
                <a:gd name="T9" fmla="*/ 12 h 22"/>
                <a:gd name="T10" fmla="*/ 0 w 13"/>
                <a:gd name="T11" fmla="*/ 16 h 22"/>
                <a:gd name="T12" fmla="*/ 2 w 13"/>
                <a:gd name="T13" fmla="*/ 18 h 22"/>
                <a:gd name="T14" fmla="*/ 5 w 13"/>
                <a:gd name="T15" fmla="*/ 21 h 22"/>
                <a:gd name="T16" fmla="*/ 8 w 13"/>
                <a:gd name="T17" fmla="*/ 22 h 22"/>
                <a:gd name="T18" fmla="*/ 11 w 13"/>
                <a:gd name="T19" fmla="*/ 22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13" y="0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5" y="21"/>
                  </a:lnTo>
                  <a:lnTo>
                    <a:pt x="8" y="22"/>
                  </a:lnTo>
                  <a:lnTo>
                    <a:pt x="11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6" name="Freeform 348"/>
            <p:cNvSpPr>
              <a:spLocks noChangeAspect="1"/>
            </p:cNvSpPr>
            <p:nvPr/>
          </p:nvSpPr>
          <p:spPr bwMode="auto">
            <a:xfrm>
              <a:off x="4763" y="3389"/>
              <a:ext cx="24" cy="96"/>
            </a:xfrm>
            <a:custGeom>
              <a:avLst/>
              <a:gdLst>
                <a:gd name="T0" fmla="*/ 0 w 24"/>
                <a:gd name="T1" fmla="*/ 0 h 96"/>
                <a:gd name="T2" fmla="*/ 12 w 24"/>
                <a:gd name="T3" fmla="*/ 25 h 96"/>
                <a:gd name="T4" fmla="*/ 20 w 24"/>
                <a:gd name="T5" fmla="*/ 52 h 96"/>
                <a:gd name="T6" fmla="*/ 24 w 24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96"/>
                <a:gd name="T14" fmla="*/ 24 w 24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96">
                  <a:moveTo>
                    <a:pt x="0" y="0"/>
                  </a:moveTo>
                  <a:lnTo>
                    <a:pt x="12" y="25"/>
                  </a:lnTo>
                  <a:lnTo>
                    <a:pt x="20" y="52"/>
                  </a:lnTo>
                  <a:lnTo>
                    <a:pt x="24" y="9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7" name="Freeform 349"/>
            <p:cNvSpPr>
              <a:spLocks noChangeAspect="1"/>
            </p:cNvSpPr>
            <p:nvPr/>
          </p:nvSpPr>
          <p:spPr bwMode="auto">
            <a:xfrm>
              <a:off x="4787" y="3485"/>
              <a:ext cx="1" cy="21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1 h 21"/>
                <a:gd name="T4" fmla="*/ 0 w 1"/>
                <a:gd name="T5" fmla="*/ 21 h 21"/>
                <a:gd name="T6" fmla="*/ 0 60000 65536"/>
                <a:gd name="T7" fmla="*/ 0 60000 65536"/>
                <a:gd name="T8" fmla="*/ 0 60000 65536"/>
                <a:gd name="T9" fmla="*/ 0 w 1"/>
                <a:gd name="T10" fmla="*/ 0 h 21"/>
                <a:gd name="T11" fmla="*/ 1 w 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">
                  <a:moveTo>
                    <a:pt x="0" y="0"/>
                  </a:moveTo>
                  <a:lnTo>
                    <a:pt x="0" y="11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8" name="Freeform 350"/>
            <p:cNvSpPr>
              <a:spLocks noChangeAspect="1"/>
            </p:cNvSpPr>
            <p:nvPr/>
          </p:nvSpPr>
          <p:spPr bwMode="auto">
            <a:xfrm>
              <a:off x="4750" y="3343"/>
              <a:ext cx="13" cy="46"/>
            </a:xfrm>
            <a:custGeom>
              <a:avLst/>
              <a:gdLst>
                <a:gd name="T0" fmla="*/ 0 w 13"/>
                <a:gd name="T1" fmla="*/ 0 h 46"/>
                <a:gd name="T2" fmla="*/ 3 w 13"/>
                <a:gd name="T3" fmla="*/ 24 h 46"/>
                <a:gd name="T4" fmla="*/ 13 w 13"/>
                <a:gd name="T5" fmla="*/ 46 h 46"/>
                <a:gd name="T6" fmla="*/ 0 60000 65536"/>
                <a:gd name="T7" fmla="*/ 0 60000 65536"/>
                <a:gd name="T8" fmla="*/ 0 60000 65536"/>
                <a:gd name="T9" fmla="*/ 0 w 13"/>
                <a:gd name="T10" fmla="*/ 0 h 46"/>
                <a:gd name="T11" fmla="*/ 13 w 13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46">
                  <a:moveTo>
                    <a:pt x="0" y="0"/>
                  </a:moveTo>
                  <a:lnTo>
                    <a:pt x="3" y="24"/>
                  </a:lnTo>
                  <a:lnTo>
                    <a:pt x="13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9" name="Line 351"/>
            <p:cNvSpPr>
              <a:spLocks noChangeAspect="1" noChangeShapeType="1"/>
            </p:cNvSpPr>
            <p:nvPr/>
          </p:nvSpPr>
          <p:spPr bwMode="auto">
            <a:xfrm>
              <a:off x="4821" y="329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0" name="Freeform 352"/>
            <p:cNvSpPr>
              <a:spLocks noChangeAspect="1"/>
            </p:cNvSpPr>
            <p:nvPr/>
          </p:nvSpPr>
          <p:spPr bwMode="auto">
            <a:xfrm>
              <a:off x="4880" y="3284"/>
              <a:ext cx="4" cy="9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0 h 9"/>
                <a:gd name="T4" fmla="*/ 2 w 4"/>
                <a:gd name="T5" fmla="*/ 1 h 9"/>
                <a:gd name="T6" fmla="*/ 3 w 4"/>
                <a:gd name="T7" fmla="*/ 4 h 9"/>
                <a:gd name="T8" fmla="*/ 4 w 4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4"/>
                  </a:lnTo>
                  <a:lnTo>
                    <a:pt x="4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1" name="Line 353"/>
            <p:cNvSpPr>
              <a:spLocks noChangeAspect="1" noChangeShapeType="1"/>
            </p:cNvSpPr>
            <p:nvPr/>
          </p:nvSpPr>
          <p:spPr bwMode="auto">
            <a:xfrm flipH="1">
              <a:off x="4881" y="3293"/>
              <a:ext cx="3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2" name="Freeform 354"/>
            <p:cNvSpPr>
              <a:spLocks noChangeAspect="1"/>
            </p:cNvSpPr>
            <p:nvPr/>
          </p:nvSpPr>
          <p:spPr bwMode="auto">
            <a:xfrm>
              <a:off x="4873" y="3317"/>
              <a:ext cx="8" cy="1"/>
            </a:xfrm>
            <a:custGeom>
              <a:avLst/>
              <a:gdLst>
                <a:gd name="T0" fmla="*/ 8 w 8"/>
                <a:gd name="T1" fmla="*/ 0 h 1"/>
                <a:gd name="T2" fmla="*/ 7 w 8"/>
                <a:gd name="T3" fmla="*/ 0 h 1"/>
                <a:gd name="T4" fmla="*/ 6 w 8"/>
                <a:gd name="T5" fmla="*/ 0 h 1"/>
                <a:gd name="T6" fmla="*/ 5 w 8"/>
                <a:gd name="T7" fmla="*/ 0 h 1"/>
                <a:gd name="T8" fmla="*/ 4 w 8"/>
                <a:gd name="T9" fmla="*/ 0 h 1"/>
                <a:gd name="T10" fmla="*/ 3 w 8"/>
                <a:gd name="T11" fmla="*/ 1 h 1"/>
                <a:gd name="T12" fmla="*/ 2 w 8"/>
                <a:gd name="T13" fmla="*/ 1 h 1"/>
                <a:gd name="T14" fmla="*/ 2 w 8"/>
                <a:gd name="T15" fmla="*/ 1 h 1"/>
                <a:gd name="T16" fmla="*/ 0 w 8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3" name="Freeform 355"/>
            <p:cNvSpPr>
              <a:spLocks noChangeAspect="1"/>
            </p:cNvSpPr>
            <p:nvPr/>
          </p:nvSpPr>
          <p:spPr bwMode="auto">
            <a:xfrm>
              <a:off x="4872" y="3289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1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4" name="Freeform 356"/>
            <p:cNvSpPr>
              <a:spLocks noChangeAspect="1"/>
            </p:cNvSpPr>
            <p:nvPr/>
          </p:nvSpPr>
          <p:spPr bwMode="auto">
            <a:xfrm>
              <a:off x="4869" y="3289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5" name="Line 357"/>
            <p:cNvSpPr>
              <a:spLocks noChangeAspect="1" noChangeShapeType="1"/>
            </p:cNvSpPr>
            <p:nvPr/>
          </p:nvSpPr>
          <p:spPr bwMode="auto">
            <a:xfrm flipH="1">
              <a:off x="4865" y="3289"/>
              <a:ext cx="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6" name="Freeform 358"/>
            <p:cNvSpPr>
              <a:spLocks noChangeAspect="1"/>
            </p:cNvSpPr>
            <p:nvPr/>
          </p:nvSpPr>
          <p:spPr bwMode="auto">
            <a:xfrm>
              <a:off x="4857" y="3319"/>
              <a:ext cx="8" cy="1"/>
            </a:xfrm>
            <a:custGeom>
              <a:avLst/>
              <a:gdLst>
                <a:gd name="T0" fmla="*/ 8 w 8"/>
                <a:gd name="T1" fmla="*/ 0 h 1"/>
                <a:gd name="T2" fmla="*/ 7 w 8"/>
                <a:gd name="T3" fmla="*/ 0 h 1"/>
                <a:gd name="T4" fmla="*/ 6 w 8"/>
                <a:gd name="T5" fmla="*/ 0 h 1"/>
                <a:gd name="T6" fmla="*/ 5 w 8"/>
                <a:gd name="T7" fmla="*/ 0 h 1"/>
                <a:gd name="T8" fmla="*/ 4 w 8"/>
                <a:gd name="T9" fmla="*/ 0 h 1"/>
                <a:gd name="T10" fmla="*/ 3 w 8"/>
                <a:gd name="T11" fmla="*/ 0 h 1"/>
                <a:gd name="T12" fmla="*/ 2 w 8"/>
                <a:gd name="T13" fmla="*/ 1 h 1"/>
                <a:gd name="T14" fmla="*/ 1 w 8"/>
                <a:gd name="T15" fmla="*/ 1 h 1"/>
                <a:gd name="T16" fmla="*/ 0 w 8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7" name="Freeform 359"/>
            <p:cNvSpPr>
              <a:spLocks noChangeAspect="1"/>
            </p:cNvSpPr>
            <p:nvPr/>
          </p:nvSpPr>
          <p:spPr bwMode="auto">
            <a:xfrm>
              <a:off x="4852" y="3290"/>
              <a:ext cx="9" cy="1"/>
            </a:xfrm>
            <a:custGeom>
              <a:avLst/>
              <a:gdLst>
                <a:gd name="T0" fmla="*/ 9 w 9"/>
                <a:gd name="T1" fmla="*/ 0 h 1"/>
                <a:gd name="T2" fmla="*/ 8 w 9"/>
                <a:gd name="T3" fmla="*/ 0 h 1"/>
                <a:gd name="T4" fmla="*/ 7 w 9"/>
                <a:gd name="T5" fmla="*/ 0 h 1"/>
                <a:gd name="T6" fmla="*/ 6 w 9"/>
                <a:gd name="T7" fmla="*/ 0 h 1"/>
                <a:gd name="T8" fmla="*/ 5 w 9"/>
                <a:gd name="T9" fmla="*/ 1 h 1"/>
                <a:gd name="T10" fmla="*/ 4 w 9"/>
                <a:gd name="T11" fmla="*/ 1 h 1"/>
                <a:gd name="T12" fmla="*/ 2 w 9"/>
                <a:gd name="T13" fmla="*/ 1 h 1"/>
                <a:gd name="T14" fmla="*/ 1 w 9"/>
                <a:gd name="T15" fmla="*/ 1 h 1"/>
                <a:gd name="T16" fmla="*/ 0 w 9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9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8" name="Line 360"/>
            <p:cNvSpPr>
              <a:spLocks noChangeAspect="1" noChangeShapeType="1"/>
            </p:cNvSpPr>
            <p:nvPr/>
          </p:nvSpPr>
          <p:spPr bwMode="auto">
            <a:xfrm flipH="1">
              <a:off x="4848" y="3291"/>
              <a:ext cx="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9" name="Freeform 361"/>
            <p:cNvSpPr>
              <a:spLocks noChangeAspect="1"/>
            </p:cNvSpPr>
            <p:nvPr/>
          </p:nvSpPr>
          <p:spPr bwMode="auto">
            <a:xfrm>
              <a:off x="4840" y="3321"/>
              <a:ext cx="8" cy="1"/>
            </a:xfrm>
            <a:custGeom>
              <a:avLst/>
              <a:gdLst>
                <a:gd name="T0" fmla="*/ 8 w 8"/>
                <a:gd name="T1" fmla="*/ 0 h 1"/>
                <a:gd name="T2" fmla="*/ 7 w 8"/>
                <a:gd name="T3" fmla="*/ 0 h 1"/>
                <a:gd name="T4" fmla="*/ 6 w 8"/>
                <a:gd name="T5" fmla="*/ 0 h 1"/>
                <a:gd name="T6" fmla="*/ 5 w 8"/>
                <a:gd name="T7" fmla="*/ 0 h 1"/>
                <a:gd name="T8" fmla="*/ 4 w 8"/>
                <a:gd name="T9" fmla="*/ 0 h 1"/>
                <a:gd name="T10" fmla="*/ 3 w 8"/>
                <a:gd name="T11" fmla="*/ 0 h 1"/>
                <a:gd name="T12" fmla="*/ 2 w 8"/>
                <a:gd name="T13" fmla="*/ 0 h 1"/>
                <a:gd name="T14" fmla="*/ 1 w 8"/>
                <a:gd name="T15" fmla="*/ 0 h 1"/>
                <a:gd name="T16" fmla="*/ 0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0" name="Freeform 362"/>
            <p:cNvSpPr>
              <a:spLocks noChangeAspect="1"/>
            </p:cNvSpPr>
            <p:nvPr/>
          </p:nvSpPr>
          <p:spPr bwMode="auto">
            <a:xfrm>
              <a:off x="4955" y="3317"/>
              <a:ext cx="8" cy="6"/>
            </a:xfrm>
            <a:custGeom>
              <a:avLst/>
              <a:gdLst>
                <a:gd name="T0" fmla="*/ 0 w 8"/>
                <a:gd name="T1" fmla="*/ 6 h 6"/>
                <a:gd name="T2" fmla="*/ 6 w 8"/>
                <a:gd name="T3" fmla="*/ 2 h 6"/>
                <a:gd name="T4" fmla="*/ 8 w 8"/>
                <a:gd name="T5" fmla="*/ 0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0" y="6"/>
                  </a:moveTo>
                  <a:lnTo>
                    <a:pt x="6" y="2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1" name="Freeform 363"/>
            <p:cNvSpPr>
              <a:spLocks noChangeAspect="1"/>
            </p:cNvSpPr>
            <p:nvPr/>
          </p:nvSpPr>
          <p:spPr bwMode="auto">
            <a:xfrm>
              <a:off x="4802" y="3323"/>
              <a:ext cx="153" cy="24"/>
            </a:xfrm>
            <a:custGeom>
              <a:avLst/>
              <a:gdLst>
                <a:gd name="T0" fmla="*/ 0 w 153"/>
                <a:gd name="T1" fmla="*/ 24 h 24"/>
                <a:gd name="T2" fmla="*/ 23 w 153"/>
                <a:gd name="T3" fmla="*/ 23 h 24"/>
                <a:gd name="T4" fmla="*/ 46 w 153"/>
                <a:gd name="T5" fmla="*/ 22 h 24"/>
                <a:gd name="T6" fmla="*/ 67 w 153"/>
                <a:gd name="T7" fmla="*/ 20 h 24"/>
                <a:gd name="T8" fmla="*/ 88 w 153"/>
                <a:gd name="T9" fmla="*/ 17 h 24"/>
                <a:gd name="T10" fmla="*/ 107 w 153"/>
                <a:gd name="T11" fmla="*/ 14 h 24"/>
                <a:gd name="T12" fmla="*/ 124 w 153"/>
                <a:gd name="T13" fmla="*/ 10 h 24"/>
                <a:gd name="T14" fmla="*/ 140 w 153"/>
                <a:gd name="T15" fmla="*/ 5 h 24"/>
                <a:gd name="T16" fmla="*/ 153 w 153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4"/>
                <a:gd name="T29" fmla="*/ 153 w 153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4">
                  <a:moveTo>
                    <a:pt x="0" y="24"/>
                  </a:moveTo>
                  <a:lnTo>
                    <a:pt x="23" y="23"/>
                  </a:lnTo>
                  <a:lnTo>
                    <a:pt x="46" y="22"/>
                  </a:lnTo>
                  <a:lnTo>
                    <a:pt x="67" y="20"/>
                  </a:lnTo>
                  <a:lnTo>
                    <a:pt x="88" y="17"/>
                  </a:lnTo>
                  <a:lnTo>
                    <a:pt x="107" y="14"/>
                  </a:lnTo>
                  <a:lnTo>
                    <a:pt x="124" y="10"/>
                  </a:lnTo>
                  <a:lnTo>
                    <a:pt x="140" y="5"/>
                  </a:lnTo>
                  <a:lnTo>
                    <a:pt x="1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2" name="Freeform 364"/>
            <p:cNvSpPr>
              <a:spLocks noChangeAspect="1"/>
            </p:cNvSpPr>
            <p:nvPr/>
          </p:nvSpPr>
          <p:spPr bwMode="auto">
            <a:xfrm>
              <a:off x="4790" y="3345"/>
              <a:ext cx="12" cy="2"/>
            </a:xfrm>
            <a:custGeom>
              <a:avLst/>
              <a:gdLst>
                <a:gd name="T0" fmla="*/ 0 w 12"/>
                <a:gd name="T1" fmla="*/ 0 h 2"/>
                <a:gd name="T2" fmla="*/ 9 w 12"/>
                <a:gd name="T3" fmla="*/ 2 h 2"/>
                <a:gd name="T4" fmla="*/ 12 w 12"/>
                <a:gd name="T5" fmla="*/ 2 h 2"/>
                <a:gd name="T6" fmla="*/ 0 60000 65536"/>
                <a:gd name="T7" fmla="*/ 0 60000 65536"/>
                <a:gd name="T8" fmla="*/ 0 60000 65536"/>
                <a:gd name="T9" fmla="*/ 0 w 12"/>
                <a:gd name="T10" fmla="*/ 0 h 2"/>
                <a:gd name="T11" fmla="*/ 12 w 1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">
                  <a:moveTo>
                    <a:pt x="0" y="0"/>
                  </a:moveTo>
                  <a:lnTo>
                    <a:pt x="9" y="2"/>
                  </a:lnTo>
                  <a:lnTo>
                    <a:pt x="1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3" name="Line 365"/>
            <p:cNvSpPr>
              <a:spLocks noChangeAspect="1" noChangeShapeType="1"/>
            </p:cNvSpPr>
            <p:nvPr/>
          </p:nvSpPr>
          <p:spPr bwMode="auto">
            <a:xfrm>
              <a:off x="4852" y="329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4" name="Line 366"/>
            <p:cNvSpPr>
              <a:spLocks noChangeAspect="1" noChangeShapeType="1"/>
            </p:cNvSpPr>
            <p:nvPr/>
          </p:nvSpPr>
          <p:spPr bwMode="auto">
            <a:xfrm>
              <a:off x="4861" y="32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5" name="Line 367"/>
            <p:cNvSpPr>
              <a:spLocks noChangeAspect="1" noChangeShapeType="1"/>
            </p:cNvSpPr>
            <p:nvPr/>
          </p:nvSpPr>
          <p:spPr bwMode="auto">
            <a:xfrm>
              <a:off x="4848" y="332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6" name="Line 368"/>
            <p:cNvSpPr>
              <a:spLocks noChangeAspect="1" noChangeShapeType="1"/>
            </p:cNvSpPr>
            <p:nvPr/>
          </p:nvSpPr>
          <p:spPr bwMode="auto">
            <a:xfrm flipH="1" flipV="1">
              <a:off x="4663" y="3084"/>
              <a:ext cx="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7" name="Freeform 369"/>
            <p:cNvSpPr>
              <a:spLocks noChangeAspect="1"/>
            </p:cNvSpPr>
            <p:nvPr/>
          </p:nvSpPr>
          <p:spPr bwMode="auto">
            <a:xfrm>
              <a:off x="4661" y="308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8" name="Freeform 370"/>
            <p:cNvSpPr>
              <a:spLocks noChangeAspect="1"/>
            </p:cNvSpPr>
            <p:nvPr/>
          </p:nvSpPr>
          <p:spPr bwMode="auto">
            <a:xfrm>
              <a:off x="4656" y="3083"/>
              <a:ext cx="5" cy="2"/>
            </a:xfrm>
            <a:custGeom>
              <a:avLst/>
              <a:gdLst>
                <a:gd name="T0" fmla="*/ 5 w 5"/>
                <a:gd name="T1" fmla="*/ 2 h 2"/>
                <a:gd name="T2" fmla="*/ 3 w 5"/>
                <a:gd name="T3" fmla="*/ 2 h 2"/>
                <a:gd name="T4" fmla="*/ 1 w 5"/>
                <a:gd name="T5" fmla="*/ 1 h 2"/>
                <a:gd name="T6" fmla="*/ 0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9" name="Line 371"/>
            <p:cNvSpPr>
              <a:spLocks noChangeAspect="1" noChangeShapeType="1"/>
            </p:cNvSpPr>
            <p:nvPr/>
          </p:nvSpPr>
          <p:spPr bwMode="auto">
            <a:xfrm>
              <a:off x="4884" y="329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0" name="Line 372"/>
            <p:cNvSpPr>
              <a:spLocks noChangeAspect="1" noChangeShapeType="1"/>
            </p:cNvSpPr>
            <p:nvPr/>
          </p:nvSpPr>
          <p:spPr bwMode="auto">
            <a:xfrm>
              <a:off x="4869" y="328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1" name="Line 373"/>
            <p:cNvSpPr>
              <a:spLocks noChangeAspect="1" noChangeShapeType="1"/>
            </p:cNvSpPr>
            <p:nvPr/>
          </p:nvSpPr>
          <p:spPr bwMode="auto">
            <a:xfrm>
              <a:off x="4872" y="328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2" name="Line 374"/>
            <p:cNvSpPr>
              <a:spLocks noChangeAspect="1" noChangeShapeType="1"/>
            </p:cNvSpPr>
            <p:nvPr/>
          </p:nvSpPr>
          <p:spPr bwMode="auto">
            <a:xfrm>
              <a:off x="4865" y="33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3" name="Line 375"/>
            <p:cNvSpPr>
              <a:spLocks noChangeAspect="1" noChangeShapeType="1"/>
            </p:cNvSpPr>
            <p:nvPr/>
          </p:nvSpPr>
          <p:spPr bwMode="auto">
            <a:xfrm>
              <a:off x="4926" y="3197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4" name="Freeform 376"/>
            <p:cNvSpPr>
              <a:spLocks noChangeAspect="1"/>
            </p:cNvSpPr>
            <p:nvPr/>
          </p:nvSpPr>
          <p:spPr bwMode="auto">
            <a:xfrm>
              <a:off x="4922" y="3210"/>
              <a:ext cx="4" cy="6"/>
            </a:xfrm>
            <a:custGeom>
              <a:avLst/>
              <a:gdLst>
                <a:gd name="T0" fmla="*/ 0 w 4"/>
                <a:gd name="T1" fmla="*/ 6 h 6"/>
                <a:gd name="T2" fmla="*/ 1 w 4"/>
                <a:gd name="T3" fmla="*/ 5 h 6"/>
                <a:gd name="T4" fmla="*/ 3 w 4"/>
                <a:gd name="T5" fmla="*/ 4 h 6"/>
                <a:gd name="T6" fmla="*/ 3 w 4"/>
                <a:gd name="T7" fmla="*/ 3 h 6"/>
                <a:gd name="T8" fmla="*/ 4 w 4"/>
                <a:gd name="T9" fmla="*/ 1 h 6"/>
                <a:gd name="T10" fmla="*/ 4 w 4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0" y="6"/>
                  </a:moveTo>
                  <a:lnTo>
                    <a:pt x="1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5" name="Freeform 377"/>
            <p:cNvSpPr>
              <a:spLocks noChangeAspect="1"/>
            </p:cNvSpPr>
            <p:nvPr/>
          </p:nvSpPr>
          <p:spPr bwMode="auto">
            <a:xfrm>
              <a:off x="4907" y="3278"/>
              <a:ext cx="7" cy="22"/>
            </a:xfrm>
            <a:custGeom>
              <a:avLst/>
              <a:gdLst>
                <a:gd name="T0" fmla="*/ 3 w 7"/>
                <a:gd name="T1" fmla="*/ 0 h 22"/>
                <a:gd name="T2" fmla="*/ 5 w 7"/>
                <a:gd name="T3" fmla="*/ 1 h 22"/>
                <a:gd name="T4" fmla="*/ 7 w 7"/>
                <a:gd name="T5" fmla="*/ 4 h 22"/>
                <a:gd name="T6" fmla="*/ 7 w 7"/>
                <a:gd name="T7" fmla="*/ 8 h 22"/>
                <a:gd name="T8" fmla="*/ 7 w 7"/>
                <a:gd name="T9" fmla="*/ 13 h 22"/>
                <a:gd name="T10" fmla="*/ 5 w 7"/>
                <a:gd name="T11" fmla="*/ 17 h 22"/>
                <a:gd name="T12" fmla="*/ 2 w 7"/>
                <a:gd name="T13" fmla="*/ 20 h 22"/>
                <a:gd name="T14" fmla="*/ 0 w 7"/>
                <a:gd name="T15" fmla="*/ 2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22"/>
                <a:gd name="T26" fmla="*/ 7 w 7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22">
                  <a:moveTo>
                    <a:pt x="3" y="0"/>
                  </a:moveTo>
                  <a:lnTo>
                    <a:pt x="5" y="1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2" y="20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6" name="Line 378"/>
            <p:cNvSpPr>
              <a:spLocks noChangeAspect="1" noChangeShapeType="1"/>
            </p:cNvSpPr>
            <p:nvPr/>
          </p:nvSpPr>
          <p:spPr bwMode="auto">
            <a:xfrm>
              <a:off x="4907" y="3300"/>
              <a:ext cx="6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7" name="Freeform 379"/>
            <p:cNvSpPr>
              <a:spLocks noChangeAspect="1"/>
            </p:cNvSpPr>
            <p:nvPr/>
          </p:nvSpPr>
          <p:spPr bwMode="auto">
            <a:xfrm>
              <a:off x="4904" y="3312"/>
              <a:ext cx="9" cy="1"/>
            </a:xfrm>
            <a:custGeom>
              <a:avLst/>
              <a:gdLst>
                <a:gd name="T0" fmla="*/ 9 w 9"/>
                <a:gd name="T1" fmla="*/ 0 h 1"/>
                <a:gd name="T2" fmla="*/ 8 w 9"/>
                <a:gd name="T3" fmla="*/ 0 h 1"/>
                <a:gd name="T4" fmla="*/ 7 w 9"/>
                <a:gd name="T5" fmla="*/ 0 h 1"/>
                <a:gd name="T6" fmla="*/ 6 w 9"/>
                <a:gd name="T7" fmla="*/ 0 h 1"/>
                <a:gd name="T8" fmla="*/ 4 w 9"/>
                <a:gd name="T9" fmla="*/ 0 h 1"/>
                <a:gd name="T10" fmla="*/ 4 w 9"/>
                <a:gd name="T11" fmla="*/ 1 h 1"/>
                <a:gd name="T12" fmla="*/ 3 w 9"/>
                <a:gd name="T13" fmla="*/ 1 h 1"/>
                <a:gd name="T14" fmla="*/ 1 w 9"/>
                <a:gd name="T15" fmla="*/ 1 h 1"/>
                <a:gd name="T16" fmla="*/ 0 w 9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9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8" name="Freeform 380"/>
            <p:cNvSpPr>
              <a:spLocks noChangeAspect="1"/>
            </p:cNvSpPr>
            <p:nvPr/>
          </p:nvSpPr>
          <p:spPr bwMode="auto">
            <a:xfrm>
              <a:off x="4903" y="3284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9" name="Freeform 381"/>
            <p:cNvSpPr>
              <a:spLocks noChangeAspect="1"/>
            </p:cNvSpPr>
            <p:nvPr/>
          </p:nvSpPr>
          <p:spPr bwMode="auto">
            <a:xfrm>
              <a:off x="4895" y="3284"/>
              <a:ext cx="8" cy="2"/>
            </a:xfrm>
            <a:custGeom>
              <a:avLst/>
              <a:gdLst>
                <a:gd name="T0" fmla="*/ 8 w 8"/>
                <a:gd name="T1" fmla="*/ 0 h 2"/>
                <a:gd name="T2" fmla="*/ 7 w 8"/>
                <a:gd name="T3" fmla="*/ 1 h 2"/>
                <a:gd name="T4" fmla="*/ 6 w 8"/>
                <a:gd name="T5" fmla="*/ 1 h 2"/>
                <a:gd name="T6" fmla="*/ 5 w 8"/>
                <a:gd name="T7" fmla="*/ 1 h 2"/>
                <a:gd name="T8" fmla="*/ 4 w 8"/>
                <a:gd name="T9" fmla="*/ 1 h 2"/>
                <a:gd name="T10" fmla="*/ 3 w 8"/>
                <a:gd name="T11" fmla="*/ 1 h 2"/>
                <a:gd name="T12" fmla="*/ 2 w 8"/>
                <a:gd name="T13" fmla="*/ 1 h 2"/>
                <a:gd name="T14" fmla="*/ 1 w 8"/>
                <a:gd name="T15" fmla="*/ 2 h 2"/>
                <a:gd name="T16" fmla="*/ 0 w 8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"/>
                <a:gd name="T29" fmla="*/ 8 w 8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">
                  <a:moveTo>
                    <a:pt x="8" y="0"/>
                  </a:move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0" name="Line 382"/>
            <p:cNvSpPr>
              <a:spLocks noChangeAspect="1" noChangeShapeType="1"/>
            </p:cNvSpPr>
            <p:nvPr/>
          </p:nvSpPr>
          <p:spPr bwMode="auto">
            <a:xfrm flipH="1">
              <a:off x="4891" y="3286"/>
              <a:ext cx="4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1" name="Freeform 383"/>
            <p:cNvSpPr>
              <a:spLocks noChangeAspect="1"/>
            </p:cNvSpPr>
            <p:nvPr/>
          </p:nvSpPr>
          <p:spPr bwMode="auto">
            <a:xfrm>
              <a:off x="4884" y="3315"/>
              <a:ext cx="7" cy="1"/>
            </a:xfrm>
            <a:custGeom>
              <a:avLst/>
              <a:gdLst>
                <a:gd name="T0" fmla="*/ 7 w 7"/>
                <a:gd name="T1" fmla="*/ 0 h 1"/>
                <a:gd name="T2" fmla="*/ 6 w 7"/>
                <a:gd name="T3" fmla="*/ 1 h 1"/>
                <a:gd name="T4" fmla="*/ 6 w 7"/>
                <a:gd name="T5" fmla="*/ 1 h 1"/>
                <a:gd name="T6" fmla="*/ 5 w 7"/>
                <a:gd name="T7" fmla="*/ 1 h 1"/>
                <a:gd name="T8" fmla="*/ 4 w 7"/>
                <a:gd name="T9" fmla="*/ 1 h 1"/>
                <a:gd name="T10" fmla="*/ 3 w 7"/>
                <a:gd name="T11" fmla="*/ 1 h 1"/>
                <a:gd name="T12" fmla="*/ 2 w 7"/>
                <a:gd name="T13" fmla="*/ 1 h 1"/>
                <a:gd name="T14" fmla="*/ 1 w 7"/>
                <a:gd name="T15" fmla="*/ 1 h 1"/>
                <a:gd name="T16" fmla="*/ 0 w 7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"/>
                <a:gd name="T29" fmla="*/ 7 w 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">
                  <a:moveTo>
                    <a:pt x="7" y="0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2" name="Line 384"/>
            <p:cNvSpPr>
              <a:spLocks noChangeAspect="1" noChangeShapeType="1"/>
            </p:cNvSpPr>
            <p:nvPr/>
          </p:nvSpPr>
          <p:spPr bwMode="auto">
            <a:xfrm>
              <a:off x="4881" y="331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3" name="Line 385"/>
            <p:cNvSpPr>
              <a:spLocks noChangeAspect="1" noChangeShapeType="1"/>
            </p:cNvSpPr>
            <p:nvPr/>
          </p:nvSpPr>
          <p:spPr bwMode="auto">
            <a:xfrm>
              <a:off x="4895" y="328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4" name="Line 386"/>
            <p:cNvSpPr>
              <a:spLocks noChangeAspect="1" noChangeShapeType="1"/>
            </p:cNvSpPr>
            <p:nvPr/>
          </p:nvSpPr>
          <p:spPr bwMode="auto">
            <a:xfrm>
              <a:off x="4903" y="328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5" name="Line 387"/>
            <p:cNvSpPr>
              <a:spLocks noChangeAspect="1" noChangeShapeType="1"/>
            </p:cNvSpPr>
            <p:nvPr/>
          </p:nvSpPr>
          <p:spPr bwMode="auto">
            <a:xfrm>
              <a:off x="4891" y="331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6" name="Line 388"/>
            <p:cNvSpPr>
              <a:spLocks noChangeAspect="1" noChangeShapeType="1"/>
            </p:cNvSpPr>
            <p:nvPr/>
          </p:nvSpPr>
          <p:spPr bwMode="auto">
            <a:xfrm>
              <a:off x="4907" y="33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7" name="Freeform 389"/>
            <p:cNvSpPr>
              <a:spLocks noChangeAspect="1"/>
            </p:cNvSpPr>
            <p:nvPr/>
          </p:nvSpPr>
          <p:spPr bwMode="auto">
            <a:xfrm>
              <a:off x="4921" y="3308"/>
              <a:ext cx="6" cy="1"/>
            </a:xfrm>
            <a:custGeom>
              <a:avLst/>
              <a:gdLst>
                <a:gd name="T0" fmla="*/ 6 w 6"/>
                <a:gd name="T1" fmla="*/ 1 h 1"/>
                <a:gd name="T2" fmla="*/ 1 w 6"/>
                <a:gd name="T3" fmla="*/ 1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1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8" name="Line 390"/>
            <p:cNvSpPr>
              <a:spLocks noChangeAspect="1" noChangeShapeType="1"/>
            </p:cNvSpPr>
            <p:nvPr/>
          </p:nvSpPr>
          <p:spPr bwMode="auto">
            <a:xfrm>
              <a:off x="4927" y="330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9" name="Freeform 391"/>
            <p:cNvSpPr>
              <a:spLocks noChangeAspect="1"/>
            </p:cNvSpPr>
            <p:nvPr/>
          </p:nvSpPr>
          <p:spPr bwMode="auto">
            <a:xfrm>
              <a:off x="4927" y="3271"/>
              <a:ext cx="17" cy="38"/>
            </a:xfrm>
            <a:custGeom>
              <a:avLst/>
              <a:gdLst>
                <a:gd name="T0" fmla="*/ 11 w 17"/>
                <a:gd name="T1" fmla="*/ 0 h 38"/>
                <a:gd name="T2" fmla="*/ 14 w 17"/>
                <a:gd name="T3" fmla="*/ 2 h 38"/>
                <a:gd name="T4" fmla="*/ 16 w 17"/>
                <a:gd name="T5" fmla="*/ 6 h 38"/>
                <a:gd name="T6" fmla="*/ 17 w 17"/>
                <a:gd name="T7" fmla="*/ 12 h 38"/>
                <a:gd name="T8" fmla="*/ 16 w 17"/>
                <a:gd name="T9" fmla="*/ 19 h 38"/>
                <a:gd name="T10" fmla="*/ 14 w 17"/>
                <a:gd name="T11" fmla="*/ 26 h 38"/>
                <a:gd name="T12" fmla="*/ 10 w 17"/>
                <a:gd name="T13" fmla="*/ 31 h 38"/>
                <a:gd name="T14" fmla="*/ 6 w 17"/>
                <a:gd name="T15" fmla="*/ 35 h 38"/>
                <a:gd name="T16" fmla="*/ 1 w 17"/>
                <a:gd name="T17" fmla="*/ 38 h 38"/>
                <a:gd name="T18" fmla="*/ 0 w 17"/>
                <a:gd name="T19" fmla="*/ 38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38"/>
                <a:gd name="T32" fmla="*/ 17 w 17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38">
                  <a:moveTo>
                    <a:pt x="11" y="0"/>
                  </a:moveTo>
                  <a:lnTo>
                    <a:pt x="14" y="2"/>
                  </a:lnTo>
                  <a:lnTo>
                    <a:pt x="16" y="6"/>
                  </a:lnTo>
                  <a:lnTo>
                    <a:pt x="17" y="12"/>
                  </a:lnTo>
                  <a:lnTo>
                    <a:pt x="16" y="19"/>
                  </a:lnTo>
                  <a:lnTo>
                    <a:pt x="14" y="26"/>
                  </a:lnTo>
                  <a:lnTo>
                    <a:pt x="10" y="31"/>
                  </a:lnTo>
                  <a:lnTo>
                    <a:pt x="6" y="35"/>
                  </a:lnTo>
                  <a:lnTo>
                    <a:pt x="1" y="38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0" name="Freeform 392"/>
            <p:cNvSpPr>
              <a:spLocks noChangeAspect="1"/>
            </p:cNvSpPr>
            <p:nvPr/>
          </p:nvSpPr>
          <p:spPr bwMode="auto">
            <a:xfrm>
              <a:off x="4921" y="3279"/>
              <a:ext cx="10" cy="22"/>
            </a:xfrm>
            <a:custGeom>
              <a:avLst/>
              <a:gdLst>
                <a:gd name="T0" fmla="*/ 4 w 10"/>
                <a:gd name="T1" fmla="*/ 22 h 22"/>
                <a:gd name="T2" fmla="*/ 2 w 10"/>
                <a:gd name="T3" fmla="*/ 20 h 22"/>
                <a:gd name="T4" fmla="*/ 0 w 10"/>
                <a:gd name="T5" fmla="*/ 17 h 22"/>
                <a:gd name="T6" fmla="*/ 0 w 10"/>
                <a:gd name="T7" fmla="*/ 14 h 22"/>
                <a:gd name="T8" fmla="*/ 1 w 10"/>
                <a:gd name="T9" fmla="*/ 10 h 22"/>
                <a:gd name="T10" fmla="*/ 2 w 10"/>
                <a:gd name="T11" fmla="*/ 6 h 22"/>
                <a:gd name="T12" fmla="*/ 5 w 10"/>
                <a:gd name="T13" fmla="*/ 3 h 22"/>
                <a:gd name="T14" fmla="*/ 7 w 10"/>
                <a:gd name="T15" fmla="*/ 1 h 22"/>
                <a:gd name="T16" fmla="*/ 10 w 1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2"/>
                <a:gd name="T29" fmla="*/ 10 w 1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2">
                  <a:moveTo>
                    <a:pt x="4" y="22"/>
                  </a:moveTo>
                  <a:lnTo>
                    <a:pt x="2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2" y="6"/>
                  </a:lnTo>
                  <a:lnTo>
                    <a:pt x="5" y="3"/>
                  </a:lnTo>
                  <a:lnTo>
                    <a:pt x="7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1" name="Freeform 393"/>
            <p:cNvSpPr>
              <a:spLocks noChangeAspect="1"/>
            </p:cNvSpPr>
            <p:nvPr/>
          </p:nvSpPr>
          <p:spPr bwMode="auto">
            <a:xfrm>
              <a:off x="4931" y="3279"/>
              <a:ext cx="4" cy="1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2" name="Line 394"/>
            <p:cNvSpPr>
              <a:spLocks noChangeAspect="1" noChangeShapeType="1"/>
            </p:cNvSpPr>
            <p:nvPr/>
          </p:nvSpPr>
          <p:spPr bwMode="auto">
            <a:xfrm>
              <a:off x="4913" y="331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3" name="Freeform 395"/>
            <p:cNvSpPr>
              <a:spLocks noChangeAspect="1"/>
            </p:cNvSpPr>
            <p:nvPr/>
          </p:nvSpPr>
          <p:spPr bwMode="auto">
            <a:xfrm>
              <a:off x="4930" y="3279"/>
              <a:ext cx="10" cy="23"/>
            </a:xfrm>
            <a:custGeom>
              <a:avLst/>
              <a:gdLst>
                <a:gd name="T0" fmla="*/ 0 w 10"/>
                <a:gd name="T1" fmla="*/ 23 h 23"/>
                <a:gd name="T2" fmla="*/ 3 w 10"/>
                <a:gd name="T3" fmla="*/ 21 h 23"/>
                <a:gd name="T4" fmla="*/ 6 w 10"/>
                <a:gd name="T5" fmla="*/ 18 h 23"/>
                <a:gd name="T6" fmla="*/ 8 w 10"/>
                <a:gd name="T7" fmla="*/ 15 h 23"/>
                <a:gd name="T8" fmla="*/ 9 w 10"/>
                <a:gd name="T9" fmla="*/ 11 h 23"/>
                <a:gd name="T10" fmla="*/ 10 w 10"/>
                <a:gd name="T11" fmla="*/ 8 h 23"/>
                <a:gd name="T12" fmla="*/ 9 w 10"/>
                <a:gd name="T13" fmla="*/ 5 h 23"/>
                <a:gd name="T14" fmla="*/ 8 w 10"/>
                <a:gd name="T15" fmla="*/ 2 h 23"/>
                <a:gd name="T16" fmla="*/ 6 w 10"/>
                <a:gd name="T17" fmla="*/ 0 h 23"/>
                <a:gd name="T18" fmla="*/ 3 w 10"/>
                <a:gd name="T19" fmla="*/ 0 h 23"/>
                <a:gd name="T20" fmla="*/ 2 w 10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23"/>
                <a:gd name="T35" fmla="*/ 10 w 10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23">
                  <a:moveTo>
                    <a:pt x="0" y="23"/>
                  </a:moveTo>
                  <a:lnTo>
                    <a:pt x="3" y="21"/>
                  </a:lnTo>
                  <a:lnTo>
                    <a:pt x="6" y="18"/>
                  </a:lnTo>
                  <a:lnTo>
                    <a:pt x="8" y="15"/>
                  </a:lnTo>
                  <a:lnTo>
                    <a:pt x="9" y="11"/>
                  </a:lnTo>
                  <a:lnTo>
                    <a:pt x="10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4" name="Freeform 396"/>
            <p:cNvSpPr>
              <a:spLocks noChangeAspect="1"/>
            </p:cNvSpPr>
            <p:nvPr/>
          </p:nvSpPr>
          <p:spPr bwMode="auto">
            <a:xfrm>
              <a:off x="4922" y="3279"/>
              <a:ext cx="10" cy="23"/>
            </a:xfrm>
            <a:custGeom>
              <a:avLst/>
              <a:gdLst>
                <a:gd name="T0" fmla="*/ 10 w 10"/>
                <a:gd name="T1" fmla="*/ 0 h 23"/>
                <a:gd name="T2" fmla="*/ 7 w 10"/>
                <a:gd name="T3" fmla="*/ 2 h 23"/>
                <a:gd name="T4" fmla="*/ 4 w 10"/>
                <a:gd name="T5" fmla="*/ 5 h 23"/>
                <a:gd name="T6" fmla="*/ 2 w 10"/>
                <a:gd name="T7" fmla="*/ 8 h 23"/>
                <a:gd name="T8" fmla="*/ 1 w 10"/>
                <a:gd name="T9" fmla="*/ 12 h 23"/>
                <a:gd name="T10" fmla="*/ 0 w 10"/>
                <a:gd name="T11" fmla="*/ 15 h 23"/>
                <a:gd name="T12" fmla="*/ 1 w 10"/>
                <a:gd name="T13" fmla="*/ 19 h 23"/>
                <a:gd name="T14" fmla="*/ 2 w 10"/>
                <a:gd name="T15" fmla="*/ 21 h 23"/>
                <a:gd name="T16" fmla="*/ 5 w 10"/>
                <a:gd name="T17" fmla="*/ 23 h 23"/>
                <a:gd name="T18" fmla="*/ 8 w 10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23"/>
                <a:gd name="T32" fmla="*/ 10 w 1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23">
                  <a:moveTo>
                    <a:pt x="10" y="0"/>
                  </a:moveTo>
                  <a:lnTo>
                    <a:pt x="7" y="2"/>
                  </a:lnTo>
                  <a:lnTo>
                    <a:pt x="4" y="5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3"/>
                  </a:lnTo>
                  <a:lnTo>
                    <a:pt x="8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5" name="Line 397"/>
            <p:cNvSpPr>
              <a:spLocks noChangeAspect="1" noChangeShapeType="1"/>
            </p:cNvSpPr>
            <p:nvPr/>
          </p:nvSpPr>
          <p:spPr bwMode="auto">
            <a:xfrm>
              <a:off x="4931" y="327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6" name="Line 398"/>
            <p:cNvSpPr>
              <a:spLocks noChangeAspect="1" noChangeShapeType="1"/>
            </p:cNvSpPr>
            <p:nvPr/>
          </p:nvSpPr>
          <p:spPr bwMode="auto">
            <a:xfrm flipH="1">
              <a:off x="4596" y="3167"/>
              <a:ext cx="6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7" name="Freeform 399"/>
            <p:cNvSpPr>
              <a:spLocks noChangeAspect="1"/>
            </p:cNvSpPr>
            <p:nvPr/>
          </p:nvSpPr>
          <p:spPr bwMode="auto">
            <a:xfrm>
              <a:off x="4602" y="3166"/>
              <a:ext cx="3" cy="2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2 h 2"/>
                <a:gd name="T4" fmla="*/ 2 w 3"/>
                <a:gd name="T5" fmla="*/ 1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0 w 3"/>
                <a:gd name="T13" fmla="*/ 1 h 2"/>
                <a:gd name="T14" fmla="*/ 0 w 3"/>
                <a:gd name="T15" fmla="*/ 1 h 2"/>
                <a:gd name="T16" fmla="*/ 0 w 3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3" y="2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8" name="Line 400"/>
            <p:cNvSpPr>
              <a:spLocks noChangeAspect="1" noChangeShapeType="1"/>
            </p:cNvSpPr>
            <p:nvPr/>
          </p:nvSpPr>
          <p:spPr bwMode="auto">
            <a:xfrm flipH="1" flipV="1">
              <a:off x="4605" y="3168"/>
              <a:ext cx="16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9" name="Freeform 401"/>
            <p:cNvSpPr>
              <a:spLocks noChangeAspect="1"/>
            </p:cNvSpPr>
            <p:nvPr/>
          </p:nvSpPr>
          <p:spPr bwMode="auto">
            <a:xfrm>
              <a:off x="4620" y="3235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1 h 3"/>
                <a:gd name="T12" fmla="*/ 1 w 1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0" name="Freeform 402"/>
            <p:cNvSpPr>
              <a:spLocks noChangeAspect="1"/>
            </p:cNvSpPr>
            <p:nvPr/>
          </p:nvSpPr>
          <p:spPr bwMode="auto">
            <a:xfrm>
              <a:off x="4597" y="3228"/>
              <a:ext cx="23" cy="10"/>
            </a:xfrm>
            <a:custGeom>
              <a:avLst/>
              <a:gdLst>
                <a:gd name="T0" fmla="*/ 0 w 23"/>
                <a:gd name="T1" fmla="*/ 0 h 10"/>
                <a:gd name="T2" fmla="*/ 3 w 23"/>
                <a:gd name="T3" fmla="*/ 1 h 10"/>
                <a:gd name="T4" fmla="*/ 5 w 23"/>
                <a:gd name="T5" fmla="*/ 2 h 10"/>
                <a:gd name="T6" fmla="*/ 8 w 23"/>
                <a:gd name="T7" fmla="*/ 4 h 10"/>
                <a:gd name="T8" fmla="*/ 11 w 23"/>
                <a:gd name="T9" fmla="*/ 5 h 10"/>
                <a:gd name="T10" fmla="*/ 14 w 23"/>
                <a:gd name="T11" fmla="*/ 6 h 10"/>
                <a:gd name="T12" fmla="*/ 17 w 23"/>
                <a:gd name="T13" fmla="*/ 8 h 10"/>
                <a:gd name="T14" fmla="*/ 20 w 23"/>
                <a:gd name="T15" fmla="*/ 9 h 10"/>
                <a:gd name="T16" fmla="*/ 23 w 23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0"/>
                <a:gd name="T29" fmla="*/ 23 w 23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0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8" y="4"/>
                  </a:lnTo>
                  <a:lnTo>
                    <a:pt x="11" y="5"/>
                  </a:lnTo>
                  <a:lnTo>
                    <a:pt x="14" y="6"/>
                  </a:lnTo>
                  <a:lnTo>
                    <a:pt x="17" y="8"/>
                  </a:lnTo>
                  <a:lnTo>
                    <a:pt x="20" y="9"/>
                  </a:lnTo>
                  <a:lnTo>
                    <a:pt x="23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1" name="Freeform 403"/>
            <p:cNvSpPr>
              <a:spLocks noChangeAspect="1"/>
            </p:cNvSpPr>
            <p:nvPr/>
          </p:nvSpPr>
          <p:spPr bwMode="auto">
            <a:xfrm>
              <a:off x="4596" y="3223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1 h 5"/>
                <a:gd name="T4" fmla="*/ 0 w 1"/>
                <a:gd name="T5" fmla="*/ 2 h 5"/>
                <a:gd name="T6" fmla="*/ 0 w 1"/>
                <a:gd name="T7" fmla="*/ 3 h 5"/>
                <a:gd name="T8" fmla="*/ 1 w 1"/>
                <a:gd name="T9" fmla="*/ 4 h 5"/>
                <a:gd name="T10" fmla="*/ 1 w 1"/>
                <a:gd name="T11" fmla="*/ 4 h 5"/>
                <a:gd name="T12" fmla="*/ 1 w 1"/>
                <a:gd name="T13" fmla="*/ 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5"/>
                <a:gd name="T23" fmla="*/ 1 w 1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5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2" name="Freeform 404"/>
            <p:cNvSpPr>
              <a:spLocks noChangeAspect="1"/>
            </p:cNvSpPr>
            <p:nvPr/>
          </p:nvSpPr>
          <p:spPr bwMode="auto">
            <a:xfrm>
              <a:off x="4835" y="3626"/>
              <a:ext cx="77" cy="13"/>
            </a:xfrm>
            <a:custGeom>
              <a:avLst/>
              <a:gdLst>
                <a:gd name="T0" fmla="*/ 0 w 77"/>
                <a:gd name="T1" fmla="*/ 13 h 13"/>
                <a:gd name="T2" fmla="*/ 11 w 77"/>
                <a:gd name="T3" fmla="*/ 12 h 13"/>
                <a:gd name="T4" fmla="*/ 21 w 77"/>
                <a:gd name="T5" fmla="*/ 11 h 13"/>
                <a:gd name="T6" fmla="*/ 31 w 77"/>
                <a:gd name="T7" fmla="*/ 9 h 13"/>
                <a:gd name="T8" fmla="*/ 41 w 77"/>
                <a:gd name="T9" fmla="*/ 8 h 13"/>
                <a:gd name="T10" fmla="*/ 51 w 77"/>
                <a:gd name="T11" fmla="*/ 6 h 13"/>
                <a:gd name="T12" fmla="*/ 60 w 77"/>
                <a:gd name="T13" fmla="*/ 4 h 13"/>
                <a:gd name="T14" fmla="*/ 68 w 77"/>
                <a:gd name="T15" fmla="*/ 3 h 13"/>
                <a:gd name="T16" fmla="*/ 77 w 77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13"/>
                <a:gd name="T29" fmla="*/ 77 w 7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13">
                  <a:moveTo>
                    <a:pt x="0" y="13"/>
                  </a:moveTo>
                  <a:lnTo>
                    <a:pt x="11" y="12"/>
                  </a:lnTo>
                  <a:lnTo>
                    <a:pt x="21" y="11"/>
                  </a:lnTo>
                  <a:lnTo>
                    <a:pt x="31" y="9"/>
                  </a:lnTo>
                  <a:lnTo>
                    <a:pt x="41" y="8"/>
                  </a:lnTo>
                  <a:lnTo>
                    <a:pt x="51" y="6"/>
                  </a:lnTo>
                  <a:lnTo>
                    <a:pt x="60" y="4"/>
                  </a:lnTo>
                  <a:lnTo>
                    <a:pt x="68" y="3"/>
                  </a:lnTo>
                  <a:lnTo>
                    <a:pt x="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3" name="Freeform 405"/>
            <p:cNvSpPr>
              <a:spLocks noChangeAspect="1"/>
            </p:cNvSpPr>
            <p:nvPr/>
          </p:nvSpPr>
          <p:spPr bwMode="auto">
            <a:xfrm>
              <a:off x="4912" y="3574"/>
              <a:ext cx="27" cy="52"/>
            </a:xfrm>
            <a:custGeom>
              <a:avLst/>
              <a:gdLst>
                <a:gd name="T0" fmla="*/ 0 w 27"/>
                <a:gd name="T1" fmla="*/ 52 h 52"/>
                <a:gd name="T2" fmla="*/ 10 w 27"/>
                <a:gd name="T3" fmla="*/ 46 h 52"/>
                <a:gd name="T4" fmla="*/ 18 w 27"/>
                <a:gd name="T5" fmla="*/ 35 h 52"/>
                <a:gd name="T6" fmla="*/ 24 w 27"/>
                <a:gd name="T7" fmla="*/ 20 h 52"/>
                <a:gd name="T8" fmla="*/ 27 w 27"/>
                <a:gd name="T9" fmla="*/ 3 h 52"/>
                <a:gd name="T10" fmla="*/ 27 w 27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52"/>
                <a:gd name="T20" fmla="*/ 27 w 27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52">
                  <a:moveTo>
                    <a:pt x="0" y="52"/>
                  </a:moveTo>
                  <a:lnTo>
                    <a:pt x="10" y="46"/>
                  </a:lnTo>
                  <a:lnTo>
                    <a:pt x="18" y="35"/>
                  </a:lnTo>
                  <a:lnTo>
                    <a:pt x="24" y="20"/>
                  </a:lnTo>
                  <a:lnTo>
                    <a:pt x="27" y="3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4" name="Freeform 406"/>
            <p:cNvSpPr>
              <a:spLocks noChangeAspect="1"/>
            </p:cNvSpPr>
            <p:nvPr/>
          </p:nvSpPr>
          <p:spPr bwMode="auto">
            <a:xfrm>
              <a:off x="4939" y="3553"/>
              <a:ext cx="19" cy="21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5 h 21"/>
                <a:gd name="T4" fmla="*/ 16 w 19"/>
                <a:gd name="T5" fmla="*/ 8 h 21"/>
                <a:gd name="T6" fmla="*/ 18 w 19"/>
                <a:gd name="T7" fmla="*/ 2 h 21"/>
                <a:gd name="T8" fmla="*/ 19 w 1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1"/>
                <a:gd name="T17" fmla="*/ 19 w 1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1">
                  <a:moveTo>
                    <a:pt x="0" y="21"/>
                  </a:moveTo>
                  <a:lnTo>
                    <a:pt x="9" y="15"/>
                  </a:lnTo>
                  <a:lnTo>
                    <a:pt x="16" y="8"/>
                  </a:lnTo>
                  <a:lnTo>
                    <a:pt x="18" y="2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5" name="Freeform 407"/>
            <p:cNvSpPr>
              <a:spLocks noChangeAspect="1"/>
            </p:cNvSpPr>
            <p:nvPr/>
          </p:nvSpPr>
          <p:spPr bwMode="auto">
            <a:xfrm>
              <a:off x="4631" y="3553"/>
              <a:ext cx="156" cy="45"/>
            </a:xfrm>
            <a:custGeom>
              <a:avLst/>
              <a:gdLst>
                <a:gd name="T0" fmla="*/ 0 w 156"/>
                <a:gd name="T1" fmla="*/ 0 h 45"/>
                <a:gd name="T2" fmla="*/ 1 w 156"/>
                <a:gd name="T3" fmla="*/ 4 h 45"/>
                <a:gd name="T4" fmla="*/ 5 w 156"/>
                <a:gd name="T5" fmla="*/ 10 h 45"/>
                <a:gd name="T6" fmla="*/ 12 w 156"/>
                <a:gd name="T7" fmla="*/ 17 h 45"/>
                <a:gd name="T8" fmla="*/ 22 w 156"/>
                <a:gd name="T9" fmla="*/ 22 h 45"/>
                <a:gd name="T10" fmla="*/ 35 w 156"/>
                <a:gd name="T11" fmla="*/ 28 h 45"/>
                <a:gd name="T12" fmla="*/ 51 w 156"/>
                <a:gd name="T13" fmla="*/ 32 h 45"/>
                <a:gd name="T14" fmla="*/ 69 w 156"/>
                <a:gd name="T15" fmla="*/ 37 h 45"/>
                <a:gd name="T16" fmla="*/ 89 w 156"/>
                <a:gd name="T17" fmla="*/ 40 h 45"/>
                <a:gd name="T18" fmla="*/ 110 w 156"/>
                <a:gd name="T19" fmla="*/ 43 h 45"/>
                <a:gd name="T20" fmla="*/ 133 w 156"/>
                <a:gd name="T21" fmla="*/ 44 h 45"/>
                <a:gd name="T22" fmla="*/ 156 w 156"/>
                <a:gd name="T23" fmla="*/ 45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6"/>
                <a:gd name="T37" fmla="*/ 0 h 45"/>
                <a:gd name="T38" fmla="*/ 156 w 156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6" h="45">
                  <a:moveTo>
                    <a:pt x="0" y="0"/>
                  </a:moveTo>
                  <a:lnTo>
                    <a:pt x="1" y="4"/>
                  </a:lnTo>
                  <a:lnTo>
                    <a:pt x="5" y="10"/>
                  </a:lnTo>
                  <a:lnTo>
                    <a:pt x="12" y="17"/>
                  </a:lnTo>
                  <a:lnTo>
                    <a:pt x="22" y="22"/>
                  </a:lnTo>
                  <a:lnTo>
                    <a:pt x="35" y="28"/>
                  </a:lnTo>
                  <a:lnTo>
                    <a:pt x="51" y="32"/>
                  </a:lnTo>
                  <a:lnTo>
                    <a:pt x="69" y="37"/>
                  </a:lnTo>
                  <a:lnTo>
                    <a:pt x="89" y="40"/>
                  </a:lnTo>
                  <a:lnTo>
                    <a:pt x="110" y="43"/>
                  </a:lnTo>
                  <a:lnTo>
                    <a:pt x="133" y="44"/>
                  </a:lnTo>
                  <a:lnTo>
                    <a:pt x="156" y="4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6" name="Freeform 408"/>
            <p:cNvSpPr>
              <a:spLocks noChangeAspect="1"/>
            </p:cNvSpPr>
            <p:nvPr/>
          </p:nvSpPr>
          <p:spPr bwMode="auto">
            <a:xfrm>
              <a:off x="4787" y="3598"/>
              <a:ext cx="48" cy="41"/>
            </a:xfrm>
            <a:custGeom>
              <a:avLst/>
              <a:gdLst>
                <a:gd name="T0" fmla="*/ 0 w 48"/>
                <a:gd name="T1" fmla="*/ 0 h 41"/>
                <a:gd name="T2" fmla="*/ 4 w 48"/>
                <a:gd name="T3" fmla="*/ 14 h 41"/>
                <a:gd name="T4" fmla="*/ 12 w 48"/>
                <a:gd name="T5" fmla="*/ 26 h 41"/>
                <a:gd name="T6" fmla="*/ 24 w 48"/>
                <a:gd name="T7" fmla="*/ 35 h 41"/>
                <a:gd name="T8" fmla="*/ 39 w 48"/>
                <a:gd name="T9" fmla="*/ 40 h 41"/>
                <a:gd name="T10" fmla="*/ 48 w 48"/>
                <a:gd name="T11" fmla="*/ 41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41"/>
                <a:gd name="T20" fmla="*/ 48 w 48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41">
                  <a:moveTo>
                    <a:pt x="0" y="0"/>
                  </a:moveTo>
                  <a:lnTo>
                    <a:pt x="4" y="14"/>
                  </a:lnTo>
                  <a:lnTo>
                    <a:pt x="12" y="26"/>
                  </a:lnTo>
                  <a:lnTo>
                    <a:pt x="24" y="35"/>
                  </a:lnTo>
                  <a:lnTo>
                    <a:pt x="39" y="40"/>
                  </a:lnTo>
                  <a:lnTo>
                    <a:pt x="48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7" name="Freeform 409"/>
            <p:cNvSpPr>
              <a:spLocks noChangeAspect="1"/>
            </p:cNvSpPr>
            <p:nvPr/>
          </p:nvSpPr>
          <p:spPr bwMode="auto">
            <a:xfrm>
              <a:off x="4627" y="3804"/>
              <a:ext cx="335" cy="46"/>
            </a:xfrm>
            <a:custGeom>
              <a:avLst/>
              <a:gdLst>
                <a:gd name="T0" fmla="*/ 0 w 335"/>
                <a:gd name="T1" fmla="*/ 0 h 46"/>
                <a:gd name="T2" fmla="*/ 0 w 335"/>
                <a:gd name="T3" fmla="*/ 2 h 46"/>
                <a:gd name="T4" fmla="*/ 3 w 335"/>
                <a:gd name="T5" fmla="*/ 8 h 46"/>
                <a:gd name="T6" fmla="*/ 8 w 335"/>
                <a:gd name="T7" fmla="*/ 14 h 46"/>
                <a:gd name="T8" fmla="*/ 17 w 335"/>
                <a:gd name="T9" fmla="*/ 20 h 46"/>
                <a:gd name="T10" fmla="*/ 28 w 335"/>
                <a:gd name="T11" fmla="*/ 26 h 46"/>
                <a:gd name="T12" fmla="*/ 42 w 335"/>
                <a:gd name="T13" fmla="*/ 31 h 46"/>
                <a:gd name="T14" fmla="*/ 59 w 335"/>
                <a:gd name="T15" fmla="*/ 35 h 46"/>
                <a:gd name="T16" fmla="*/ 77 w 335"/>
                <a:gd name="T17" fmla="*/ 39 h 46"/>
                <a:gd name="T18" fmla="*/ 97 w 335"/>
                <a:gd name="T19" fmla="*/ 42 h 46"/>
                <a:gd name="T20" fmla="*/ 118 w 335"/>
                <a:gd name="T21" fmla="*/ 44 h 46"/>
                <a:gd name="T22" fmla="*/ 141 w 335"/>
                <a:gd name="T23" fmla="*/ 46 h 46"/>
                <a:gd name="T24" fmla="*/ 164 w 335"/>
                <a:gd name="T25" fmla="*/ 46 h 46"/>
                <a:gd name="T26" fmla="*/ 186 w 335"/>
                <a:gd name="T27" fmla="*/ 46 h 46"/>
                <a:gd name="T28" fmla="*/ 209 w 335"/>
                <a:gd name="T29" fmla="*/ 45 h 46"/>
                <a:gd name="T30" fmla="*/ 231 w 335"/>
                <a:gd name="T31" fmla="*/ 43 h 46"/>
                <a:gd name="T32" fmla="*/ 251 w 335"/>
                <a:gd name="T33" fmla="*/ 40 h 46"/>
                <a:gd name="T34" fmla="*/ 270 w 335"/>
                <a:gd name="T35" fmla="*/ 37 h 46"/>
                <a:gd name="T36" fmla="*/ 287 w 335"/>
                <a:gd name="T37" fmla="*/ 32 h 46"/>
                <a:gd name="T38" fmla="*/ 302 w 335"/>
                <a:gd name="T39" fmla="*/ 28 h 46"/>
                <a:gd name="T40" fmla="*/ 314 w 335"/>
                <a:gd name="T41" fmla="*/ 22 h 46"/>
                <a:gd name="T42" fmla="*/ 324 w 335"/>
                <a:gd name="T43" fmla="*/ 16 h 46"/>
                <a:gd name="T44" fmla="*/ 331 w 335"/>
                <a:gd name="T45" fmla="*/ 10 h 46"/>
                <a:gd name="T46" fmla="*/ 334 w 335"/>
                <a:gd name="T47" fmla="*/ 4 h 46"/>
                <a:gd name="T48" fmla="*/ 335 w 335"/>
                <a:gd name="T49" fmla="*/ 0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5"/>
                <a:gd name="T76" fmla="*/ 0 h 46"/>
                <a:gd name="T77" fmla="*/ 335 w 335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5" h="46">
                  <a:moveTo>
                    <a:pt x="0" y="0"/>
                  </a:moveTo>
                  <a:lnTo>
                    <a:pt x="0" y="2"/>
                  </a:lnTo>
                  <a:lnTo>
                    <a:pt x="3" y="8"/>
                  </a:lnTo>
                  <a:lnTo>
                    <a:pt x="8" y="14"/>
                  </a:lnTo>
                  <a:lnTo>
                    <a:pt x="17" y="20"/>
                  </a:lnTo>
                  <a:lnTo>
                    <a:pt x="28" y="26"/>
                  </a:lnTo>
                  <a:lnTo>
                    <a:pt x="42" y="31"/>
                  </a:lnTo>
                  <a:lnTo>
                    <a:pt x="59" y="35"/>
                  </a:lnTo>
                  <a:lnTo>
                    <a:pt x="77" y="39"/>
                  </a:lnTo>
                  <a:lnTo>
                    <a:pt x="97" y="42"/>
                  </a:lnTo>
                  <a:lnTo>
                    <a:pt x="118" y="44"/>
                  </a:lnTo>
                  <a:lnTo>
                    <a:pt x="141" y="46"/>
                  </a:lnTo>
                  <a:lnTo>
                    <a:pt x="164" y="46"/>
                  </a:lnTo>
                  <a:lnTo>
                    <a:pt x="186" y="46"/>
                  </a:lnTo>
                  <a:lnTo>
                    <a:pt x="209" y="45"/>
                  </a:lnTo>
                  <a:lnTo>
                    <a:pt x="231" y="43"/>
                  </a:lnTo>
                  <a:lnTo>
                    <a:pt x="251" y="40"/>
                  </a:lnTo>
                  <a:lnTo>
                    <a:pt x="270" y="37"/>
                  </a:lnTo>
                  <a:lnTo>
                    <a:pt x="287" y="32"/>
                  </a:lnTo>
                  <a:lnTo>
                    <a:pt x="302" y="28"/>
                  </a:lnTo>
                  <a:lnTo>
                    <a:pt x="314" y="22"/>
                  </a:lnTo>
                  <a:lnTo>
                    <a:pt x="324" y="16"/>
                  </a:lnTo>
                  <a:lnTo>
                    <a:pt x="331" y="10"/>
                  </a:lnTo>
                  <a:lnTo>
                    <a:pt x="334" y="4"/>
                  </a:lnTo>
                  <a:lnTo>
                    <a:pt x="3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8" name="Line 410"/>
            <p:cNvSpPr>
              <a:spLocks noChangeAspect="1" noChangeShapeType="1"/>
            </p:cNvSpPr>
            <p:nvPr/>
          </p:nvSpPr>
          <p:spPr bwMode="auto">
            <a:xfrm>
              <a:off x="4787" y="359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9" name="Freeform 411"/>
            <p:cNvSpPr>
              <a:spLocks noChangeAspect="1"/>
            </p:cNvSpPr>
            <p:nvPr/>
          </p:nvSpPr>
          <p:spPr bwMode="auto">
            <a:xfrm>
              <a:off x="4787" y="3506"/>
              <a:ext cx="1" cy="88"/>
            </a:xfrm>
            <a:custGeom>
              <a:avLst/>
              <a:gdLst>
                <a:gd name="T0" fmla="*/ 0 w 1"/>
                <a:gd name="T1" fmla="*/ 0 h 88"/>
                <a:gd name="T2" fmla="*/ 0 w 1"/>
                <a:gd name="T3" fmla="*/ 77 h 88"/>
                <a:gd name="T4" fmla="*/ 0 w 1"/>
                <a:gd name="T5" fmla="*/ 88 h 88"/>
                <a:gd name="T6" fmla="*/ 0 60000 65536"/>
                <a:gd name="T7" fmla="*/ 0 60000 65536"/>
                <a:gd name="T8" fmla="*/ 0 60000 65536"/>
                <a:gd name="T9" fmla="*/ 0 w 1"/>
                <a:gd name="T10" fmla="*/ 0 h 88"/>
                <a:gd name="T11" fmla="*/ 1 w 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8">
                  <a:moveTo>
                    <a:pt x="0" y="0"/>
                  </a:moveTo>
                  <a:lnTo>
                    <a:pt x="0" y="77"/>
                  </a:lnTo>
                  <a:lnTo>
                    <a:pt x="0" y="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0" name="Freeform 412"/>
            <p:cNvSpPr>
              <a:spLocks noChangeAspect="1"/>
            </p:cNvSpPr>
            <p:nvPr/>
          </p:nvSpPr>
          <p:spPr bwMode="auto">
            <a:xfrm>
              <a:off x="4964" y="3263"/>
              <a:ext cx="3" cy="9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1 h 9"/>
                <a:gd name="T4" fmla="*/ 2 w 3"/>
                <a:gd name="T5" fmla="*/ 3 h 9"/>
                <a:gd name="T6" fmla="*/ 3 w 3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9"/>
                <a:gd name="T14" fmla="*/ 3 w 3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9">
                  <a:moveTo>
                    <a:pt x="0" y="0"/>
                  </a:moveTo>
                  <a:lnTo>
                    <a:pt x="1" y="1"/>
                  </a:lnTo>
                  <a:lnTo>
                    <a:pt x="2" y="3"/>
                  </a:lnTo>
                  <a:lnTo>
                    <a:pt x="3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1" name="Line 413"/>
            <p:cNvSpPr>
              <a:spLocks noChangeAspect="1" noChangeShapeType="1"/>
            </p:cNvSpPr>
            <p:nvPr/>
          </p:nvSpPr>
          <p:spPr bwMode="auto">
            <a:xfrm flipH="1">
              <a:off x="4963" y="3272"/>
              <a:ext cx="4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2" name="Freeform 414"/>
            <p:cNvSpPr>
              <a:spLocks noChangeAspect="1"/>
            </p:cNvSpPr>
            <p:nvPr/>
          </p:nvSpPr>
          <p:spPr bwMode="auto">
            <a:xfrm>
              <a:off x="4958" y="3296"/>
              <a:ext cx="5" cy="2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4 w 5"/>
                <a:gd name="T5" fmla="*/ 0 h 2"/>
                <a:gd name="T6" fmla="*/ 4 w 5"/>
                <a:gd name="T7" fmla="*/ 1 h 2"/>
                <a:gd name="T8" fmla="*/ 3 w 5"/>
                <a:gd name="T9" fmla="*/ 1 h 2"/>
                <a:gd name="T10" fmla="*/ 2 w 5"/>
                <a:gd name="T11" fmla="*/ 1 h 2"/>
                <a:gd name="T12" fmla="*/ 2 w 5"/>
                <a:gd name="T13" fmla="*/ 1 h 2"/>
                <a:gd name="T14" fmla="*/ 1 w 5"/>
                <a:gd name="T15" fmla="*/ 2 h 2"/>
                <a:gd name="T16" fmla="*/ 0 w 5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2"/>
                <a:gd name="T29" fmla="*/ 5 w 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3" name="Freeform 415"/>
            <p:cNvSpPr>
              <a:spLocks noChangeAspect="1"/>
            </p:cNvSpPr>
            <p:nvPr/>
          </p:nvSpPr>
          <p:spPr bwMode="auto">
            <a:xfrm>
              <a:off x="4959" y="327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4" name="Freeform 416"/>
            <p:cNvSpPr>
              <a:spLocks noChangeAspect="1"/>
            </p:cNvSpPr>
            <p:nvPr/>
          </p:nvSpPr>
          <p:spPr bwMode="auto">
            <a:xfrm>
              <a:off x="4953" y="3270"/>
              <a:ext cx="6" cy="2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0 h 2"/>
                <a:gd name="T4" fmla="*/ 4 w 6"/>
                <a:gd name="T5" fmla="*/ 1 h 2"/>
                <a:gd name="T6" fmla="*/ 4 w 6"/>
                <a:gd name="T7" fmla="*/ 1 h 2"/>
                <a:gd name="T8" fmla="*/ 3 w 6"/>
                <a:gd name="T9" fmla="*/ 1 h 2"/>
                <a:gd name="T10" fmla="*/ 2 w 6"/>
                <a:gd name="T11" fmla="*/ 1 h 2"/>
                <a:gd name="T12" fmla="*/ 1 w 6"/>
                <a:gd name="T13" fmla="*/ 2 h 2"/>
                <a:gd name="T14" fmla="*/ 1 w 6"/>
                <a:gd name="T15" fmla="*/ 2 h 2"/>
                <a:gd name="T16" fmla="*/ 0 w 6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"/>
                <a:gd name="T29" fmla="*/ 6 w 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">
                  <a:moveTo>
                    <a:pt x="6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5" name="Line 417"/>
            <p:cNvSpPr>
              <a:spLocks noChangeAspect="1" noChangeShapeType="1"/>
            </p:cNvSpPr>
            <p:nvPr/>
          </p:nvSpPr>
          <p:spPr bwMode="auto">
            <a:xfrm flipH="1">
              <a:off x="4949" y="3272"/>
              <a:ext cx="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6" name="Freeform 418"/>
            <p:cNvSpPr>
              <a:spLocks noChangeAspect="1"/>
            </p:cNvSpPr>
            <p:nvPr/>
          </p:nvSpPr>
          <p:spPr bwMode="auto">
            <a:xfrm>
              <a:off x="4943" y="3302"/>
              <a:ext cx="6" cy="2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0 h 2"/>
                <a:gd name="T4" fmla="*/ 4 w 6"/>
                <a:gd name="T5" fmla="*/ 0 h 2"/>
                <a:gd name="T6" fmla="*/ 4 w 6"/>
                <a:gd name="T7" fmla="*/ 0 h 2"/>
                <a:gd name="T8" fmla="*/ 3 w 6"/>
                <a:gd name="T9" fmla="*/ 1 h 2"/>
                <a:gd name="T10" fmla="*/ 2 w 6"/>
                <a:gd name="T11" fmla="*/ 1 h 2"/>
                <a:gd name="T12" fmla="*/ 2 w 6"/>
                <a:gd name="T13" fmla="*/ 1 h 2"/>
                <a:gd name="T14" fmla="*/ 1 w 6"/>
                <a:gd name="T15" fmla="*/ 1 h 2"/>
                <a:gd name="T16" fmla="*/ 0 w 6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"/>
                <a:gd name="T29" fmla="*/ 6 w 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">
                  <a:moveTo>
                    <a:pt x="6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7" name="Line 419"/>
            <p:cNvSpPr>
              <a:spLocks noChangeAspect="1" noChangeShapeType="1"/>
            </p:cNvSpPr>
            <p:nvPr/>
          </p:nvSpPr>
          <p:spPr bwMode="auto">
            <a:xfrm>
              <a:off x="4949" y="330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8" name="Line 420"/>
            <p:cNvSpPr>
              <a:spLocks noChangeAspect="1" noChangeShapeType="1"/>
            </p:cNvSpPr>
            <p:nvPr/>
          </p:nvSpPr>
          <p:spPr bwMode="auto">
            <a:xfrm>
              <a:off x="4953" y="32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9" name="Line 421"/>
            <p:cNvSpPr>
              <a:spLocks noChangeAspect="1" noChangeShapeType="1"/>
            </p:cNvSpPr>
            <p:nvPr/>
          </p:nvSpPr>
          <p:spPr bwMode="auto">
            <a:xfrm>
              <a:off x="4959" y="327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0" name="Freeform 422"/>
            <p:cNvSpPr>
              <a:spLocks noChangeAspect="1"/>
            </p:cNvSpPr>
            <p:nvPr/>
          </p:nvSpPr>
          <p:spPr bwMode="auto">
            <a:xfrm>
              <a:off x="4893" y="3568"/>
              <a:ext cx="29" cy="8"/>
            </a:xfrm>
            <a:custGeom>
              <a:avLst/>
              <a:gdLst>
                <a:gd name="T0" fmla="*/ 0 w 29"/>
                <a:gd name="T1" fmla="*/ 8 h 8"/>
                <a:gd name="T2" fmla="*/ 4 w 29"/>
                <a:gd name="T3" fmla="*/ 8 h 8"/>
                <a:gd name="T4" fmla="*/ 8 w 29"/>
                <a:gd name="T5" fmla="*/ 7 h 8"/>
                <a:gd name="T6" fmla="*/ 12 w 29"/>
                <a:gd name="T7" fmla="*/ 6 h 8"/>
                <a:gd name="T8" fmla="*/ 15 w 29"/>
                <a:gd name="T9" fmla="*/ 5 h 8"/>
                <a:gd name="T10" fmla="*/ 19 w 29"/>
                <a:gd name="T11" fmla="*/ 4 h 8"/>
                <a:gd name="T12" fmla="*/ 22 w 29"/>
                <a:gd name="T13" fmla="*/ 3 h 8"/>
                <a:gd name="T14" fmla="*/ 26 w 29"/>
                <a:gd name="T15" fmla="*/ 1 h 8"/>
                <a:gd name="T16" fmla="*/ 29 w 2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0" y="8"/>
                  </a:moveTo>
                  <a:lnTo>
                    <a:pt x="4" y="8"/>
                  </a:lnTo>
                  <a:lnTo>
                    <a:pt x="8" y="7"/>
                  </a:lnTo>
                  <a:lnTo>
                    <a:pt x="12" y="6"/>
                  </a:lnTo>
                  <a:lnTo>
                    <a:pt x="15" y="5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6" y="1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1" name="Line 423"/>
            <p:cNvSpPr>
              <a:spLocks noChangeAspect="1" noChangeShapeType="1"/>
            </p:cNvSpPr>
            <p:nvPr/>
          </p:nvSpPr>
          <p:spPr bwMode="auto">
            <a:xfrm flipV="1">
              <a:off x="4893" y="3576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2" name="Line 424"/>
            <p:cNvSpPr>
              <a:spLocks noChangeAspect="1" noChangeShapeType="1"/>
            </p:cNvSpPr>
            <p:nvPr/>
          </p:nvSpPr>
          <p:spPr bwMode="auto">
            <a:xfrm flipV="1">
              <a:off x="4903" y="3519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3" name="Freeform 425"/>
            <p:cNvSpPr>
              <a:spLocks noChangeAspect="1"/>
            </p:cNvSpPr>
            <p:nvPr/>
          </p:nvSpPr>
          <p:spPr bwMode="auto">
            <a:xfrm>
              <a:off x="4903" y="3514"/>
              <a:ext cx="19" cy="5"/>
            </a:xfrm>
            <a:custGeom>
              <a:avLst/>
              <a:gdLst>
                <a:gd name="T0" fmla="*/ 0 w 19"/>
                <a:gd name="T1" fmla="*/ 5 h 5"/>
                <a:gd name="T2" fmla="*/ 3 w 19"/>
                <a:gd name="T3" fmla="*/ 4 h 5"/>
                <a:gd name="T4" fmla="*/ 5 w 19"/>
                <a:gd name="T5" fmla="*/ 4 h 5"/>
                <a:gd name="T6" fmla="*/ 8 w 19"/>
                <a:gd name="T7" fmla="*/ 3 h 5"/>
                <a:gd name="T8" fmla="*/ 10 w 19"/>
                <a:gd name="T9" fmla="*/ 2 h 5"/>
                <a:gd name="T10" fmla="*/ 13 w 19"/>
                <a:gd name="T11" fmla="*/ 2 h 5"/>
                <a:gd name="T12" fmla="*/ 15 w 19"/>
                <a:gd name="T13" fmla="*/ 1 h 5"/>
                <a:gd name="T14" fmla="*/ 17 w 19"/>
                <a:gd name="T15" fmla="*/ 0 h 5"/>
                <a:gd name="T16" fmla="*/ 19 w 19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5"/>
                <a:gd name="T29" fmla="*/ 19 w 19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5">
                  <a:moveTo>
                    <a:pt x="0" y="5"/>
                  </a:moveTo>
                  <a:lnTo>
                    <a:pt x="3" y="4"/>
                  </a:lnTo>
                  <a:lnTo>
                    <a:pt x="5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4" name="Line 426"/>
            <p:cNvSpPr>
              <a:spLocks noChangeAspect="1" noChangeShapeType="1"/>
            </p:cNvSpPr>
            <p:nvPr/>
          </p:nvSpPr>
          <p:spPr bwMode="auto">
            <a:xfrm flipV="1">
              <a:off x="4815" y="3585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5" name="Freeform 427"/>
            <p:cNvSpPr>
              <a:spLocks noChangeAspect="1"/>
            </p:cNvSpPr>
            <p:nvPr/>
          </p:nvSpPr>
          <p:spPr bwMode="auto">
            <a:xfrm>
              <a:off x="4815" y="3583"/>
              <a:ext cx="40" cy="2"/>
            </a:xfrm>
            <a:custGeom>
              <a:avLst/>
              <a:gdLst>
                <a:gd name="T0" fmla="*/ 0 w 40"/>
                <a:gd name="T1" fmla="*/ 2 h 2"/>
                <a:gd name="T2" fmla="*/ 5 w 40"/>
                <a:gd name="T3" fmla="*/ 2 h 2"/>
                <a:gd name="T4" fmla="*/ 10 w 40"/>
                <a:gd name="T5" fmla="*/ 2 h 2"/>
                <a:gd name="T6" fmla="*/ 15 w 40"/>
                <a:gd name="T7" fmla="*/ 2 h 2"/>
                <a:gd name="T8" fmla="*/ 20 w 40"/>
                <a:gd name="T9" fmla="*/ 1 h 2"/>
                <a:gd name="T10" fmla="*/ 25 w 40"/>
                <a:gd name="T11" fmla="*/ 1 h 2"/>
                <a:gd name="T12" fmla="*/ 30 w 40"/>
                <a:gd name="T13" fmla="*/ 1 h 2"/>
                <a:gd name="T14" fmla="*/ 35 w 40"/>
                <a:gd name="T15" fmla="*/ 0 h 2"/>
                <a:gd name="T16" fmla="*/ 40 w 40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2"/>
                <a:gd name="T29" fmla="*/ 40 w 40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5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6" name="Line 428"/>
            <p:cNvSpPr>
              <a:spLocks noChangeAspect="1" noChangeShapeType="1"/>
            </p:cNvSpPr>
            <p:nvPr/>
          </p:nvSpPr>
          <p:spPr bwMode="auto">
            <a:xfrm flipH="1" flipV="1">
              <a:off x="4889" y="3525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7" name="Freeform 429"/>
            <p:cNvSpPr>
              <a:spLocks noChangeAspect="1"/>
            </p:cNvSpPr>
            <p:nvPr/>
          </p:nvSpPr>
          <p:spPr bwMode="auto">
            <a:xfrm>
              <a:off x="4891" y="3516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  <a:gd name="T10" fmla="*/ 2 w 3"/>
                <a:gd name="T11" fmla="*/ 1 h 1"/>
                <a:gd name="T12" fmla="*/ 2 w 3"/>
                <a:gd name="T13" fmla="*/ 1 h 1"/>
                <a:gd name="T14" fmla="*/ 2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8" name="Line 430"/>
            <p:cNvSpPr>
              <a:spLocks noChangeAspect="1" noChangeShapeType="1"/>
            </p:cNvSpPr>
            <p:nvPr/>
          </p:nvSpPr>
          <p:spPr bwMode="auto">
            <a:xfrm flipV="1">
              <a:off x="4889" y="3517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9" name="Freeform 431"/>
            <p:cNvSpPr>
              <a:spLocks noChangeAspect="1"/>
            </p:cNvSpPr>
            <p:nvPr/>
          </p:nvSpPr>
          <p:spPr bwMode="auto">
            <a:xfrm>
              <a:off x="4885" y="3518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0" name="Line 432"/>
            <p:cNvSpPr>
              <a:spLocks noChangeAspect="1" noChangeShapeType="1"/>
            </p:cNvSpPr>
            <p:nvPr/>
          </p:nvSpPr>
          <p:spPr bwMode="auto">
            <a:xfrm flipH="1" flipV="1">
              <a:off x="4885" y="3518"/>
              <a:ext cx="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1" name="Freeform 433"/>
            <p:cNvSpPr>
              <a:spLocks noChangeAspect="1"/>
            </p:cNvSpPr>
            <p:nvPr/>
          </p:nvSpPr>
          <p:spPr bwMode="auto">
            <a:xfrm>
              <a:off x="4885" y="3524"/>
              <a:ext cx="3" cy="7"/>
            </a:xfrm>
            <a:custGeom>
              <a:avLst/>
              <a:gdLst>
                <a:gd name="T0" fmla="*/ 0 w 3"/>
                <a:gd name="T1" fmla="*/ 7 h 7"/>
                <a:gd name="T2" fmla="*/ 1 w 3"/>
                <a:gd name="T3" fmla="*/ 3 h 7"/>
                <a:gd name="T4" fmla="*/ 3 w 3"/>
                <a:gd name="T5" fmla="*/ 0 h 7"/>
                <a:gd name="T6" fmla="*/ 0 60000 65536"/>
                <a:gd name="T7" fmla="*/ 0 60000 65536"/>
                <a:gd name="T8" fmla="*/ 0 60000 65536"/>
                <a:gd name="T9" fmla="*/ 0 w 3"/>
                <a:gd name="T10" fmla="*/ 0 h 7"/>
                <a:gd name="T11" fmla="*/ 3 w 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7">
                  <a:moveTo>
                    <a:pt x="0" y="7"/>
                  </a:move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2" name="Freeform 434"/>
            <p:cNvSpPr>
              <a:spLocks noChangeAspect="1"/>
            </p:cNvSpPr>
            <p:nvPr/>
          </p:nvSpPr>
          <p:spPr bwMode="auto">
            <a:xfrm>
              <a:off x="4862" y="3524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3" name="Line 435"/>
            <p:cNvSpPr>
              <a:spLocks noChangeAspect="1" noChangeShapeType="1"/>
            </p:cNvSpPr>
            <p:nvPr/>
          </p:nvSpPr>
          <p:spPr bwMode="auto">
            <a:xfrm flipV="1">
              <a:off x="4862" y="352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4" name="Freeform 436"/>
            <p:cNvSpPr>
              <a:spLocks noChangeAspect="1"/>
            </p:cNvSpPr>
            <p:nvPr/>
          </p:nvSpPr>
          <p:spPr bwMode="auto">
            <a:xfrm>
              <a:off x="4869" y="3523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5" name="Line 437"/>
            <p:cNvSpPr>
              <a:spLocks noChangeAspect="1" noChangeShapeType="1"/>
            </p:cNvSpPr>
            <p:nvPr/>
          </p:nvSpPr>
          <p:spPr bwMode="auto">
            <a:xfrm flipV="1">
              <a:off x="4869" y="352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6" name="Freeform 438"/>
            <p:cNvSpPr>
              <a:spLocks noChangeAspect="1"/>
            </p:cNvSpPr>
            <p:nvPr/>
          </p:nvSpPr>
          <p:spPr bwMode="auto">
            <a:xfrm>
              <a:off x="4861" y="3522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7" name="Freeform 439"/>
            <p:cNvSpPr>
              <a:spLocks noChangeAspect="1"/>
            </p:cNvSpPr>
            <p:nvPr/>
          </p:nvSpPr>
          <p:spPr bwMode="auto">
            <a:xfrm>
              <a:off x="4859" y="3522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8" name="Freeform 440"/>
            <p:cNvSpPr>
              <a:spLocks noChangeAspect="1"/>
            </p:cNvSpPr>
            <p:nvPr/>
          </p:nvSpPr>
          <p:spPr bwMode="auto">
            <a:xfrm>
              <a:off x="4855" y="3522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2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3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9" name="Line 441"/>
            <p:cNvSpPr>
              <a:spLocks noChangeAspect="1" noChangeShapeType="1"/>
            </p:cNvSpPr>
            <p:nvPr/>
          </p:nvSpPr>
          <p:spPr bwMode="auto">
            <a:xfrm flipV="1">
              <a:off x="4855" y="3522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0" name="Freeform 442"/>
            <p:cNvSpPr>
              <a:spLocks noChangeAspect="1"/>
            </p:cNvSpPr>
            <p:nvPr/>
          </p:nvSpPr>
          <p:spPr bwMode="auto">
            <a:xfrm>
              <a:off x="4785" y="3592"/>
              <a:ext cx="87" cy="5"/>
            </a:xfrm>
            <a:custGeom>
              <a:avLst/>
              <a:gdLst>
                <a:gd name="T0" fmla="*/ 0 w 87"/>
                <a:gd name="T1" fmla="*/ 5 h 5"/>
                <a:gd name="T2" fmla="*/ 11 w 87"/>
                <a:gd name="T3" fmla="*/ 5 h 5"/>
                <a:gd name="T4" fmla="*/ 23 w 87"/>
                <a:gd name="T5" fmla="*/ 5 h 5"/>
                <a:gd name="T6" fmla="*/ 34 w 87"/>
                <a:gd name="T7" fmla="*/ 5 h 5"/>
                <a:gd name="T8" fmla="*/ 45 w 87"/>
                <a:gd name="T9" fmla="*/ 4 h 5"/>
                <a:gd name="T10" fmla="*/ 56 w 87"/>
                <a:gd name="T11" fmla="*/ 3 h 5"/>
                <a:gd name="T12" fmla="*/ 66 w 87"/>
                <a:gd name="T13" fmla="*/ 2 h 5"/>
                <a:gd name="T14" fmla="*/ 77 w 87"/>
                <a:gd name="T15" fmla="*/ 1 h 5"/>
                <a:gd name="T16" fmla="*/ 87 w 87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"/>
                <a:gd name="T28" fmla="*/ 0 h 5"/>
                <a:gd name="T29" fmla="*/ 87 w 87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" h="5">
                  <a:moveTo>
                    <a:pt x="0" y="5"/>
                  </a:moveTo>
                  <a:lnTo>
                    <a:pt x="11" y="5"/>
                  </a:lnTo>
                  <a:lnTo>
                    <a:pt x="23" y="5"/>
                  </a:lnTo>
                  <a:lnTo>
                    <a:pt x="34" y="5"/>
                  </a:lnTo>
                  <a:lnTo>
                    <a:pt x="45" y="4"/>
                  </a:lnTo>
                  <a:lnTo>
                    <a:pt x="56" y="3"/>
                  </a:lnTo>
                  <a:lnTo>
                    <a:pt x="66" y="2"/>
                  </a:lnTo>
                  <a:lnTo>
                    <a:pt x="77" y="1"/>
                  </a:lnTo>
                  <a:lnTo>
                    <a:pt x="8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1" name="Freeform 443"/>
            <p:cNvSpPr>
              <a:spLocks noChangeAspect="1"/>
            </p:cNvSpPr>
            <p:nvPr/>
          </p:nvSpPr>
          <p:spPr bwMode="auto">
            <a:xfrm>
              <a:off x="4938" y="3481"/>
              <a:ext cx="1" cy="88"/>
            </a:xfrm>
            <a:custGeom>
              <a:avLst/>
              <a:gdLst>
                <a:gd name="T0" fmla="*/ 0 w 1"/>
                <a:gd name="T1" fmla="*/ 0 h 88"/>
                <a:gd name="T2" fmla="*/ 0 w 1"/>
                <a:gd name="T3" fmla="*/ 44 h 88"/>
                <a:gd name="T4" fmla="*/ 0 w 1"/>
                <a:gd name="T5" fmla="*/ 88 h 88"/>
                <a:gd name="T6" fmla="*/ 0 60000 65536"/>
                <a:gd name="T7" fmla="*/ 0 60000 65536"/>
                <a:gd name="T8" fmla="*/ 0 60000 65536"/>
                <a:gd name="T9" fmla="*/ 0 w 1"/>
                <a:gd name="T10" fmla="*/ 0 h 88"/>
                <a:gd name="T11" fmla="*/ 1 w 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8">
                  <a:moveTo>
                    <a:pt x="0" y="0"/>
                  </a:moveTo>
                  <a:lnTo>
                    <a:pt x="0" y="44"/>
                  </a:lnTo>
                  <a:lnTo>
                    <a:pt x="0" y="8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2" name="Line 444"/>
            <p:cNvSpPr>
              <a:spLocks noChangeAspect="1" noChangeShapeType="1"/>
            </p:cNvSpPr>
            <p:nvPr/>
          </p:nvSpPr>
          <p:spPr bwMode="auto">
            <a:xfrm>
              <a:off x="4938" y="3569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3" name="Freeform 445"/>
            <p:cNvSpPr>
              <a:spLocks noChangeAspect="1"/>
            </p:cNvSpPr>
            <p:nvPr/>
          </p:nvSpPr>
          <p:spPr bwMode="auto">
            <a:xfrm>
              <a:off x="4880" y="3573"/>
              <a:ext cx="58" cy="17"/>
            </a:xfrm>
            <a:custGeom>
              <a:avLst/>
              <a:gdLst>
                <a:gd name="T0" fmla="*/ 0 w 58"/>
                <a:gd name="T1" fmla="*/ 17 h 17"/>
                <a:gd name="T2" fmla="*/ 7 w 58"/>
                <a:gd name="T3" fmla="*/ 16 h 17"/>
                <a:gd name="T4" fmla="*/ 16 w 58"/>
                <a:gd name="T5" fmla="*/ 14 h 17"/>
                <a:gd name="T6" fmla="*/ 25 w 58"/>
                <a:gd name="T7" fmla="*/ 12 h 17"/>
                <a:gd name="T8" fmla="*/ 32 w 58"/>
                <a:gd name="T9" fmla="*/ 10 h 17"/>
                <a:gd name="T10" fmla="*/ 40 w 58"/>
                <a:gd name="T11" fmla="*/ 8 h 17"/>
                <a:gd name="T12" fmla="*/ 46 w 58"/>
                <a:gd name="T13" fmla="*/ 5 h 17"/>
                <a:gd name="T14" fmla="*/ 52 w 58"/>
                <a:gd name="T15" fmla="*/ 3 h 17"/>
                <a:gd name="T16" fmla="*/ 58 w 58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7"/>
                <a:gd name="T29" fmla="*/ 58 w 5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7">
                  <a:moveTo>
                    <a:pt x="0" y="17"/>
                  </a:moveTo>
                  <a:lnTo>
                    <a:pt x="7" y="16"/>
                  </a:lnTo>
                  <a:lnTo>
                    <a:pt x="16" y="14"/>
                  </a:lnTo>
                  <a:lnTo>
                    <a:pt x="25" y="12"/>
                  </a:lnTo>
                  <a:lnTo>
                    <a:pt x="32" y="10"/>
                  </a:lnTo>
                  <a:lnTo>
                    <a:pt x="40" y="8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4" name="Freeform 446"/>
            <p:cNvSpPr>
              <a:spLocks noChangeAspect="1"/>
            </p:cNvSpPr>
            <p:nvPr/>
          </p:nvSpPr>
          <p:spPr bwMode="auto">
            <a:xfrm>
              <a:off x="4875" y="3573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1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5" name="Freeform 447"/>
            <p:cNvSpPr>
              <a:spLocks noChangeAspect="1"/>
            </p:cNvSpPr>
            <p:nvPr/>
          </p:nvSpPr>
          <p:spPr bwMode="auto">
            <a:xfrm>
              <a:off x="4872" y="3573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1 h 2"/>
                <a:gd name="T4" fmla="*/ 1 w 3"/>
                <a:gd name="T5" fmla="*/ 1 h 2"/>
                <a:gd name="T6" fmla="*/ 1 w 3"/>
                <a:gd name="T7" fmla="*/ 1 h 2"/>
                <a:gd name="T8" fmla="*/ 2 w 3"/>
                <a:gd name="T9" fmla="*/ 0 h 2"/>
                <a:gd name="T10" fmla="*/ 2 w 3"/>
                <a:gd name="T11" fmla="*/ 0 h 2"/>
                <a:gd name="T12" fmla="*/ 3 w 3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2"/>
                <a:gd name="T23" fmla="*/ 3 w 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2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6" name="Freeform 448"/>
            <p:cNvSpPr>
              <a:spLocks noChangeAspect="1"/>
            </p:cNvSpPr>
            <p:nvPr/>
          </p:nvSpPr>
          <p:spPr bwMode="auto">
            <a:xfrm>
              <a:off x="4870" y="3575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1 w 2"/>
                <a:gd name="T5" fmla="*/ 3 h 4"/>
                <a:gd name="T6" fmla="*/ 1 w 2"/>
                <a:gd name="T7" fmla="*/ 2 h 4"/>
                <a:gd name="T8" fmla="*/ 1 w 2"/>
                <a:gd name="T9" fmla="*/ 1 h 4"/>
                <a:gd name="T10" fmla="*/ 1 w 2"/>
                <a:gd name="T11" fmla="*/ 0 h 4"/>
                <a:gd name="T12" fmla="*/ 2 w 2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7" name="Freeform 449"/>
            <p:cNvSpPr>
              <a:spLocks noChangeAspect="1"/>
            </p:cNvSpPr>
            <p:nvPr/>
          </p:nvSpPr>
          <p:spPr bwMode="auto">
            <a:xfrm>
              <a:off x="4876" y="3575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1 h 3"/>
                <a:gd name="T8" fmla="*/ 1 w 1"/>
                <a:gd name="T9" fmla="*/ 1 h 3"/>
                <a:gd name="T10" fmla="*/ 1 w 1"/>
                <a:gd name="T11" fmla="*/ 1 h 3"/>
                <a:gd name="T12" fmla="*/ 0 w 1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8" name="Freeform 450"/>
            <p:cNvSpPr>
              <a:spLocks noChangeAspect="1"/>
            </p:cNvSpPr>
            <p:nvPr/>
          </p:nvSpPr>
          <p:spPr bwMode="auto">
            <a:xfrm>
              <a:off x="4876" y="3578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9" name="Freeform 451"/>
            <p:cNvSpPr>
              <a:spLocks noChangeAspect="1"/>
            </p:cNvSpPr>
            <p:nvPr/>
          </p:nvSpPr>
          <p:spPr bwMode="auto">
            <a:xfrm>
              <a:off x="4875" y="3580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0" name="Freeform 452"/>
            <p:cNvSpPr>
              <a:spLocks noChangeAspect="1"/>
            </p:cNvSpPr>
            <p:nvPr/>
          </p:nvSpPr>
          <p:spPr bwMode="auto">
            <a:xfrm>
              <a:off x="4874" y="358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1" name="Line 453"/>
            <p:cNvSpPr>
              <a:spLocks noChangeAspect="1" noChangeShapeType="1"/>
            </p:cNvSpPr>
            <p:nvPr/>
          </p:nvSpPr>
          <p:spPr bwMode="auto">
            <a:xfrm flipV="1">
              <a:off x="4874" y="3581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2" name="Freeform 454"/>
            <p:cNvSpPr>
              <a:spLocks noChangeAspect="1"/>
            </p:cNvSpPr>
            <p:nvPr/>
          </p:nvSpPr>
          <p:spPr bwMode="auto">
            <a:xfrm>
              <a:off x="4877" y="3584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3" name="Freeform 455"/>
            <p:cNvSpPr>
              <a:spLocks noChangeAspect="1"/>
            </p:cNvSpPr>
            <p:nvPr/>
          </p:nvSpPr>
          <p:spPr bwMode="auto">
            <a:xfrm>
              <a:off x="4877" y="358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1 h 3"/>
                <a:gd name="T10" fmla="*/ 0 w 1"/>
                <a:gd name="T11" fmla="*/ 0 h 3"/>
                <a:gd name="T12" fmla="*/ 0 w 1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4" name="Freeform 456"/>
            <p:cNvSpPr>
              <a:spLocks noChangeAspect="1"/>
            </p:cNvSpPr>
            <p:nvPr/>
          </p:nvSpPr>
          <p:spPr bwMode="auto">
            <a:xfrm>
              <a:off x="4875" y="3589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0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0 h 1"/>
                <a:gd name="T12" fmla="*/ 2 w 2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1"/>
                <a:gd name="T23" fmla="*/ 2 w 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5" name="Freeform 457"/>
            <p:cNvSpPr>
              <a:spLocks noChangeAspect="1"/>
            </p:cNvSpPr>
            <p:nvPr/>
          </p:nvSpPr>
          <p:spPr bwMode="auto">
            <a:xfrm>
              <a:off x="4870" y="3587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6" name="Line 458"/>
            <p:cNvSpPr>
              <a:spLocks noChangeAspect="1" noChangeShapeType="1"/>
            </p:cNvSpPr>
            <p:nvPr/>
          </p:nvSpPr>
          <p:spPr bwMode="auto">
            <a:xfrm flipV="1">
              <a:off x="4870" y="35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7" name="Freeform 459"/>
            <p:cNvSpPr>
              <a:spLocks noChangeAspect="1"/>
            </p:cNvSpPr>
            <p:nvPr/>
          </p:nvSpPr>
          <p:spPr bwMode="auto">
            <a:xfrm>
              <a:off x="4870" y="3588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1 h 3"/>
                <a:gd name="T10" fmla="*/ 0 w 1"/>
                <a:gd name="T11" fmla="*/ 1 h 3"/>
                <a:gd name="T12" fmla="*/ 0 w 1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1" y="3"/>
                  </a:move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8" name="Line 460"/>
            <p:cNvSpPr>
              <a:spLocks noChangeAspect="1" noChangeShapeType="1"/>
            </p:cNvSpPr>
            <p:nvPr/>
          </p:nvSpPr>
          <p:spPr bwMode="auto">
            <a:xfrm>
              <a:off x="4871" y="35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9" name="Freeform 461"/>
            <p:cNvSpPr>
              <a:spLocks noChangeAspect="1"/>
            </p:cNvSpPr>
            <p:nvPr/>
          </p:nvSpPr>
          <p:spPr bwMode="auto">
            <a:xfrm>
              <a:off x="4871" y="355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0" name="Freeform 462"/>
            <p:cNvSpPr>
              <a:spLocks noChangeAspect="1"/>
            </p:cNvSpPr>
            <p:nvPr/>
          </p:nvSpPr>
          <p:spPr bwMode="auto">
            <a:xfrm>
              <a:off x="4877" y="3556"/>
              <a:ext cx="1" cy="4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3 h 4"/>
                <a:gd name="T4" fmla="*/ 0 w 1"/>
                <a:gd name="T5" fmla="*/ 2 h 4"/>
                <a:gd name="T6" fmla="*/ 0 w 1"/>
                <a:gd name="T7" fmla="*/ 1 h 4"/>
                <a:gd name="T8" fmla="*/ 0 w 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1" name="Freeform 463"/>
            <p:cNvSpPr>
              <a:spLocks noChangeAspect="1"/>
            </p:cNvSpPr>
            <p:nvPr/>
          </p:nvSpPr>
          <p:spPr bwMode="auto">
            <a:xfrm>
              <a:off x="4876" y="3560"/>
              <a:ext cx="2" cy="4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4 h 4"/>
                <a:gd name="T4" fmla="*/ 1 w 2"/>
                <a:gd name="T5" fmla="*/ 3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1 h 4"/>
                <a:gd name="T12" fmla="*/ 2 w 2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4"/>
                  </a:move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2" name="Freeform 464"/>
            <p:cNvSpPr>
              <a:spLocks noChangeAspect="1"/>
            </p:cNvSpPr>
            <p:nvPr/>
          </p:nvSpPr>
          <p:spPr bwMode="auto">
            <a:xfrm>
              <a:off x="4875" y="3564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1"/>
                <a:gd name="T23" fmla="*/ 1 w 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3" name="Freeform 465"/>
            <p:cNvSpPr>
              <a:spLocks noChangeAspect="1"/>
            </p:cNvSpPr>
            <p:nvPr/>
          </p:nvSpPr>
          <p:spPr bwMode="auto">
            <a:xfrm>
              <a:off x="4875" y="3554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4" name="Freeform 466"/>
            <p:cNvSpPr>
              <a:spLocks noChangeAspect="1"/>
            </p:cNvSpPr>
            <p:nvPr/>
          </p:nvSpPr>
          <p:spPr bwMode="auto">
            <a:xfrm>
              <a:off x="4874" y="355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5" name="Freeform 467"/>
            <p:cNvSpPr>
              <a:spLocks noChangeAspect="1"/>
            </p:cNvSpPr>
            <p:nvPr/>
          </p:nvSpPr>
          <p:spPr bwMode="auto">
            <a:xfrm>
              <a:off x="4871" y="3547"/>
              <a:ext cx="9" cy="2"/>
            </a:xfrm>
            <a:custGeom>
              <a:avLst/>
              <a:gdLst>
                <a:gd name="T0" fmla="*/ 0 w 9"/>
                <a:gd name="T1" fmla="*/ 2 h 2"/>
                <a:gd name="T2" fmla="*/ 1 w 9"/>
                <a:gd name="T3" fmla="*/ 2 h 2"/>
                <a:gd name="T4" fmla="*/ 2 w 9"/>
                <a:gd name="T5" fmla="*/ 1 h 2"/>
                <a:gd name="T6" fmla="*/ 4 w 9"/>
                <a:gd name="T7" fmla="*/ 1 h 2"/>
                <a:gd name="T8" fmla="*/ 5 w 9"/>
                <a:gd name="T9" fmla="*/ 1 h 2"/>
                <a:gd name="T10" fmla="*/ 5 w 9"/>
                <a:gd name="T11" fmla="*/ 1 h 2"/>
                <a:gd name="T12" fmla="*/ 7 w 9"/>
                <a:gd name="T13" fmla="*/ 1 h 2"/>
                <a:gd name="T14" fmla="*/ 8 w 9"/>
                <a:gd name="T15" fmla="*/ 1 h 2"/>
                <a:gd name="T16" fmla="*/ 9 w 9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2"/>
                <a:gd name="T29" fmla="*/ 9 w 9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2">
                  <a:moveTo>
                    <a:pt x="0" y="2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6" name="Line 468"/>
            <p:cNvSpPr>
              <a:spLocks noChangeAspect="1" noChangeShapeType="1"/>
            </p:cNvSpPr>
            <p:nvPr/>
          </p:nvSpPr>
          <p:spPr bwMode="auto">
            <a:xfrm>
              <a:off x="4871" y="35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7" name="Line 469"/>
            <p:cNvSpPr>
              <a:spLocks noChangeAspect="1" noChangeShapeType="1"/>
            </p:cNvSpPr>
            <p:nvPr/>
          </p:nvSpPr>
          <p:spPr bwMode="auto">
            <a:xfrm flipV="1">
              <a:off x="4871" y="3549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8" name="Freeform 470"/>
            <p:cNvSpPr>
              <a:spLocks noChangeAspect="1"/>
            </p:cNvSpPr>
            <p:nvPr/>
          </p:nvSpPr>
          <p:spPr bwMode="auto">
            <a:xfrm>
              <a:off x="4880" y="352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9" name="Freeform 471"/>
            <p:cNvSpPr>
              <a:spLocks noChangeAspect="1"/>
            </p:cNvSpPr>
            <p:nvPr/>
          </p:nvSpPr>
          <p:spPr bwMode="auto">
            <a:xfrm>
              <a:off x="4879" y="3523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0" name="Freeform 472"/>
            <p:cNvSpPr>
              <a:spLocks noChangeAspect="1"/>
            </p:cNvSpPr>
            <p:nvPr/>
          </p:nvSpPr>
          <p:spPr bwMode="auto">
            <a:xfrm>
              <a:off x="4877" y="3524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1" name="Freeform 473"/>
            <p:cNvSpPr>
              <a:spLocks noChangeAspect="1"/>
            </p:cNvSpPr>
            <p:nvPr/>
          </p:nvSpPr>
          <p:spPr bwMode="auto">
            <a:xfrm>
              <a:off x="4874" y="3525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2 w 3"/>
                <a:gd name="T5" fmla="*/ 0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2" name="Freeform 474"/>
            <p:cNvSpPr>
              <a:spLocks noChangeAspect="1"/>
            </p:cNvSpPr>
            <p:nvPr/>
          </p:nvSpPr>
          <p:spPr bwMode="auto">
            <a:xfrm>
              <a:off x="4873" y="352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3" name="Freeform 475"/>
            <p:cNvSpPr>
              <a:spLocks noChangeAspect="1"/>
            </p:cNvSpPr>
            <p:nvPr/>
          </p:nvSpPr>
          <p:spPr bwMode="auto">
            <a:xfrm>
              <a:off x="4873" y="3529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4" name="Line 476"/>
            <p:cNvSpPr>
              <a:spLocks noChangeAspect="1" noChangeShapeType="1"/>
            </p:cNvSpPr>
            <p:nvPr/>
          </p:nvSpPr>
          <p:spPr bwMode="auto">
            <a:xfrm flipH="1">
              <a:off x="4874" y="35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5" name="Freeform 477"/>
            <p:cNvSpPr>
              <a:spLocks noChangeAspect="1"/>
            </p:cNvSpPr>
            <p:nvPr/>
          </p:nvSpPr>
          <p:spPr bwMode="auto">
            <a:xfrm>
              <a:off x="4878" y="3519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6" name="Freeform 478"/>
            <p:cNvSpPr>
              <a:spLocks noChangeAspect="1"/>
            </p:cNvSpPr>
            <p:nvPr/>
          </p:nvSpPr>
          <p:spPr bwMode="auto">
            <a:xfrm>
              <a:off x="4875" y="3519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3 w 3"/>
                <a:gd name="T5" fmla="*/ 0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7" name="Freeform 479"/>
            <p:cNvSpPr>
              <a:spLocks noChangeAspect="1"/>
            </p:cNvSpPr>
            <p:nvPr/>
          </p:nvSpPr>
          <p:spPr bwMode="auto">
            <a:xfrm>
              <a:off x="4874" y="3521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1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8" name="Line 480"/>
            <p:cNvSpPr>
              <a:spLocks noChangeAspect="1" noChangeShapeType="1"/>
            </p:cNvSpPr>
            <p:nvPr/>
          </p:nvSpPr>
          <p:spPr bwMode="auto">
            <a:xfrm flipV="1">
              <a:off x="4815" y="3563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9" name="Freeform 481"/>
            <p:cNvSpPr>
              <a:spLocks noChangeAspect="1"/>
            </p:cNvSpPr>
            <p:nvPr/>
          </p:nvSpPr>
          <p:spPr bwMode="auto">
            <a:xfrm>
              <a:off x="4815" y="3560"/>
              <a:ext cx="40" cy="3"/>
            </a:xfrm>
            <a:custGeom>
              <a:avLst/>
              <a:gdLst>
                <a:gd name="T0" fmla="*/ 0 w 40"/>
                <a:gd name="T1" fmla="*/ 3 h 3"/>
                <a:gd name="T2" fmla="*/ 5 w 40"/>
                <a:gd name="T3" fmla="*/ 3 h 3"/>
                <a:gd name="T4" fmla="*/ 10 w 40"/>
                <a:gd name="T5" fmla="*/ 3 h 3"/>
                <a:gd name="T6" fmla="*/ 15 w 40"/>
                <a:gd name="T7" fmla="*/ 2 h 3"/>
                <a:gd name="T8" fmla="*/ 20 w 40"/>
                <a:gd name="T9" fmla="*/ 2 h 3"/>
                <a:gd name="T10" fmla="*/ 25 w 40"/>
                <a:gd name="T11" fmla="*/ 2 h 3"/>
                <a:gd name="T12" fmla="*/ 30 w 40"/>
                <a:gd name="T13" fmla="*/ 1 h 3"/>
                <a:gd name="T14" fmla="*/ 35 w 40"/>
                <a:gd name="T15" fmla="*/ 1 h 3"/>
                <a:gd name="T16" fmla="*/ 40 w 40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"/>
                <a:gd name="T29" fmla="*/ 40 w 40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">
                  <a:moveTo>
                    <a:pt x="0" y="3"/>
                  </a:moveTo>
                  <a:lnTo>
                    <a:pt x="5" y="3"/>
                  </a:lnTo>
                  <a:lnTo>
                    <a:pt x="10" y="3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5" y="2"/>
                  </a:lnTo>
                  <a:lnTo>
                    <a:pt x="30" y="1"/>
                  </a:lnTo>
                  <a:lnTo>
                    <a:pt x="35" y="1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0" name="Freeform 482"/>
            <p:cNvSpPr>
              <a:spLocks noChangeAspect="1"/>
            </p:cNvSpPr>
            <p:nvPr/>
          </p:nvSpPr>
          <p:spPr bwMode="auto">
            <a:xfrm>
              <a:off x="4815" y="3529"/>
              <a:ext cx="27" cy="1"/>
            </a:xfrm>
            <a:custGeom>
              <a:avLst/>
              <a:gdLst>
                <a:gd name="T0" fmla="*/ 0 w 27"/>
                <a:gd name="T1" fmla="*/ 1 h 1"/>
                <a:gd name="T2" fmla="*/ 4 w 27"/>
                <a:gd name="T3" fmla="*/ 1 h 1"/>
                <a:gd name="T4" fmla="*/ 7 w 27"/>
                <a:gd name="T5" fmla="*/ 1 h 1"/>
                <a:gd name="T6" fmla="*/ 11 w 27"/>
                <a:gd name="T7" fmla="*/ 1 h 1"/>
                <a:gd name="T8" fmla="*/ 14 w 27"/>
                <a:gd name="T9" fmla="*/ 1 h 1"/>
                <a:gd name="T10" fmla="*/ 17 w 27"/>
                <a:gd name="T11" fmla="*/ 1 h 1"/>
                <a:gd name="T12" fmla="*/ 21 w 27"/>
                <a:gd name="T13" fmla="*/ 1 h 1"/>
                <a:gd name="T14" fmla="*/ 24 w 27"/>
                <a:gd name="T15" fmla="*/ 0 h 1"/>
                <a:gd name="T16" fmla="*/ 27 w 2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"/>
                <a:gd name="T29" fmla="*/ 27 w 2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">
                  <a:moveTo>
                    <a:pt x="0" y="1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1" y="1"/>
                  </a:lnTo>
                  <a:lnTo>
                    <a:pt x="24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1" name="Line 483"/>
            <p:cNvSpPr>
              <a:spLocks noChangeAspect="1" noChangeShapeType="1"/>
            </p:cNvSpPr>
            <p:nvPr/>
          </p:nvSpPr>
          <p:spPr bwMode="auto">
            <a:xfrm flipV="1">
              <a:off x="4815" y="353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2" name="Freeform 484"/>
            <p:cNvSpPr>
              <a:spLocks noChangeAspect="1"/>
            </p:cNvSpPr>
            <p:nvPr/>
          </p:nvSpPr>
          <p:spPr bwMode="auto">
            <a:xfrm>
              <a:off x="4893" y="3546"/>
              <a:ext cx="29" cy="8"/>
            </a:xfrm>
            <a:custGeom>
              <a:avLst/>
              <a:gdLst>
                <a:gd name="T0" fmla="*/ 0 w 29"/>
                <a:gd name="T1" fmla="*/ 8 h 8"/>
                <a:gd name="T2" fmla="*/ 4 w 29"/>
                <a:gd name="T3" fmla="*/ 7 h 8"/>
                <a:gd name="T4" fmla="*/ 8 w 29"/>
                <a:gd name="T5" fmla="*/ 6 h 8"/>
                <a:gd name="T6" fmla="*/ 12 w 29"/>
                <a:gd name="T7" fmla="*/ 5 h 8"/>
                <a:gd name="T8" fmla="*/ 15 w 29"/>
                <a:gd name="T9" fmla="*/ 4 h 8"/>
                <a:gd name="T10" fmla="*/ 19 w 29"/>
                <a:gd name="T11" fmla="*/ 3 h 8"/>
                <a:gd name="T12" fmla="*/ 23 w 29"/>
                <a:gd name="T13" fmla="*/ 2 h 8"/>
                <a:gd name="T14" fmla="*/ 26 w 29"/>
                <a:gd name="T15" fmla="*/ 1 h 8"/>
                <a:gd name="T16" fmla="*/ 29 w 2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0" y="8"/>
                  </a:moveTo>
                  <a:lnTo>
                    <a:pt x="4" y="7"/>
                  </a:lnTo>
                  <a:lnTo>
                    <a:pt x="8" y="6"/>
                  </a:lnTo>
                  <a:lnTo>
                    <a:pt x="12" y="5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3" name="Line 485"/>
            <p:cNvSpPr>
              <a:spLocks noChangeAspect="1" noChangeShapeType="1"/>
            </p:cNvSpPr>
            <p:nvPr/>
          </p:nvSpPr>
          <p:spPr bwMode="auto">
            <a:xfrm flipV="1">
              <a:off x="4893" y="3554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4" name="Line 486"/>
            <p:cNvSpPr>
              <a:spLocks noChangeAspect="1" noChangeShapeType="1"/>
            </p:cNvSpPr>
            <p:nvPr/>
          </p:nvSpPr>
          <p:spPr bwMode="auto">
            <a:xfrm>
              <a:off x="4967" y="32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5" name="Line 487"/>
            <p:cNvSpPr>
              <a:spLocks noChangeAspect="1" noChangeShapeType="1"/>
            </p:cNvSpPr>
            <p:nvPr/>
          </p:nvSpPr>
          <p:spPr bwMode="auto">
            <a:xfrm>
              <a:off x="4963" y="329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6" name="Freeform 488"/>
            <p:cNvSpPr>
              <a:spLocks noChangeAspect="1"/>
            </p:cNvSpPr>
            <p:nvPr/>
          </p:nvSpPr>
          <p:spPr bwMode="auto">
            <a:xfrm>
              <a:off x="4816" y="3532"/>
              <a:ext cx="27" cy="2"/>
            </a:xfrm>
            <a:custGeom>
              <a:avLst/>
              <a:gdLst>
                <a:gd name="T0" fmla="*/ 27 w 27"/>
                <a:gd name="T1" fmla="*/ 0 h 2"/>
                <a:gd name="T2" fmla="*/ 24 w 27"/>
                <a:gd name="T3" fmla="*/ 0 h 2"/>
                <a:gd name="T4" fmla="*/ 21 w 27"/>
                <a:gd name="T5" fmla="*/ 1 h 2"/>
                <a:gd name="T6" fmla="*/ 17 w 27"/>
                <a:gd name="T7" fmla="*/ 1 h 2"/>
                <a:gd name="T8" fmla="*/ 14 w 27"/>
                <a:gd name="T9" fmla="*/ 1 h 2"/>
                <a:gd name="T10" fmla="*/ 10 w 27"/>
                <a:gd name="T11" fmla="*/ 1 h 2"/>
                <a:gd name="T12" fmla="*/ 7 w 27"/>
                <a:gd name="T13" fmla="*/ 2 h 2"/>
                <a:gd name="T14" fmla="*/ 4 w 27"/>
                <a:gd name="T15" fmla="*/ 2 h 2"/>
                <a:gd name="T16" fmla="*/ 0 w 27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"/>
                <a:gd name="T29" fmla="*/ 27 w 27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">
                  <a:moveTo>
                    <a:pt x="27" y="0"/>
                  </a:moveTo>
                  <a:lnTo>
                    <a:pt x="24" y="0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7" name="Line 489"/>
            <p:cNvSpPr>
              <a:spLocks noChangeAspect="1" noChangeShapeType="1"/>
            </p:cNvSpPr>
            <p:nvPr/>
          </p:nvSpPr>
          <p:spPr bwMode="auto">
            <a:xfrm flipV="1">
              <a:off x="4816" y="3531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8" name="Freeform 490"/>
            <p:cNvSpPr>
              <a:spLocks noChangeAspect="1"/>
            </p:cNvSpPr>
            <p:nvPr/>
          </p:nvSpPr>
          <p:spPr bwMode="auto">
            <a:xfrm>
              <a:off x="4816" y="3529"/>
              <a:ext cx="27" cy="2"/>
            </a:xfrm>
            <a:custGeom>
              <a:avLst/>
              <a:gdLst>
                <a:gd name="T0" fmla="*/ 0 w 27"/>
                <a:gd name="T1" fmla="*/ 2 h 2"/>
                <a:gd name="T2" fmla="*/ 4 w 27"/>
                <a:gd name="T3" fmla="*/ 2 h 2"/>
                <a:gd name="T4" fmla="*/ 7 w 27"/>
                <a:gd name="T5" fmla="*/ 2 h 2"/>
                <a:gd name="T6" fmla="*/ 10 w 27"/>
                <a:gd name="T7" fmla="*/ 1 h 2"/>
                <a:gd name="T8" fmla="*/ 14 w 27"/>
                <a:gd name="T9" fmla="*/ 1 h 2"/>
                <a:gd name="T10" fmla="*/ 17 w 27"/>
                <a:gd name="T11" fmla="*/ 1 h 2"/>
                <a:gd name="T12" fmla="*/ 21 w 27"/>
                <a:gd name="T13" fmla="*/ 1 h 2"/>
                <a:gd name="T14" fmla="*/ 24 w 27"/>
                <a:gd name="T15" fmla="*/ 1 h 2"/>
                <a:gd name="T16" fmla="*/ 27 w 27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"/>
                <a:gd name="T29" fmla="*/ 27 w 27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">
                  <a:moveTo>
                    <a:pt x="0" y="2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1" y="1"/>
                  </a:lnTo>
                  <a:lnTo>
                    <a:pt x="24" y="1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9" name="Line 491"/>
            <p:cNvSpPr>
              <a:spLocks noChangeAspect="1" noChangeShapeType="1"/>
            </p:cNvSpPr>
            <p:nvPr/>
          </p:nvSpPr>
          <p:spPr bwMode="auto">
            <a:xfrm>
              <a:off x="4843" y="3529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0" name="Line 492"/>
            <p:cNvSpPr>
              <a:spLocks noChangeAspect="1" noChangeShapeType="1"/>
            </p:cNvSpPr>
            <p:nvPr/>
          </p:nvSpPr>
          <p:spPr bwMode="auto">
            <a:xfrm>
              <a:off x="4842" y="35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1" name="Line 493"/>
            <p:cNvSpPr>
              <a:spLocks noChangeAspect="1" noChangeShapeType="1"/>
            </p:cNvSpPr>
            <p:nvPr/>
          </p:nvSpPr>
          <p:spPr bwMode="auto">
            <a:xfrm>
              <a:off x="4815" y="353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2" name="Freeform 494"/>
            <p:cNvSpPr>
              <a:spLocks noChangeAspect="1"/>
            </p:cNvSpPr>
            <p:nvPr/>
          </p:nvSpPr>
          <p:spPr bwMode="auto">
            <a:xfrm>
              <a:off x="4910" y="3573"/>
              <a:ext cx="28" cy="53"/>
            </a:xfrm>
            <a:custGeom>
              <a:avLst/>
              <a:gdLst>
                <a:gd name="T0" fmla="*/ 28 w 28"/>
                <a:gd name="T1" fmla="*/ 0 h 53"/>
                <a:gd name="T2" fmla="*/ 26 w 28"/>
                <a:gd name="T3" fmla="*/ 15 h 53"/>
                <a:gd name="T4" fmla="*/ 22 w 28"/>
                <a:gd name="T5" fmla="*/ 28 h 53"/>
                <a:gd name="T6" fmla="*/ 16 w 28"/>
                <a:gd name="T7" fmla="*/ 41 h 53"/>
                <a:gd name="T8" fmla="*/ 6 w 28"/>
                <a:gd name="T9" fmla="*/ 50 h 53"/>
                <a:gd name="T10" fmla="*/ 0 w 28"/>
                <a:gd name="T11" fmla="*/ 53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53"/>
                <a:gd name="T20" fmla="*/ 28 w 28"/>
                <a:gd name="T21" fmla="*/ 53 h 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53">
                  <a:moveTo>
                    <a:pt x="28" y="0"/>
                  </a:moveTo>
                  <a:lnTo>
                    <a:pt x="26" y="15"/>
                  </a:lnTo>
                  <a:lnTo>
                    <a:pt x="22" y="28"/>
                  </a:lnTo>
                  <a:lnTo>
                    <a:pt x="16" y="41"/>
                  </a:lnTo>
                  <a:lnTo>
                    <a:pt x="6" y="5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3" name="Freeform 495"/>
            <p:cNvSpPr>
              <a:spLocks noChangeAspect="1"/>
            </p:cNvSpPr>
            <p:nvPr/>
          </p:nvSpPr>
          <p:spPr bwMode="auto">
            <a:xfrm>
              <a:off x="4834" y="3626"/>
              <a:ext cx="76" cy="12"/>
            </a:xfrm>
            <a:custGeom>
              <a:avLst/>
              <a:gdLst>
                <a:gd name="T0" fmla="*/ 76 w 76"/>
                <a:gd name="T1" fmla="*/ 0 h 12"/>
                <a:gd name="T2" fmla="*/ 68 w 76"/>
                <a:gd name="T3" fmla="*/ 2 h 12"/>
                <a:gd name="T4" fmla="*/ 59 w 76"/>
                <a:gd name="T5" fmla="*/ 4 h 12"/>
                <a:gd name="T6" fmla="*/ 51 w 76"/>
                <a:gd name="T7" fmla="*/ 6 h 12"/>
                <a:gd name="T8" fmla="*/ 41 w 76"/>
                <a:gd name="T9" fmla="*/ 7 h 12"/>
                <a:gd name="T10" fmla="*/ 31 w 76"/>
                <a:gd name="T11" fmla="*/ 9 h 12"/>
                <a:gd name="T12" fmla="*/ 21 w 76"/>
                <a:gd name="T13" fmla="*/ 10 h 12"/>
                <a:gd name="T14" fmla="*/ 10 w 76"/>
                <a:gd name="T15" fmla="*/ 11 h 12"/>
                <a:gd name="T16" fmla="*/ 0 w 7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12"/>
                <a:gd name="T29" fmla="*/ 76 w 7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12">
                  <a:moveTo>
                    <a:pt x="76" y="0"/>
                  </a:moveTo>
                  <a:lnTo>
                    <a:pt x="68" y="2"/>
                  </a:lnTo>
                  <a:lnTo>
                    <a:pt x="59" y="4"/>
                  </a:lnTo>
                  <a:lnTo>
                    <a:pt x="51" y="6"/>
                  </a:lnTo>
                  <a:lnTo>
                    <a:pt x="41" y="7"/>
                  </a:lnTo>
                  <a:lnTo>
                    <a:pt x="31" y="9"/>
                  </a:lnTo>
                  <a:lnTo>
                    <a:pt x="21" y="10"/>
                  </a:lnTo>
                  <a:lnTo>
                    <a:pt x="10" y="11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4" name="Freeform 496"/>
            <p:cNvSpPr>
              <a:spLocks noChangeAspect="1"/>
            </p:cNvSpPr>
            <p:nvPr/>
          </p:nvSpPr>
          <p:spPr bwMode="auto">
            <a:xfrm>
              <a:off x="4812" y="3633"/>
              <a:ext cx="22" cy="5"/>
            </a:xfrm>
            <a:custGeom>
              <a:avLst/>
              <a:gdLst>
                <a:gd name="T0" fmla="*/ 22 w 22"/>
                <a:gd name="T1" fmla="*/ 5 h 5"/>
                <a:gd name="T2" fmla="*/ 6 w 22"/>
                <a:gd name="T3" fmla="*/ 3 h 5"/>
                <a:gd name="T4" fmla="*/ 0 w 22"/>
                <a:gd name="T5" fmla="*/ 0 h 5"/>
                <a:gd name="T6" fmla="*/ 0 60000 65536"/>
                <a:gd name="T7" fmla="*/ 0 60000 65536"/>
                <a:gd name="T8" fmla="*/ 0 60000 65536"/>
                <a:gd name="T9" fmla="*/ 0 w 22"/>
                <a:gd name="T10" fmla="*/ 0 h 5"/>
                <a:gd name="T11" fmla="*/ 22 w 2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5">
                  <a:moveTo>
                    <a:pt x="22" y="5"/>
                  </a:moveTo>
                  <a:lnTo>
                    <a:pt x="6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5" name="Line 497"/>
            <p:cNvSpPr>
              <a:spLocks noChangeAspect="1" noChangeShapeType="1"/>
            </p:cNvSpPr>
            <p:nvPr/>
          </p:nvSpPr>
          <p:spPr bwMode="auto">
            <a:xfrm>
              <a:off x="4872" y="35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6" name="Freeform 498"/>
            <p:cNvSpPr>
              <a:spLocks noChangeAspect="1"/>
            </p:cNvSpPr>
            <p:nvPr/>
          </p:nvSpPr>
          <p:spPr bwMode="auto">
            <a:xfrm>
              <a:off x="4816" y="3561"/>
              <a:ext cx="40" cy="2"/>
            </a:xfrm>
            <a:custGeom>
              <a:avLst/>
              <a:gdLst>
                <a:gd name="T0" fmla="*/ 0 w 40"/>
                <a:gd name="T1" fmla="*/ 2 h 2"/>
                <a:gd name="T2" fmla="*/ 5 w 40"/>
                <a:gd name="T3" fmla="*/ 2 h 2"/>
                <a:gd name="T4" fmla="*/ 10 w 40"/>
                <a:gd name="T5" fmla="*/ 2 h 2"/>
                <a:gd name="T6" fmla="*/ 15 w 40"/>
                <a:gd name="T7" fmla="*/ 2 h 2"/>
                <a:gd name="T8" fmla="*/ 20 w 40"/>
                <a:gd name="T9" fmla="*/ 1 h 2"/>
                <a:gd name="T10" fmla="*/ 25 w 40"/>
                <a:gd name="T11" fmla="*/ 1 h 2"/>
                <a:gd name="T12" fmla="*/ 30 w 40"/>
                <a:gd name="T13" fmla="*/ 1 h 2"/>
                <a:gd name="T14" fmla="*/ 35 w 40"/>
                <a:gd name="T15" fmla="*/ 0 h 2"/>
                <a:gd name="T16" fmla="*/ 40 w 40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2"/>
                <a:gd name="T29" fmla="*/ 40 w 40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5" y="0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7" name="Line 499"/>
            <p:cNvSpPr>
              <a:spLocks noChangeAspect="1" noChangeShapeType="1"/>
            </p:cNvSpPr>
            <p:nvPr/>
          </p:nvSpPr>
          <p:spPr bwMode="auto">
            <a:xfrm>
              <a:off x="4856" y="3561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8" name="Freeform 500"/>
            <p:cNvSpPr>
              <a:spLocks noChangeAspect="1"/>
            </p:cNvSpPr>
            <p:nvPr/>
          </p:nvSpPr>
          <p:spPr bwMode="auto">
            <a:xfrm>
              <a:off x="4816" y="3563"/>
              <a:ext cx="40" cy="3"/>
            </a:xfrm>
            <a:custGeom>
              <a:avLst/>
              <a:gdLst>
                <a:gd name="T0" fmla="*/ 40 w 40"/>
                <a:gd name="T1" fmla="*/ 0 h 3"/>
                <a:gd name="T2" fmla="*/ 35 w 40"/>
                <a:gd name="T3" fmla="*/ 1 h 3"/>
                <a:gd name="T4" fmla="*/ 30 w 40"/>
                <a:gd name="T5" fmla="*/ 1 h 3"/>
                <a:gd name="T6" fmla="*/ 25 w 40"/>
                <a:gd name="T7" fmla="*/ 2 h 3"/>
                <a:gd name="T8" fmla="*/ 20 w 40"/>
                <a:gd name="T9" fmla="*/ 2 h 3"/>
                <a:gd name="T10" fmla="*/ 15 w 40"/>
                <a:gd name="T11" fmla="*/ 3 h 3"/>
                <a:gd name="T12" fmla="*/ 10 w 40"/>
                <a:gd name="T13" fmla="*/ 3 h 3"/>
                <a:gd name="T14" fmla="*/ 5 w 40"/>
                <a:gd name="T15" fmla="*/ 3 h 3"/>
                <a:gd name="T16" fmla="*/ 0 w 40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"/>
                <a:gd name="T29" fmla="*/ 40 w 40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">
                  <a:moveTo>
                    <a:pt x="40" y="0"/>
                  </a:moveTo>
                  <a:lnTo>
                    <a:pt x="35" y="1"/>
                  </a:lnTo>
                  <a:lnTo>
                    <a:pt x="30" y="1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5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9" name="Line 501"/>
            <p:cNvSpPr>
              <a:spLocks noChangeAspect="1" noChangeShapeType="1"/>
            </p:cNvSpPr>
            <p:nvPr/>
          </p:nvSpPr>
          <p:spPr bwMode="auto">
            <a:xfrm flipV="1">
              <a:off x="4816" y="3563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0" name="Line 502"/>
            <p:cNvSpPr>
              <a:spLocks noChangeAspect="1" noChangeShapeType="1"/>
            </p:cNvSpPr>
            <p:nvPr/>
          </p:nvSpPr>
          <p:spPr bwMode="auto">
            <a:xfrm>
              <a:off x="4855" y="35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1" name="Line 503"/>
            <p:cNvSpPr>
              <a:spLocks noChangeAspect="1" noChangeShapeType="1"/>
            </p:cNvSpPr>
            <p:nvPr/>
          </p:nvSpPr>
          <p:spPr bwMode="auto">
            <a:xfrm>
              <a:off x="4815" y="35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2" name="Line 504"/>
            <p:cNvSpPr>
              <a:spLocks noChangeAspect="1" noChangeShapeType="1"/>
            </p:cNvSpPr>
            <p:nvPr/>
          </p:nvSpPr>
          <p:spPr bwMode="auto">
            <a:xfrm>
              <a:off x="4815" y="353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3" name="Freeform 505"/>
            <p:cNvSpPr>
              <a:spLocks noChangeAspect="1"/>
            </p:cNvSpPr>
            <p:nvPr/>
          </p:nvSpPr>
          <p:spPr bwMode="auto">
            <a:xfrm>
              <a:off x="4816" y="3583"/>
              <a:ext cx="40" cy="3"/>
            </a:xfrm>
            <a:custGeom>
              <a:avLst/>
              <a:gdLst>
                <a:gd name="T0" fmla="*/ 0 w 40"/>
                <a:gd name="T1" fmla="*/ 3 h 3"/>
                <a:gd name="T2" fmla="*/ 5 w 40"/>
                <a:gd name="T3" fmla="*/ 3 h 3"/>
                <a:gd name="T4" fmla="*/ 10 w 40"/>
                <a:gd name="T5" fmla="*/ 2 h 3"/>
                <a:gd name="T6" fmla="*/ 15 w 40"/>
                <a:gd name="T7" fmla="*/ 2 h 3"/>
                <a:gd name="T8" fmla="*/ 20 w 40"/>
                <a:gd name="T9" fmla="*/ 2 h 3"/>
                <a:gd name="T10" fmla="*/ 25 w 40"/>
                <a:gd name="T11" fmla="*/ 1 h 3"/>
                <a:gd name="T12" fmla="*/ 30 w 40"/>
                <a:gd name="T13" fmla="*/ 1 h 3"/>
                <a:gd name="T14" fmla="*/ 35 w 40"/>
                <a:gd name="T15" fmla="*/ 1 h 3"/>
                <a:gd name="T16" fmla="*/ 40 w 40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"/>
                <a:gd name="T29" fmla="*/ 40 w 40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">
                  <a:moveTo>
                    <a:pt x="0" y="3"/>
                  </a:moveTo>
                  <a:lnTo>
                    <a:pt x="5" y="3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5" y="1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4" name="Line 506"/>
            <p:cNvSpPr>
              <a:spLocks noChangeAspect="1" noChangeShapeType="1"/>
            </p:cNvSpPr>
            <p:nvPr/>
          </p:nvSpPr>
          <p:spPr bwMode="auto">
            <a:xfrm>
              <a:off x="4856" y="3583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5" name="Freeform 507"/>
            <p:cNvSpPr>
              <a:spLocks noChangeAspect="1"/>
            </p:cNvSpPr>
            <p:nvPr/>
          </p:nvSpPr>
          <p:spPr bwMode="auto">
            <a:xfrm>
              <a:off x="4816" y="3586"/>
              <a:ext cx="40" cy="3"/>
            </a:xfrm>
            <a:custGeom>
              <a:avLst/>
              <a:gdLst>
                <a:gd name="T0" fmla="*/ 40 w 40"/>
                <a:gd name="T1" fmla="*/ 0 h 3"/>
                <a:gd name="T2" fmla="*/ 35 w 40"/>
                <a:gd name="T3" fmla="*/ 0 h 3"/>
                <a:gd name="T4" fmla="*/ 30 w 40"/>
                <a:gd name="T5" fmla="*/ 1 h 3"/>
                <a:gd name="T6" fmla="*/ 25 w 40"/>
                <a:gd name="T7" fmla="*/ 1 h 3"/>
                <a:gd name="T8" fmla="*/ 20 w 40"/>
                <a:gd name="T9" fmla="*/ 2 h 3"/>
                <a:gd name="T10" fmla="*/ 15 w 40"/>
                <a:gd name="T11" fmla="*/ 2 h 3"/>
                <a:gd name="T12" fmla="*/ 10 w 40"/>
                <a:gd name="T13" fmla="*/ 2 h 3"/>
                <a:gd name="T14" fmla="*/ 5 w 40"/>
                <a:gd name="T15" fmla="*/ 2 h 3"/>
                <a:gd name="T16" fmla="*/ 0 w 40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"/>
                <a:gd name="T29" fmla="*/ 40 w 40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">
                  <a:moveTo>
                    <a:pt x="40" y="0"/>
                  </a:moveTo>
                  <a:lnTo>
                    <a:pt x="35" y="0"/>
                  </a:lnTo>
                  <a:lnTo>
                    <a:pt x="30" y="1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6" name="Line 508"/>
            <p:cNvSpPr>
              <a:spLocks noChangeAspect="1" noChangeShapeType="1"/>
            </p:cNvSpPr>
            <p:nvPr/>
          </p:nvSpPr>
          <p:spPr bwMode="auto">
            <a:xfrm flipV="1">
              <a:off x="4816" y="3586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7" name="Line 509"/>
            <p:cNvSpPr>
              <a:spLocks noChangeAspect="1" noChangeShapeType="1"/>
            </p:cNvSpPr>
            <p:nvPr/>
          </p:nvSpPr>
          <p:spPr bwMode="auto">
            <a:xfrm>
              <a:off x="4855" y="35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8" name="Line 510"/>
            <p:cNvSpPr>
              <a:spLocks noChangeAspect="1" noChangeShapeType="1"/>
            </p:cNvSpPr>
            <p:nvPr/>
          </p:nvSpPr>
          <p:spPr bwMode="auto">
            <a:xfrm>
              <a:off x="4815" y="35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9" name="Freeform 511"/>
            <p:cNvSpPr>
              <a:spLocks noChangeAspect="1"/>
            </p:cNvSpPr>
            <p:nvPr/>
          </p:nvSpPr>
          <p:spPr bwMode="auto">
            <a:xfrm>
              <a:off x="4859" y="3525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0" name="Line 512"/>
            <p:cNvSpPr>
              <a:spLocks noChangeAspect="1" noChangeShapeType="1"/>
            </p:cNvSpPr>
            <p:nvPr/>
          </p:nvSpPr>
          <p:spPr bwMode="auto">
            <a:xfrm>
              <a:off x="4859" y="3527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1" name="Freeform 513"/>
            <p:cNvSpPr>
              <a:spLocks noChangeAspect="1"/>
            </p:cNvSpPr>
            <p:nvPr/>
          </p:nvSpPr>
          <p:spPr bwMode="auto">
            <a:xfrm>
              <a:off x="4856" y="3535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2" name="Line 514"/>
            <p:cNvSpPr>
              <a:spLocks noChangeAspect="1" noChangeShapeType="1"/>
            </p:cNvSpPr>
            <p:nvPr/>
          </p:nvSpPr>
          <p:spPr bwMode="auto">
            <a:xfrm flipV="1">
              <a:off x="4856" y="3523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3" name="Freeform 515"/>
            <p:cNvSpPr>
              <a:spLocks noChangeAspect="1"/>
            </p:cNvSpPr>
            <p:nvPr/>
          </p:nvSpPr>
          <p:spPr bwMode="auto">
            <a:xfrm>
              <a:off x="4856" y="3523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2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2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4" name="Line 516"/>
            <p:cNvSpPr>
              <a:spLocks noChangeAspect="1" noChangeShapeType="1"/>
            </p:cNvSpPr>
            <p:nvPr/>
          </p:nvSpPr>
          <p:spPr bwMode="auto">
            <a:xfrm>
              <a:off x="4859" y="3523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5" name="Freeform 517"/>
            <p:cNvSpPr>
              <a:spLocks noChangeAspect="1"/>
            </p:cNvSpPr>
            <p:nvPr/>
          </p:nvSpPr>
          <p:spPr bwMode="auto">
            <a:xfrm>
              <a:off x="4859" y="352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1 h 3"/>
                <a:gd name="T6" fmla="*/ 2 w 2"/>
                <a:gd name="T7" fmla="*/ 0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6" name="Freeform 518"/>
            <p:cNvSpPr>
              <a:spLocks noChangeAspect="1"/>
            </p:cNvSpPr>
            <p:nvPr/>
          </p:nvSpPr>
          <p:spPr bwMode="auto">
            <a:xfrm>
              <a:off x="4861" y="3522"/>
              <a:ext cx="4" cy="1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0 h 1"/>
                <a:gd name="T4" fmla="*/ 2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"/>
                <a:gd name="T17" fmla="*/ 4 w 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7" name="Freeform 519"/>
            <p:cNvSpPr>
              <a:spLocks noChangeAspect="1"/>
            </p:cNvSpPr>
            <p:nvPr/>
          </p:nvSpPr>
          <p:spPr bwMode="auto">
            <a:xfrm>
              <a:off x="4871" y="352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8" name="Freeform 520"/>
            <p:cNvSpPr>
              <a:spLocks noChangeAspect="1"/>
            </p:cNvSpPr>
            <p:nvPr/>
          </p:nvSpPr>
          <p:spPr bwMode="auto">
            <a:xfrm>
              <a:off x="4871" y="352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9" name="Line 521"/>
            <p:cNvSpPr>
              <a:spLocks noChangeAspect="1" noChangeShapeType="1"/>
            </p:cNvSpPr>
            <p:nvPr/>
          </p:nvSpPr>
          <p:spPr bwMode="auto">
            <a:xfrm>
              <a:off x="4872" y="352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0" name="Freeform 522"/>
            <p:cNvSpPr>
              <a:spLocks noChangeAspect="1"/>
            </p:cNvSpPr>
            <p:nvPr/>
          </p:nvSpPr>
          <p:spPr bwMode="auto">
            <a:xfrm>
              <a:off x="4870" y="3533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0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1" name="Line 523"/>
            <p:cNvSpPr>
              <a:spLocks noChangeAspect="1" noChangeShapeType="1"/>
            </p:cNvSpPr>
            <p:nvPr/>
          </p:nvSpPr>
          <p:spPr bwMode="auto">
            <a:xfrm flipV="1">
              <a:off x="4870" y="3525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2" name="Freeform 524"/>
            <p:cNvSpPr>
              <a:spLocks noChangeAspect="1"/>
            </p:cNvSpPr>
            <p:nvPr/>
          </p:nvSpPr>
          <p:spPr bwMode="auto">
            <a:xfrm>
              <a:off x="4870" y="3524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3" name="Freeform 525"/>
            <p:cNvSpPr>
              <a:spLocks noChangeAspect="1"/>
            </p:cNvSpPr>
            <p:nvPr/>
          </p:nvSpPr>
          <p:spPr bwMode="auto">
            <a:xfrm>
              <a:off x="4868" y="3523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4" name="Freeform 526"/>
            <p:cNvSpPr>
              <a:spLocks noChangeAspect="1"/>
            </p:cNvSpPr>
            <p:nvPr/>
          </p:nvSpPr>
          <p:spPr bwMode="auto">
            <a:xfrm>
              <a:off x="4866" y="352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5" name="Freeform 527"/>
            <p:cNvSpPr>
              <a:spLocks noChangeAspect="1"/>
            </p:cNvSpPr>
            <p:nvPr/>
          </p:nvSpPr>
          <p:spPr bwMode="auto">
            <a:xfrm>
              <a:off x="4865" y="3525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6" name="Line 528"/>
            <p:cNvSpPr>
              <a:spLocks noChangeAspect="1" noChangeShapeType="1"/>
            </p:cNvSpPr>
            <p:nvPr/>
          </p:nvSpPr>
          <p:spPr bwMode="auto">
            <a:xfrm>
              <a:off x="4865" y="352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7" name="Freeform 529"/>
            <p:cNvSpPr>
              <a:spLocks noChangeAspect="1"/>
            </p:cNvSpPr>
            <p:nvPr/>
          </p:nvSpPr>
          <p:spPr bwMode="auto">
            <a:xfrm>
              <a:off x="4863" y="35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1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8" name="Line 530"/>
            <p:cNvSpPr>
              <a:spLocks noChangeAspect="1" noChangeShapeType="1"/>
            </p:cNvSpPr>
            <p:nvPr/>
          </p:nvSpPr>
          <p:spPr bwMode="auto">
            <a:xfrm flipV="1">
              <a:off x="4863" y="3526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9" name="Freeform 531"/>
            <p:cNvSpPr>
              <a:spLocks noChangeAspect="1"/>
            </p:cNvSpPr>
            <p:nvPr/>
          </p:nvSpPr>
          <p:spPr bwMode="auto">
            <a:xfrm>
              <a:off x="4863" y="352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0" name="Freeform 532"/>
            <p:cNvSpPr>
              <a:spLocks noChangeAspect="1"/>
            </p:cNvSpPr>
            <p:nvPr/>
          </p:nvSpPr>
          <p:spPr bwMode="auto">
            <a:xfrm>
              <a:off x="4861" y="35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1" name="Freeform 533"/>
            <p:cNvSpPr>
              <a:spLocks noChangeAspect="1"/>
            </p:cNvSpPr>
            <p:nvPr/>
          </p:nvSpPr>
          <p:spPr bwMode="auto">
            <a:xfrm>
              <a:off x="4860" y="3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2" name="Line 534"/>
            <p:cNvSpPr>
              <a:spLocks noChangeAspect="1" noChangeShapeType="1"/>
            </p:cNvSpPr>
            <p:nvPr/>
          </p:nvSpPr>
          <p:spPr bwMode="auto">
            <a:xfrm>
              <a:off x="4815" y="356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3" name="Line 535"/>
            <p:cNvSpPr>
              <a:spLocks noChangeAspect="1" noChangeShapeType="1"/>
            </p:cNvSpPr>
            <p:nvPr/>
          </p:nvSpPr>
          <p:spPr bwMode="auto">
            <a:xfrm>
              <a:off x="4858" y="35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4" name="Line 536"/>
            <p:cNvSpPr>
              <a:spLocks noChangeAspect="1" noChangeShapeType="1"/>
            </p:cNvSpPr>
            <p:nvPr/>
          </p:nvSpPr>
          <p:spPr bwMode="auto">
            <a:xfrm>
              <a:off x="4855" y="35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5" name="Line 537"/>
            <p:cNvSpPr>
              <a:spLocks noChangeAspect="1" noChangeShapeType="1"/>
            </p:cNvSpPr>
            <p:nvPr/>
          </p:nvSpPr>
          <p:spPr bwMode="auto">
            <a:xfrm>
              <a:off x="4855" y="353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6" name="Line 538"/>
            <p:cNvSpPr>
              <a:spLocks noChangeAspect="1" noChangeShapeType="1"/>
            </p:cNvSpPr>
            <p:nvPr/>
          </p:nvSpPr>
          <p:spPr bwMode="auto">
            <a:xfrm>
              <a:off x="4861" y="35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7" name="Line 539"/>
            <p:cNvSpPr>
              <a:spLocks noChangeAspect="1" noChangeShapeType="1"/>
            </p:cNvSpPr>
            <p:nvPr/>
          </p:nvSpPr>
          <p:spPr bwMode="auto">
            <a:xfrm>
              <a:off x="4862" y="352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8" name="Line 540"/>
            <p:cNvSpPr>
              <a:spLocks noChangeAspect="1" noChangeShapeType="1"/>
            </p:cNvSpPr>
            <p:nvPr/>
          </p:nvSpPr>
          <p:spPr bwMode="auto">
            <a:xfrm>
              <a:off x="4862" y="353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9" name="Line 541"/>
            <p:cNvSpPr>
              <a:spLocks noChangeAspect="1" noChangeShapeType="1"/>
            </p:cNvSpPr>
            <p:nvPr/>
          </p:nvSpPr>
          <p:spPr bwMode="auto">
            <a:xfrm>
              <a:off x="4815" y="358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0" name="Freeform 542"/>
            <p:cNvSpPr>
              <a:spLocks noChangeAspect="1"/>
            </p:cNvSpPr>
            <p:nvPr/>
          </p:nvSpPr>
          <p:spPr bwMode="auto">
            <a:xfrm>
              <a:off x="4633" y="3817"/>
              <a:ext cx="322" cy="35"/>
            </a:xfrm>
            <a:custGeom>
              <a:avLst/>
              <a:gdLst>
                <a:gd name="T0" fmla="*/ 322 w 322"/>
                <a:gd name="T1" fmla="*/ 0 h 35"/>
                <a:gd name="T2" fmla="*/ 316 w 322"/>
                <a:gd name="T3" fmla="*/ 5 h 35"/>
                <a:gd name="T4" fmla="*/ 307 w 322"/>
                <a:gd name="T5" fmla="*/ 11 h 35"/>
                <a:gd name="T6" fmla="*/ 295 w 322"/>
                <a:gd name="T7" fmla="*/ 16 h 35"/>
                <a:gd name="T8" fmla="*/ 280 w 322"/>
                <a:gd name="T9" fmla="*/ 21 h 35"/>
                <a:gd name="T10" fmla="*/ 263 w 322"/>
                <a:gd name="T11" fmla="*/ 25 h 35"/>
                <a:gd name="T12" fmla="*/ 244 w 322"/>
                <a:gd name="T13" fmla="*/ 29 h 35"/>
                <a:gd name="T14" fmla="*/ 224 w 322"/>
                <a:gd name="T15" fmla="*/ 31 h 35"/>
                <a:gd name="T16" fmla="*/ 202 w 322"/>
                <a:gd name="T17" fmla="*/ 33 h 35"/>
                <a:gd name="T18" fmla="*/ 180 w 322"/>
                <a:gd name="T19" fmla="*/ 34 h 35"/>
                <a:gd name="T20" fmla="*/ 158 w 322"/>
                <a:gd name="T21" fmla="*/ 35 h 35"/>
                <a:gd name="T22" fmla="*/ 135 w 322"/>
                <a:gd name="T23" fmla="*/ 34 h 35"/>
                <a:gd name="T24" fmla="*/ 113 w 322"/>
                <a:gd name="T25" fmla="*/ 33 h 35"/>
                <a:gd name="T26" fmla="*/ 92 w 322"/>
                <a:gd name="T27" fmla="*/ 30 h 35"/>
                <a:gd name="T28" fmla="*/ 72 w 322"/>
                <a:gd name="T29" fmla="*/ 27 h 35"/>
                <a:gd name="T30" fmla="*/ 54 w 322"/>
                <a:gd name="T31" fmla="*/ 24 h 35"/>
                <a:gd name="T32" fmla="*/ 38 w 322"/>
                <a:gd name="T33" fmla="*/ 19 h 35"/>
                <a:gd name="T34" fmla="*/ 24 w 322"/>
                <a:gd name="T35" fmla="*/ 14 h 35"/>
                <a:gd name="T36" fmla="*/ 12 w 322"/>
                <a:gd name="T37" fmla="*/ 9 h 35"/>
                <a:gd name="T38" fmla="*/ 4 w 322"/>
                <a:gd name="T39" fmla="*/ 3 h 35"/>
                <a:gd name="T40" fmla="*/ 0 w 322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2"/>
                <a:gd name="T64" fmla="*/ 0 h 35"/>
                <a:gd name="T65" fmla="*/ 322 w 322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2" h="35">
                  <a:moveTo>
                    <a:pt x="322" y="0"/>
                  </a:moveTo>
                  <a:lnTo>
                    <a:pt x="316" y="5"/>
                  </a:lnTo>
                  <a:lnTo>
                    <a:pt x="307" y="11"/>
                  </a:lnTo>
                  <a:lnTo>
                    <a:pt x="295" y="16"/>
                  </a:lnTo>
                  <a:lnTo>
                    <a:pt x="280" y="21"/>
                  </a:lnTo>
                  <a:lnTo>
                    <a:pt x="263" y="25"/>
                  </a:lnTo>
                  <a:lnTo>
                    <a:pt x="244" y="29"/>
                  </a:lnTo>
                  <a:lnTo>
                    <a:pt x="224" y="31"/>
                  </a:lnTo>
                  <a:lnTo>
                    <a:pt x="202" y="33"/>
                  </a:lnTo>
                  <a:lnTo>
                    <a:pt x="180" y="34"/>
                  </a:lnTo>
                  <a:lnTo>
                    <a:pt x="158" y="35"/>
                  </a:lnTo>
                  <a:lnTo>
                    <a:pt x="135" y="34"/>
                  </a:lnTo>
                  <a:lnTo>
                    <a:pt x="113" y="33"/>
                  </a:lnTo>
                  <a:lnTo>
                    <a:pt x="92" y="30"/>
                  </a:lnTo>
                  <a:lnTo>
                    <a:pt x="72" y="27"/>
                  </a:lnTo>
                  <a:lnTo>
                    <a:pt x="54" y="24"/>
                  </a:lnTo>
                  <a:lnTo>
                    <a:pt x="38" y="19"/>
                  </a:lnTo>
                  <a:lnTo>
                    <a:pt x="24" y="14"/>
                  </a:lnTo>
                  <a:lnTo>
                    <a:pt x="12" y="9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1" name="Line 543"/>
            <p:cNvSpPr>
              <a:spLocks noChangeAspect="1" noChangeShapeType="1"/>
            </p:cNvSpPr>
            <p:nvPr/>
          </p:nvSpPr>
          <p:spPr bwMode="auto">
            <a:xfrm>
              <a:off x="4869" y="352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2" name="Line 544"/>
            <p:cNvSpPr>
              <a:spLocks noChangeAspect="1" noChangeShapeType="1"/>
            </p:cNvSpPr>
            <p:nvPr/>
          </p:nvSpPr>
          <p:spPr bwMode="auto">
            <a:xfrm>
              <a:off x="4869" y="353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3" name="Freeform 545"/>
            <p:cNvSpPr>
              <a:spLocks noChangeAspect="1"/>
            </p:cNvSpPr>
            <p:nvPr/>
          </p:nvSpPr>
          <p:spPr bwMode="auto">
            <a:xfrm>
              <a:off x="4878" y="3529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2 w 3"/>
                <a:gd name="T5" fmla="*/ 1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4" name="Freeform 546"/>
            <p:cNvSpPr>
              <a:spLocks noChangeAspect="1"/>
            </p:cNvSpPr>
            <p:nvPr/>
          </p:nvSpPr>
          <p:spPr bwMode="auto">
            <a:xfrm>
              <a:off x="4881" y="352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5" name="Line 547"/>
            <p:cNvSpPr>
              <a:spLocks noChangeAspect="1" noChangeShapeType="1"/>
            </p:cNvSpPr>
            <p:nvPr/>
          </p:nvSpPr>
          <p:spPr bwMode="auto">
            <a:xfrm flipV="1">
              <a:off x="4881" y="352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6" name="Freeform 548"/>
            <p:cNvSpPr>
              <a:spLocks noChangeAspect="1"/>
            </p:cNvSpPr>
            <p:nvPr/>
          </p:nvSpPr>
          <p:spPr bwMode="auto">
            <a:xfrm>
              <a:off x="4881" y="352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7" name="Freeform 549"/>
            <p:cNvSpPr>
              <a:spLocks noChangeAspect="1"/>
            </p:cNvSpPr>
            <p:nvPr/>
          </p:nvSpPr>
          <p:spPr bwMode="auto">
            <a:xfrm>
              <a:off x="4878" y="3526"/>
              <a:ext cx="3" cy="1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1 w 3"/>
                <a:gd name="T5" fmla="*/ 1 h 1"/>
                <a:gd name="T6" fmla="*/ 0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8" name="Freeform 550"/>
            <p:cNvSpPr>
              <a:spLocks noChangeAspect="1"/>
            </p:cNvSpPr>
            <p:nvPr/>
          </p:nvSpPr>
          <p:spPr bwMode="auto">
            <a:xfrm>
              <a:off x="4877" y="3527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9" name="Freeform 551"/>
            <p:cNvSpPr>
              <a:spLocks noChangeAspect="1"/>
            </p:cNvSpPr>
            <p:nvPr/>
          </p:nvSpPr>
          <p:spPr bwMode="auto">
            <a:xfrm>
              <a:off x="4876" y="3528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0" name="Freeform 552"/>
            <p:cNvSpPr>
              <a:spLocks noChangeAspect="1"/>
            </p:cNvSpPr>
            <p:nvPr/>
          </p:nvSpPr>
          <p:spPr bwMode="auto">
            <a:xfrm>
              <a:off x="4876" y="3529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1" name="Freeform 553"/>
            <p:cNvSpPr>
              <a:spLocks noChangeAspect="1"/>
            </p:cNvSpPr>
            <p:nvPr/>
          </p:nvSpPr>
          <p:spPr bwMode="auto">
            <a:xfrm>
              <a:off x="4877" y="353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2" name="Freeform 554"/>
            <p:cNvSpPr>
              <a:spLocks noChangeAspect="1"/>
            </p:cNvSpPr>
            <p:nvPr/>
          </p:nvSpPr>
          <p:spPr bwMode="auto">
            <a:xfrm>
              <a:off x="4877" y="3522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3" name="Freeform 555"/>
            <p:cNvSpPr>
              <a:spLocks noChangeAspect="1"/>
            </p:cNvSpPr>
            <p:nvPr/>
          </p:nvSpPr>
          <p:spPr bwMode="auto">
            <a:xfrm>
              <a:off x="4875" y="3524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4" name="Freeform 556"/>
            <p:cNvSpPr>
              <a:spLocks noChangeAspect="1"/>
            </p:cNvSpPr>
            <p:nvPr/>
          </p:nvSpPr>
          <p:spPr bwMode="auto">
            <a:xfrm>
              <a:off x="4875" y="3521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5" name="Freeform 557"/>
            <p:cNvSpPr>
              <a:spLocks noChangeAspect="1"/>
            </p:cNvSpPr>
            <p:nvPr/>
          </p:nvSpPr>
          <p:spPr bwMode="auto">
            <a:xfrm>
              <a:off x="4876" y="3520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0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6" name="Freeform 558"/>
            <p:cNvSpPr>
              <a:spLocks noChangeAspect="1"/>
            </p:cNvSpPr>
            <p:nvPr/>
          </p:nvSpPr>
          <p:spPr bwMode="auto">
            <a:xfrm>
              <a:off x="4879" y="3519"/>
              <a:ext cx="4" cy="1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2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"/>
                <a:gd name="T17" fmla="*/ 4 w 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">
                  <a:moveTo>
                    <a:pt x="0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7" name="Freeform 559"/>
            <p:cNvSpPr>
              <a:spLocks noChangeAspect="1"/>
            </p:cNvSpPr>
            <p:nvPr/>
          </p:nvSpPr>
          <p:spPr bwMode="auto">
            <a:xfrm>
              <a:off x="4883" y="3520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2 h 3"/>
                <a:gd name="T6" fmla="*/ 0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8" name="Line 560"/>
            <p:cNvSpPr>
              <a:spLocks noChangeAspect="1" noChangeShapeType="1"/>
            </p:cNvSpPr>
            <p:nvPr/>
          </p:nvSpPr>
          <p:spPr bwMode="auto">
            <a:xfrm>
              <a:off x="4883" y="352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9" name="Freeform 561"/>
            <p:cNvSpPr>
              <a:spLocks noChangeAspect="1"/>
            </p:cNvSpPr>
            <p:nvPr/>
          </p:nvSpPr>
          <p:spPr bwMode="auto">
            <a:xfrm>
              <a:off x="4883" y="353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0" name="Freeform 562"/>
            <p:cNvSpPr>
              <a:spLocks noChangeAspect="1"/>
            </p:cNvSpPr>
            <p:nvPr/>
          </p:nvSpPr>
          <p:spPr bwMode="auto">
            <a:xfrm>
              <a:off x="4882" y="35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1 w 2"/>
                <a:gd name="T11" fmla="*/ 1 h 1"/>
                <a:gd name="T12" fmla="*/ 0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1" name="Freeform 563"/>
            <p:cNvSpPr>
              <a:spLocks noChangeAspect="1"/>
            </p:cNvSpPr>
            <p:nvPr/>
          </p:nvSpPr>
          <p:spPr bwMode="auto">
            <a:xfrm>
              <a:off x="4881" y="3530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2" name="Freeform 564"/>
            <p:cNvSpPr>
              <a:spLocks noChangeAspect="1"/>
            </p:cNvSpPr>
            <p:nvPr/>
          </p:nvSpPr>
          <p:spPr bwMode="auto">
            <a:xfrm>
              <a:off x="4878" y="3530"/>
              <a:ext cx="3" cy="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2 h 3"/>
                <a:gd name="T4" fmla="*/ 1 w 3"/>
                <a:gd name="T5" fmla="*/ 2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3" y="0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3" name="Freeform 565"/>
            <p:cNvSpPr>
              <a:spLocks noChangeAspect="1"/>
            </p:cNvSpPr>
            <p:nvPr/>
          </p:nvSpPr>
          <p:spPr bwMode="auto">
            <a:xfrm>
              <a:off x="4875" y="3532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1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4" name="Freeform 566"/>
            <p:cNvSpPr>
              <a:spLocks noChangeAspect="1"/>
            </p:cNvSpPr>
            <p:nvPr/>
          </p:nvSpPr>
          <p:spPr bwMode="auto">
            <a:xfrm>
              <a:off x="4874" y="3530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5" name="Freeform 567"/>
            <p:cNvSpPr>
              <a:spLocks noChangeAspect="1"/>
            </p:cNvSpPr>
            <p:nvPr/>
          </p:nvSpPr>
          <p:spPr bwMode="auto">
            <a:xfrm>
              <a:off x="4874" y="3527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1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6" name="Freeform 568"/>
            <p:cNvSpPr>
              <a:spLocks noChangeAspect="1"/>
            </p:cNvSpPr>
            <p:nvPr/>
          </p:nvSpPr>
          <p:spPr bwMode="auto">
            <a:xfrm>
              <a:off x="4875" y="3525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2 w 3"/>
                <a:gd name="T5" fmla="*/ 1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7" name="Freeform 569"/>
            <p:cNvSpPr>
              <a:spLocks noChangeAspect="1"/>
            </p:cNvSpPr>
            <p:nvPr/>
          </p:nvSpPr>
          <p:spPr bwMode="auto">
            <a:xfrm>
              <a:off x="4878" y="3524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8" name="Freeform 570"/>
            <p:cNvSpPr>
              <a:spLocks noChangeAspect="1"/>
            </p:cNvSpPr>
            <p:nvPr/>
          </p:nvSpPr>
          <p:spPr bwMode="auto">
            <a:xfrm>
              <a:off x="4880" y="3523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9" name="Freeform 571"/>
            <p:cNvSpPr>
              <a:spLocks noChangeAspect="1"/>
            </p:cNvSpPr>
            <p:nvPr/>
          </p:nvSpPr>
          <p:spPr bwMode="auto">
            <a:xfrm>
              <a:off x="4881" y="352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0" name="Freeform 572"/>
            <p:cNvSpPr>
              <a:spLocks noChangeAspect="1"/>
            </p:cNvSpPr>
            <p:nvPr/>
          </p:nvSpPr>
          <p:spPr bwMode="auto">
            <a:xfrm>
              <a:off x="4879" y="3522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1" name="Freeform 573"/>
            <p:cNvSpPr>
              <a:spLocks noChangeAspect="1"/>
            </p:cNvSpPr>
            <p:nvPr/>
          </p:nvSpPr>
          <p:spPr bwMode="auto">
            <a:xfrm>
              <a:off x="4878" y="3522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2" name="Line 574"/>
            <p:cNvSpPr>
              <a:spLocks noChangeAspect="1" noChangeShapeType="1"/>
            </p:cNvSpPr>
            <p:nvPr/>
          </p:nvSpPr>
          <p:spPr bwMode="auto">
            <a:xfrm>
              <a:off x="4875" y="352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3" name="Line 575"/>
            <p:cNvSpPr>
              <a:spLocks noChangeAspect="1" noChangeShapeType="1"/>
            </p:cNvSpPr>
            <p:nvPr/>
          </p:nvSpPr>
          <p:spPr bwMode="auto">
            <a:xfrm>
              <a:off x="4874" y="352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4" name="Line 576"/>
            <p:cNvSpPr>
              <a:spLocks noChangeAspect="1" noChangeShapeType="1"/>
            </p:cNvSpPr>
            <p:nvPr/>
          </p:nvSpPr>
          <p:spPr bwMode="auto">
            <a:xfrm>
              <a:off x="4878" y="35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5" name="Line 577"/>
            <p:cNvSpPr>
              <a:spLocks noChangeAspect="1" noChangeShapeType="1"/>
            </p:cNvSpPr>
            <p:nvPr/>
          </p:nvSpPr>
          <p:spPr bwMode="auto">
            <a:xfrm>
              <a:off x="4874" y="352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6" name="Line 578"/>
            <p:cNvSpPr>
              <a:spLocks noChangeAspect="1" noChangeShapeType="1"/>
            </p:cNvSpPr>
            <p:nvPr/>
          </p:nvSpPr>
          <p:spPr bwMode="auto">
            <a:xfrm>
              <a:off x="4873" y="35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7" name="Line 579"/>
            <p:cNvSpPr>
              <a:spLocks noChangeAspect="1" noChangeShapeType="1"/>
            </p:cNvSpPr>
            <p:nvPr/>
          </p:nvSpPr>
          <p:spPr bwMode="auto">
            <a:xfrm>
              <a:off x="4877" y="352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8" name="Line 580"/>
            <p:cNvSpPr>
              <a:spLocks noChangeAspect="1" noChangeShapeType="1"/>
            </p:cNvSpPr>
            <p:nvPr/>
          </p:nvSpPr>
          <p:spPr bwMode="auto">
            <a:xfrm>
              <a:off x="4874" y="35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9" name="Line 581"/>
            <p:cNvSpPr>
              <a:spLocks noChangeAspect="1" noChangeShapeType="1"/>
            </p:cNvSpPr>
            <p:nvPr/>
          </p:nvSpPr>
          <p:spPr bwMode="auto">
            <a:xfrm>
              <a:off x="4879" y="352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0" name="Line 582"/>
            <p:cNvSpPr>
              <a:spLocks noChangeAspect="1" noChangeShapeType="1"/>
            </p:cNvSpPr>
            <p:nvPr/>
          </p:nvSpPr>
          <p:spPr bwMode="auto">
            <a:xfrm>
              <a:off x="4880" y="352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1" name="Line 583"/>
            <p:cNvSpPr>
              <a:spLocks noChangeAspect="1" noChangeShapeType="1"/>
            </p:cNvSpPr>
            <p:nvPr/>
          </p:nvSpPr>
          <p:spPr bwMode="auto">
            <a:xfrm flipV="1">
              <a:off x="4880" y="352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2" name="Freeform 584"/>
            <p:cNvSpPr>
              <a:spLocks noChangeAspect="1"/>
            </p:cNvSpPr>
            <p:nvPr/>
          </p:nvSpPr>
          <p:spPr bwMode="auto">
            <a:xfrm>
              <a:off x="4880" y="352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3" name="Freeform 585"/>
            <p:cNvSpPr>
              <a:spLocks noChangeAspect="1"/>
            </p:cNvSpPr>
            <p:nvPr/>
          </p:nvSpPr>
          <p:spPr bwMode="auto">
            <a:xfrm>
              <a:off x="4877" y="3529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4" name="Line 586"/>
            <p:cNvSpPr>
              <a:spLocks noChangeAspect="1" noChangeShapeType="1"/>
            </p:cNvSpPr>
            <p:nvPr/>
          </p:nvSpPr>
          <p:spPr bwMode="auto">
            <a:xfrm>
              <a:off x="4877" y="353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5" name="Line 587"/>
            <p:cNvSpPr>
              <a:spLocks noChangeAspect="1" noChangeShapeType="1"/>
            </p:cNvSpPr>
            <p:nvPr/>
          </p:nvSpPr>
          <p:spPr bwMode="auto">
            <a:xfrm>
              <a:off x="4880" y="35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6" name="Line 588"/>
            <p:cNvSpPr>
              <a:spLocks noChangeAspect="1" noChangeShapeType="1"/>
            </p:cNvSpPr>
            <p:nvPr/>
          </p:nvSpPr>
          <p:spPr bwMode="auto">
            <a:xfrm flipV="1">
              <a:off x="4872" y="3550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7" name="Line 589"/>
            <p:cNvSpPr>
              <a:spLocks noChangeAspect="1" noChangeShapeType="1"/>
            </p:cNvSpPr>
            <p:nvPr/>
          </p:nvSpPr>
          <p:spPr bwMode="auto">
            <a:xfrm flipV="1">
              <a:off x="4872" y="35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8" name="Freeform 590"/>
            <p:cNvSpPr>
              <a:spLocks noChangeAspect="1"/>
            </p:cNvSpPr>
            <p:nvPr/>
          </p:nvSpPr>
          <p:spPr bwMode="auto">
            <a:xfrm>
              <a:off x="4872" y="3548"/>
              <a:ext cx="8" cy="1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2 w 8"/>
                <a:gd name="T5" fmla="*/ 1 h 1"/>
                <a:gd name="T6" fmla="*/ 3 w 8"/>
                <a:gd name="T7" fmla="*/ 1 h 1"/>
                <a:gd name="T8" fmla="*/ 4 w 8"/>
                <a:gd name="T9" fmla="*/ 1 h 1"/>
                <a:gd name="T10" fmla="*/ 5 w 8"/>
                <a:gd name="T11" fmla="*/ 0 h 1"/>
                <a:gd name="T12" fmla="*/ 6 w 8"/>
                <a:gd name="T13" fmla="*/ 0 h 1"/>
                <a:gd name="T14" fmla="*/ 8 w 8"/>
                <a:gd name="T15" fmla="*/ 0 h 1"/>
                <a:gd name="T16" fmla="*/ 8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9" name="Line 591"/>
            <p:cNvSpPr>
              <a:spLocks noChangeAspect="1" noChangeShapeType="1"/>
            </p:cNvSpPr>
            <p:nvPr/>
          </p:nvSpPr>
          <p:spPr bwMode="auto">
            <a:xfrm>
              <a:off x="4880" y="35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0" name="Freeform 592"/>
            <p:cNvSpPr>
              <a:spLocks noChangeAspect="1"/>
            </p:cNvSpPr>
            <p:nvPr/>
          </p:nvSpPr>
          <p:spPr bwMode="auto">
            <a:xfrm>
              <a:off x="4874" y="3550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5 w 6"/>
                <a:gd name="T5" fmla="*/ 0 h 1"/>
                <a:gd name="T6" fmla="*/ 4 w 6"/>
                <a:gd name="T7" fmla="*/ 1 h 1"/>
                <a:gd name="T8" fmla="*/ 3 w 6"/>
                <a:gd name="T9" fmla="*/ 1 h 1"/>
                <a:gd name="T10" fmla="*/ 3 w 6"/>
                <a:gd name="T11" fmla="*/ 1 h 1"/>
                <a:gd name="T12" fmla="*/ 2 w 6"/>
                <a:gd name="T13" fmla="*/ 1 h 1"/>
                <a:gd name="T14" fmla="*/ 1 w 6"/>
                <a:gd name="T15" fmla="*/ 1 h 1"/>
                <a:gd name="T16" fmla="*/ 0 w 6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1" name="Line 593"/>
            <p:cNvSpPr>
              <a:spLocks noChangeAspect="1" noChangeShapeType="1"/>
            </p:cNvSpPr>
            <p:nvPr/>
          </p:nvSpPr>
          <p:spPr bwMode="auto">
            <a:xfrm>
              <a:off x="4874" y="355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2" name="Freeform 594"/>
            <p:cNvSpPr>
              <a:spLocks noChangeAspect="1"/>
            </p:cNvSpPr>
            <p:nvPr/>
          </p:nvSpPr>
          <p:spPr bwMode="auto">
            <a:xfrm>
              <a:off x="4874" y="3551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1 h 4"/>
                <a:gd name="T4" fmla="*/ 0 w 1"/>
                <a:gd name="T5" fmla="*/ 3 h 4"/>
                <a:gd name="T6" fmla="*/ 0 w 1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3" name="Line 595"/>
            <p:cNvSpPr>
              <a:spLocks noChangeAspect="1" noChangeShapeType="1"/>
            </p:cNvSpPr>
            <p:nvPr/>
          </p:nvSpPr>
          <p:spPr bwMode="auto">
            <a:xfrm>
              <a:off x="4874" y="355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4" name="Freeform 596"/>
            <p:cNvSpPr>
              <a:spLocks noChangeAspect="1"/>
            </p:cNvSpPr>
            <p:nvPr/>
          </p:nvSpPr>
          <p:spPr bwMode="auto">
            <a:xfrm>
              <a:off x="4874" y="3555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5" name="Freeform 597"/>
            <p:cNvSpPr>
              <a:spLocks noChangeAspect="1"/>
            </p:cNvSpPr>
            <p:nvPr/>
          </p:nvSpPr>
          <p:spPr bwMode="auto">
            <a:xfrm>
              <a:off x="4876" y="3555"/>
              <a:ext cx="4" cy="1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0 h 1"/>
                <a:gd name="T4" fmla="*/ 3 w 4"/>
                <a:gd name="T5" fmla="*/ 0 h 1"/>
                <a:gd name="T6" fmla="*/ 4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6" name="Freeform 598"/>
            <p:cNvSpPr>
              <a:spLocks noChangeAspect="1"/>
            </p:cNvSpPr>
            <p:nvPr/>
          </p:nvSpPr>
          <p:spPr bwMode="auto">
            <a:xfrm>
              <a:off x="4880" y="3555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2 h 5"/>
                <a:gd name="T4" fmla="*/ 1 w 1"/>
                <a:gd name="T5" fmla="*/ 4 h 5"/>
                <a:gd name="T6" fmla="*/ 1 w 1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7" name="Freeform 599"/>
            <p:cNvSpPr>
              <a:spLocks noChangeAspect="1"/>
            </p:cNvSpPr>
            <p:nvPr/>
          </p:nvSpPr>
          <p:spPr bwMode="auto">
            <a:xfrm>
              <a:off x="4879" y="3560"/>
              <a:ext cx="2" cy="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1 w 2"/>
                <a:gd name="T5" fmla="*/ 4 h 6"/>
                <a:gd name="T6" fmla="*/ 0 w 2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2" y="0"/>
                  </a:move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8" name="Freeform 600"/>
            <p:cNvSpPr>
              <a:spLocks noChangeAspect="1"/>
            </p:cNvSpPr>
            <p:nvPr/>
          </p:nvSpPr>
          <p:spPr bwMode="auto">
            <a:xfrm>
              <a:off x="4876" y="3566"/>
              <a:ext cx="3" cy="2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0"/>
                  </a:move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9" name="Freeform 601"/>
            <p:cNvSpPr>
              <a:spLocks noChangeAspect="1"/>
            </p:cNvSpPr>
            <p:nvPr/>
          </p:nvSpPr>
          <p:spPr bwMode="auto">
            <a:xfrm>
              <a:off x="4873" y="3567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0 w 3"/>
                <a:gd name="T5" fmla="*/ 1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0" name="Freeform 602"/>
            <p:cNvSpPr>
              <a:spLocks noChangeAspect="1"/>
            </p:cNvSpPr>
            <p:nvPr/>
          </p:nvSpPr>
          <p:spPr bwMode="auto">
            <a:xfrm>
              <a:off x="4871" y="3563"/>
              <a:ext cx="2" cy="4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2 h 4"/>
                <a:gd name="T4" fmla="*/ 0 w 2"/>
                <a:gd name="T5" fmla="*/ 1 h 4"/>
                <a:gd name="T6" fmla="*/ 0 w 2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2" y="4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1" name="Freeform 603"/>
            <p:cNvSpPr>
              <a:spLocks noChangeAspect="1"/>
            </p:cNvSpPr>
            <p:nvPr/>
          </p:nvSpPr>
          <p:spPr bwMode="auto">
            <a:xfrm>
              <a:off x="4871" y="3563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2" name="Freeform 604"/>
            <p:cNvSpPr>
              <a:spLocks noChangeAspect="1"/>
            </p:cNvSpPr>
            <p:nvPr/>
          </p:nvSpPr>
          <p:spPr bwMode="auto">
            <a:xfrm>
              <a:off x="4873" y="3563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3" name="Freeform 605"/>
            <p:cNvSpPr>
              <a:spLocks noChangeAspect="1"/>
            </p:cNvSpPr>
            <p:nvPr/>
          </p:nvSpPr>
          <p:spPr bwMode="auto">
            <a:xfrm>
              <a:off x="4874" y="356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4" name="Freeform 606"/>
            <p:cNvSpPr>
              <a:spLocks noChangeAspect="1"/>
            </p:cNvSpPr>
            <p:nvPr/>
          </p:nvSpPr>
          <p:spPr bwMode="auto">
            <a:xfrm>
              <a:off x="4876" y="356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5" name="Freeform 607"/>
            <p:cNvSpPr>
              <a:spLocks noChangeAspect="1"/>
            </p:cNvSpPr>
            <p:nvPr/>
          </p:nvSpPr>
          <p:spPr bwMode="auto">
            <a:xfrm>
              <a:off x="4877" y="3560"/>
              <a:ext cx="1" cy="5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3 h 5"/>
                <a:gd name="T4" fmla="*/ 1 w 1"/>
                <a:gd name="T5" fmla="*/ 2 h 5"/>
                <a:gd name="T6" fmla="*/ 1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0" y="5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6" name="Freeform 608"/>
            <p:cNvSpPr>
              <a:spLocks noChangeAspect="1"/>
            </p:cNvSpPr>
            <p:nvPr/>
          </p:nvSpPr>
          <p:spPr bwMode="auto">
            <a:xfrm>
              <a:off x="4878" y="3557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0 h 3"/>
                <a:gd name="T8" fmla="*/ 0 w 1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7" name="Freeform 609"/>
            <p:cNvSpPr>
              <a:spLocks noChangeAspect="1"/>
            </p:cNvSpPr>
            <p:nvPr/>
          </p:nvSpPr>
          <p:spPr bwMode="auto">
            <a:xfrm>
              <a:off x="4876" y="3556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8" name="Freeform 610"/>
            <p:cNvSpPr>
              <a:spLocks noChangeAspect="1"/>
            </p:cNvSpPr>
            <p:nvPr/>
          </p:nvSpPr>
          <p:spPr bwMode="auto">
            <a:xfrm>
              <a:off x="4875" y="3556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9" name="Freeform 611"/>
            <p:cNvSpPr>
              <a:spLocks noChangeAspect="1"/>
            </p:cNvSpPr>
            <p:nvPr/>
          </p:nvSpPr>
          <p:spPr bwMode="auto">
            <a:xfrm>
              <a:off x="4874" y="3558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0" name="Freeform 612"/>
            <p:cNvSpPr>
              <a:spLocks noChangeAspect="1"/>
            </p:cNvSpPr>
            <p:nvPr/>
          </p:nvSpPr>
          <p:spPr bwMode="auto">
            <a:xfrm>
              <a:off x="4872" y="355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1" name="Freeform 613"/>
            <p:cNvSpPr>
              <a:spLocks noChangeAspect="1"/>
            </p:cNvSpPr>
            <p:nvPr/>
          </p:nvSpPr>
          <p:spPr bwMode="auto">
            <a:xfrm>
              <a:off x="4872" y="355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2" name="Line 614"/>
            <p:cNvSpPr>
              <a:spLocks noChangeAspect="1" noChangeShapeType="1"/>
            </p:cNvSpPr>
            <p:nvPr/>
          </p:nvSpPr>
          <p:spPr bwMode="auto">
            <a:xfrm>
              <a:off x="4880" y="352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3" name="Line 615"/>
            <p:cNvSpPr>
              <a:spLocks noChangeAspect="1" noChangeShapeType="1"/>
            </p:cNvSpPr>
            <p:nvPr/>
          </p:nvSpPr>
          <p:spPr bwMode="auto">
            <a:xfrm>
              <a:off x="4871" y="35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4" name="Line 616"/>
            <p:cNvSpPr>
              <a:spLocks noChangeAspect="1" noChangeShapeType="1"/>
            </p:cNvSpPr>
            <p:nvPr/>
          </p:nvSpPr>
          <p:spPr bwMode="auto">
            <a:xfrm>
              <a:off x="4871" y="355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5" name="Line 617"/>
            <p:cNvSpPr>
              <a:spLocks noChangeAspect="1" noChangeShapeType="1"/>
            </p:cNvSpPr>
            <p:nvPr/>
          </p:nvSpPr>
          <p:spPr bwMode="auto">
            <a:xfrm>
              <a:off x="4880" y="354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6" name="Line 618"/>
            <p:cNvSpPr>
              <a:spLocks noChangeAspect="1" noChangeShapeType="1"/>
            </p:cNvSpPr>
            <p:nvPr/>
          </p:nvSpPr>
          <p:spPr bwMode="auto">
            <a:xfrm>
              <a:off x="4871" y="35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7" name="Freeform 619"/>
            <p:cNvSpPr>
              <a:spLocks noChangeAspect="1"/>
            </p:cNvSpPr>
            <p:nvPr/>
          </p:nvSpPr>
          <p:spPr bwMode="auto">
            <a:xfrm>
              <a:off x="4885" y="3524"/>
              <a:ext cx="4" cy="7"/>
            </a:xfrm>
            <a:custGeom>
              <a:avLst/>
              <a:gdLst>
                <a:gd name="T0" fmla="*/ 0 w 4"/>
                <a:gd name="T1" fmla="*/ 7 h 7"/>
                <a:gd name="T2" fmla="*/ 2 w 4"/>
                <a:gd name="T3" fmla="*/ 4 h 7"/>
                <a:gd name="T4" fmla="*/ 4 w 4"/>
                <a:gd name="T5" fmla="*/ 0 h 7"/>
                <a:gd name="T6" fmla="*/ 0 60000 65536"/>
                <a:gd name="T7" fmla="*/ 0 60000 65536"/>
                <a:gd name="T8" fmla="*/ 0 60000 65536"/>
                <a:gd name="T9" fmla="*/ 0 w 4"/>
                <a:gd name="T10" fmla="*/ 0 h 7"/>
                <a:gd name="T11" fmla="*/ 4 w 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7">
                  <a:moveTo>
                    <a:pt x="0" y="7"/>
                  </a:moveTo>
                  <a:lnTo>
                    <a:pt x="2" y="4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8" name="Line 620"/>
            <p:cNvSpPr>
              <a:spLocks noChangeAspect="1" noChangeShapeType="1"/>
            </p:cNvSpPr>
            <p:nvPr/>
          </p:nvSpPr>
          <p:spPr bwMode="auto">
            <a:xfrm flipH="1" flipV="1">
              <a:off x="4886" y="3519"/>
              <a:ext cx="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9" name="Freeform 621"/>
            <p:cNvSpPr>
              <a:spLocks noChangeAspect="1"/>
            </p:cNvSpPr>
            <p:nvPr/>
          </p:nvSpPr>
          <p:spPr bwMode="auto">
            <a:xfrm>
              <a:off x="4886" y="3518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0" name="Line 622"/>
            <p:cNvSpPr>
              <a:spLocks noChangeAspect="1" noChangeShapeType="1"/>
            </p:cNvSpPr>
            <p:nvPr/>
          </p:nvSpPr>
          <p:spPr bwMode="auto">
            <a:xfrm>
              <a:off x="4888" y="3518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1" name="Line 623"/>
            <p:cNvSpPr>
              <a:spLocks noChangeAspect="1" noChangeShapeType="1"/>
            </p:cNvSpPr>
            <p:nvPr/>
          </p:nvSpPr>
          <p:spPr bwMode="auto">
            <a:xfrm flipV="1">
              <a:off x="4890" y="3517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2" name="Freeform 624"/>
            <p:cNvSpPr>
              <a:spLocks noChangeAspect="1"/>
            </p:cNvSpPr>
            <p:nvPr/>
          </p:nvSpPr>
          <p:spPr bwMode="auto">
            <a:xfrm>
              <a:off x="4892" y="3517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2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2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3" name="Line 625"/>
            <p:cNvSpPr>
              <a:spLocks noChangeAspect="1" noChangeShapeType="1"/>
            </p:cNvSpPr>
            <p:nvPr/>
          </p:nvSpPr>
          <p:spPr bwMode="auto">
            <a:xfrm flipH="1">
              <a:off x="4891" y="3517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4" name="Freeform 626"/>
            <p:cNvSpPr>
              <a:spLocks noChangeAspect="1"/>
            </p:cNvSpPr>
            <p:nvPr/>
          </p:nvSpPr>
          <p:spPr bwMode="auto">
            <a:xfrm>
              <a:off x="4891" y="3524"/>
              <a:ext cx="4" cy="5"/>
            </a:xfrm>
            <a:custGeom>
              <a:avLst/>
              <a:gdLst>
                <a:gd name="T0" fmla="*/ 0 w 4"/>
                <a:gd name="T1" fmla="*/ 0 h 5"/>
                <a:gd name="T2" fmla="*/ 2 w 4"/>
                <a:gd name="T3" fmla="*/ 2 h 5"/>
                <a:gd name="T4" fmla="*/ 4 w 4"/>
                <a:gd name="T5" fmla="*/ 5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0" y="0"/>
                  </a:moveTo>
                  <a:lnTo>
                    <a:pt x="2" y="2"/>
                  </a:lnTo>
                  <a:lnTo>
                    <a:pt x="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5" name="Freeform 627"/>
            <p:cNvSpPr>
              <a:spLocks noChangeAspect="1"/>
            </p:cNvSpPr>
            <p:nvPr/>
          </p:nvSpPr>
          <p:spPr bwMode="auto">
            <a:xfrm>
              <a:off x="4893" y="3529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0 w 2"/>
                <a:gd name="T11" fmla="*/ 1 h 1"/>
                <a:gd name="T12" fmla="*/ 0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6" name="Line 628"/>
            <p:cNvSpPr>
              <a:spLocks noChangeAspect="1" noChangeShapeType="1"/>
            </p:cNvSpPr>
            <p:nvPr/>
          </p:nvSpPr>
          <p:spPr bwMode="auto">
            <a:xfrm flipH="1" flipV="1">
              <a:off x="4890" y="3526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7" name="Line 629"/>
            <p:cNvSpPr>
              <a:spLocks noChangeAspect="1" noChangeShapeType="1"/>
            </p:cNvSpPr>
            <p:nvPr/>
          </p:nvSpPr>
          <p:spPr bwMode="auto">
            <a:xfrm flipH="1">
              <a:off x="4888" y="3526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8" name="Freeform 630"/>
            <p:cNvSpPr>
              <a:spLocks noChangeAspect="1"/>
            </p:cNvSpPr>
            <p:nvPr/>
          </p:nvSpPr>
          <p:spPr bwMode="auto">
            <a:xfrm>
              <a:off x="4885" y="3531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1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9" name="Line 631"/>
            <p:cNvSpPr>
              <a:spLocks noChangeAspect="1" noChangeShapeType="1"/>
            </p:cNvSpPr>
            <p:nvPr/>
          </p:nvSpPr>
          <p:spPr bwMode="auto">
            <a:xfrm>
              <a:off x="4885" y="351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0" name="Line 632"/>
            <p:cNvSpPr>
              <a:spLocks noChangeAspect="1" noChangeShapeType="1"/>
            </p:cNvSpPr>
            <p:nvPr/>
          </p:nvSpPr>
          <p:spPr bwMode="auto">
            <a:xfrm>
              <a:off x="4888" y="352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1" name="Line 633"/>
            <p:cNvSpPr>
              <a:spLocks noChangeAspect="1" noChangeShapeType="1"/>
            </p:cNvSpPr>
            <p:nvPr/>
          </p:nvSpPr>
          <p:spPr bwMode="auto">
            <a:xfrm>
              <a:off x="4887" y="351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2" name="Line 634"/>
            <p:cNvSpPr>
              <a:spLocks noChangeAspect="1" noChangeShapeType="1"/>
            </p:cNvSpPr>
            <p:nvPr/>
          </p:nvSpPr>
          <p:spPr bwMode="auto">
            <a:xfrm>
              <a:off x="4881" y="353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3" name="Freeform 635"/>
            <p:cNvSpPr>
              <a:spLocks noChangeAspect="1"/>
            </p:cNvSpPr>
            <p:nvPr/>
          </p:nvSpPr>
          <p:spPr bwMode="auto">
            <a:xfrm>
              <a:off x="4940" y="3358"/>
              <a:ext cx="22" cy="103"/>
            </a:xfrm>
            <a:custGeom>
              <a:avLst/>
              <a:gdLst>
                <a:gd name="T0" fmla="*/ 0 w 22"/>
                <a:gd name="T1" fmla="*/ 103 h 103"/>
                <a:gd name="T2" fmla="*/ 3 w 22"/>
                <a:gd name="T3" fmla="*/ 73 h 103"/>
                <a:gd name="T4" fmla="*/ 9 w 22"/>
                <a:gd name="T5" fmla="*/ 42 h 103"/>
                <a:gd name="T6" fmla="*/ 22 w 22"/>
                <a:gd name="T7" fmla="*/ 0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03"/>
                <a:gd name="T14" fmla="*/ 22 w 22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03">
                  <a:moveTo>
                    <a:pt x="0" y="103"/>
                  </a:moveTo>
                  <a:lnTo>
                    <a:pt x="3" y="73"/>
                  </a:lnTo>
                  <a:lnTo>
                    <a:pt x="9" y="42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4" name="Freeform 636"/>
            <p:cNvSpPr>
              <a:spLocks noChangeAspect="1"/>
            </p:cNvSpPr>
            <p:nvPr/>
          </p:nvSpPr>
          <p:spPr bwMode="auto">
            <a:xfrm>
              <a:off x="4962" y="3307"/>
              <a:ext cx="16" cy="51"/>
            </a:xfrm>
            <a:custGeom>
              <a:avLst/>
              <a:gdLst>
                <a:gd name="T0" fmla="*/ 0 w 16"/>
                <a:gd name="T1" fmla="*/ 51 h 51"/>
                <a:gd name="T2" fmla="*/ 9 w 16"/>
                <a:gd name="T3" fmla="*/ 24 h 51"/>
                <a:gd name="T4" fmla="*/ 16 w 16"/>
                <a:gd name="T5" fmla="*/ 0 h 51"/>
                <a:gd name="T6" fmla="*/ 0 60000 65536"/>
                <a:gd name="T7" fmla="*/ 0 60000 65536"/>
                <a:gd name="T8" fmla="*/ 0 60000 65536"/>
                <a:gd name="T9" fmla="*/ 0 w 16"/>
                <a:gd name="T10" fmla="*/ 0 h 51"/>
                <a:gd name="T11" fmla="*/ 16 w 16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51">
                  <a:moveTo>
                    <a:pt x="0" y="51"/>
                  </a:moveTo>
                  <a:lnTo>
                    <a:pt x="9" y="24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5" name="Freeform 637"/>
            <p:cNvSpPr>
              <a:spLocks noChangeAspect="1"/>
            </p:cNvSpPr>
            <p:nvPr/>
          </p:nvSpPr>
          <p:spPr bwMode="auto">
            <a:xfrm>
              <a:off x="4940" y="3461"/>
              <a:ext cx="1" cy="20"/>
            </a:xfrm>
            <a:custGeom>
              <a:avLst/>
              <a:gdLst>
                <a:gd name="T0" fmla="*/ 0 w 1"/>
                <a:gd name="T1" fmla="*/ 20 h 20"/>
                <a:gd name="T2" fmla="*/ 0 w 1"/>
                <a:gd name="T3" fmla="*/ 10 h 20"/>
                <a:gd name="T4" fmla="*/ 0 w 1"/>
                <a:gd name="T5" fmla="*/ 0 h 20"/>
                <a:gd name="T6" fmla="*/ 0 60000 65536"/>
                <a:gd name="T7" fmla="*/ 0 60000 65536"/>
                <a:gd name="T8" fmla="*/ 0 60000 65536"/>
                <a:gd name="T9" fmla="*/ 0 w 1"/>
                <a:gd name="T10" fmla="*/ 0 h 20"/>
                <a:gd name="T11" fmla="*/ 1 w 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6" name="Line 638"/>
            <p:cNvSpPr>
              <a:spLocks noChangeAspect="1" noChangeShapeType="1"/>
            </p:cNvSpPr>
            <p:nvPr/>
          </p:nvSpPr>
          <p:spPr bwMode="auto">
            <a:xfrm>
              <a:off x="4885" y="353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7" name="Line 639"/>
            <p:cNvSpPr>
              <a:spLocks noChangeAspect="1" noChangeShapeType="1"/>
            </p:cNvSpPr>
            <p:nvPr/>
          </p:nvSpPr>
          <p:spPr bwMode="auto">
            <a:xfrm>
              <a:off x="4871" y="355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8" name="Line 640"/>
            <p:cNvSpPr>
              <a:spLocks noChangeAspect="1" noChangeShapeType="1"/>
            </p:cNvSpPr>
            <p:nvPr/>
          </p:nvSpPr>
          <p:spPr bwMode="auto">
            <a:xfrm>
              <a:off x="4875" y="35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9" name="Line 641"/>
            <p:cNvSpPr>
              <a:spLocks noChangeAspect="1" noChangeShapeType="1"/>
            </p:cNvSpPr>
            <p:nvPr/>
          </p:nvSpPr>
          <p:spPr bwMode="auto">
            <a:xfrm>
              <a:off x="4873" y="356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0" name="Line 642"/>
            <p:cNvSpPr>
              <a:spLocks noChangeAspect="1" noChangeShapeType="1"/>
            </p:cNvSpPr>
            <p:nvPr/>
          </p:nvSpPr>
          <p:spPr bwMode="auto">
            <a:xfrm>
              <a:off x="4891" y="351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1" name="Line 643"/>
            <p:cNvSpPr>
              <a:spLocks noChangeAspect="1" noChangeShapeType="1"/>
            </p:cNvSpPr>
            <p:nvPr/>
          </p:nvSpPr>
          <p:spPr bwMode="auto">
            <a:xfrm>
              <a:off x="4877" y="355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2" name="Line 644"/>
            <p:cNvSpPr>
              <a:spLocks noChangeAspect="1" noChangeShapeType="1"/>
            </p:cNvSpPr>
            <p:nvPr/>
          </p:nvSpPr>
          <p:spPr bwMode="auto">
            <a:xfrm>
              <a:off x="4878" y="35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3" name="Line 645"/>
            <p:cNvSpPr>
              <a:spLocks noChangeAspect="1" noChangeShapeType="1"/>
            </p:cNvSpPr>
            <p:nvPr/>
          </p:nvSpPr>
          <p:spPr bwMode="auto">
            <a:xfrm flipH="1">
              <a:off x="4872" y="35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4" name="Freeform 646"/>
            <p:cNvSpPr>
              <a:spLocks noChangeAspect="1"/>
            </p:cNvSpPr>
            <p:nvPr/>
          </p:nvSpPr>
          <p:spPr bwMode="auto">
            <a:xfrm>
              <a:off x="4871" y="3588"/>
              <a:ext cx="1" cy="4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3 h 4"/>
                <a:gd name="T4" fmla="*/ 0 w 1"/>
                <a:gd name="T5" fmla="*/ 2 h 4"/>
                <a:gd name="T6" fmla="*/ 0 w 1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5" name="Line 647"/>
            <p:cNvSpPr>
              <a:spLocks noChangeAspect="1" noChangeShapeType="1"/>
            </p:cNvSpPr>
            <p:nvPr/>
          </p:nvSpPr>
          <p:spPr bwMode="auto">
            <a:xfrm flipV="1">
              <a:off x="4871" y="35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6" name="Freeform 648"/>
            <p:cNvSpPr>
              <a:spLocks noChangeAspect="1"/>
            </p:cNvSpPr>
            <p:nvPr/>
          </p:nvSpPr>
          <p:spPr bwMode="auto">
            <a:xfrm>
              <a:off x="4871" y="3587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2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7" name="Line 649"/>
            <p:cNvSpPr>
              <a:spLocks noChangeAspect="1" noChangeShapeType="1"/>
            </p:cNvSpPr>
            <p:nvPr/>
          </p:nvSpPr>
          <p:spPr bwMode="auto">
            <a:xfrm>
              <a:off x="4873" y="35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8" name="Freeform 650"/>
            <p:cNvSpPr>
              <a:spLocks noChangeAspect="1"/>
            </p:cNvSpPr>
            <p:nvPr/>
          </p:nvSpPr>
          <p:spPr bwMode="auto">
            <a:xfrm>
              <a:off x="4873" y="358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9" name="Freeform 651"/>
            <p:cNvSpPr>
              <a:spLocks noChangeAspect="1"/>
            </p:cNvSpPr>
            <p:nvPr/>
          </p:nvSpPr>
          <p:spPr bwMode="auto">
            <a:xfrm>
              <a:off x="4874" y="35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1 h 1"/>
                <a:gd name="T6" fmla="*/ 2 w 2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0" name="Freeform 652"/>
            <p:cNvSpPr>
              <a:spLocks noChangeAspect="1"/>
            </p:cNvSpPr>
            <p:nvPr/>
          </p:nvSpPr>
          <p:spPr bwMode="auto">
            <a:xfrm>
              <a:off x="4876" y="3589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1 w 2"/>
                <a:gd name="T5" fmla="*/ 1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1" name="Freeform 653"/>
            <p:cNvSpPr>
              <a:spLocks noChangeAspect="1"/>
            </p:cNvSpPr>
            <p:nvPr/>
          </p:nvSpPr>
          <p:spPr bwMode="auto">
            <a:xfrm>
              <a:off x="4878" y="3587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2" name="Freeform 654"/>
            <p:cNvSpPr>
              <a:spLocks noChangeAspect="1"/>
            </p:cNvSpPr>
            <p:nvPr/>
          </p:nvSpPr>
          <p:spPr bwMode="auto">
            <a:xfrm>
              <a:off x="4878" y="358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3" name="Freeform 655"/>
            <p:cNvSpPr>
              <a:spLocks noChangeAspect="1"/>
            </p:cNvSpPr>
            <p:nvPr/>
          </p:nvSpPr>
          <p:spPr bwMode="auto">
            <a:xfrm>
              <a:off x="4876" y="358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4" name="Freeform 656"/>
            <p:cNvSpPr>
              <a:spLocks noChangeAspect="1"/>
            </p:cNvSpPr>
            <p:nvPr/>
          </p:nvSpPr>
          <p:spPr bwMode="auto">
            <a:xfrm>
              <a:off x="4875" y="3584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5" name="Line 657"/>
            <p:cNvSpPr>
              <a:spLocks noChangeAspect="1" noChangeShapeType="1"/>
            </p:cNvSpPr>
            <p:nvPr/>
          </p:nvSpPr>
          <p:spPr bwMode="auto">
            <a:xfrm flipV="1">
              <a:off x="4875" y="3582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6" name="Freeform 658"/>
            <p:cNvSpPr>
              <a:spLocks noChangeAspect="1"/>
            </p:cNvSpPr>
            <p:nvPr/>
          </p:nvSpPr>
          <p:spPr bwMode="auto">
            <a:xfrm>
              <a:off x="4875" y="358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7" name="Freeform 659"/>
            <p:cNvSpPr>
              <a:spLocks noChangeAspect="1"/>
            </p:cNvSpPr>
            <p:nvPr/>
          </p:nvSpPr>
          <p:spPr bwMode="auto">
            <a:xfrm>
              <a:off x="4876" y="3581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8" name="Freeform 660"/>
            <p:cNvSpPr>
              <a:spLocks noChangeAspect="1"/>
            </p:cNvSpPr>
            <p:nvPr/>
          </p:nvSpPr>
          <p:spPr bwMode="auto">
            <a:xfrm>
              <a:off x="4877" y="357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0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9" name="Freeform 661"/>
            <p:cNvSpPr>
              <a:spLocks noChangeAspect="1"/>
            </p:cNvSpPr>
            <p:nvPr/>
          </p:nvSpPr>
          <p:spPr bwMode="auto">
            <a:xfrm>
              <a:off x="4877" y="3576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0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0" name="Freeform 662"/>
            <p:cNvSpPr>
              <a:spLocks noChangeAspect="1"/>
            </p:cNvSpPr>
            <p:nvPr/>
          </p:nvSpPr>
          <p:spPr bwMode="auto">
            <a:xfrm>
              <a:off x="4876" y="3575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1" name="Freeform 663"/>
            <p:cNvSpPr>
              <a:spLocks noChangeAspect="1"/>
            </p:cNvSpPr>
            <p:nvPr/>
          </p:nvSpPr>
          <p:spPr bwMode="auto">
            <a:xfrm>
              <a:off x="4875" y="3575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2" name="Freeform 664"/>
            <p:cNvSpPr>
              <a:spLocks noChangeAspect="1"/>
            </p:cNvSpPr>
            <p:nvPr/>
          </p:nvSpPr>
          <p:spPr bwMode="auto">
            <a:xfrm>
              <a:off x="4874" y="3576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2 h 3"/>
                <a:gd name="T6" fmla="*/ 0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3" name="Freeform 665"/>
            <p:cNvSpPr>
              <a:spLocks noChangeAspect="1"/>
            </p:cNvSpPr>
            <p:nvPr/>
          </p:nvSpPr>
          <p:spPr bwMode="auto">
            <a:xfrm>
              <a:off x="4871" y="3579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1 h 1"/>
                <a:gd name="T8" fmla="*/ 2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1 w 3"/>
                <a:gd name="T15" fmla="*/ 1 h 1"/>
                <a:gd name="T16" fmla="*/ 0 w 3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4" name="Freeform 666"/>
            <p:cNvSpPr>
              <a:spLocks noChangeAspect="1"/>
            </p:cNvSpPr>
            <p:nvPr/>
          </p:nvSpPr>
          <p:spPr bwMode="auto">
            <a:xfrm>
              <a:off x="4871" y="3575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1 h 5"/>
                <a:gd name="T6" fmla="*/ 2 w 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5"/>
                <a:gd name="T14" fmla="*/ 2 w 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5">
                  <a:moveTo>
                    <a:pt x="0" y="5"/>
                  </a:move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5" name="Freeform 667"/>
            <p:cNvSpPr>
              <a:spLocks noChangeAspect="1"/>
            </p:cNvSpPr>
            <p:nvPr/>
          </p:nvSpPr>
          <p:spPr bwMode="auto">
            <a:xfrm>
              <a:off x="4873" y="3573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6" name="Freeform 668"/>
            <p:cNvSpPr>
              <a:spLocks noChangeAspect="1"/>
            </p:cNvSpPr>
            <p:nvPr/>
          </p:nvSpPr>
          <p:spPr bwMode="auto">
            <a:xfrm>
              <a:off x="4876" y="3573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7" name="Freeform 669"/>
            <p:cNvSpPr>
              <a:spLocks noChangeAspect="1"/>
            </p:cNvSpPr>
            <p:nvPr/>
          </p:nvSpPr>
          <p:spPr bwMode="auto">
            <a:xfrm>
              <a:off x="4879" y="3574"/>
              <a:ext cx="1" cy="4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1 h 4"/>
                <a:gd name="T4" fmla="*/ 1 w 1"/>
                <a:gd name="T5" fmla="*/ 3 h 4"/>
                <a:gd name="T6" fmla="*/ 1 w 1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0" y="0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8" name="Freeform 670"/>
            <p:cNvSpPr>
              <a:spLocks noChangeAspect="1"/>
            </p:cNvSpPr>
            <p:nvPr/>
          </p:nvSpPr>
          <p:spPr bwMode="auto">
            <a:xfrm>
              <a:off x="4879" y="3578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1 h 3"/>
                <a:gd name="T6" fmla="*/ 1 w 1"/>
                <a:gd name="T7" fmla="*/ 3 h 3"/>
                <a:gd name="T8" fmla="*/ 0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9" name="Freeform 671"/>
            <p:cNvSpPr>
              <a:spLocks noChangeAspect="1"/>
            </p:cNvSpPr>
            <p:nvPr/>
          </p:nvSpPr>
          <p:spPr bwMode="auto">
            <a:xfrm>
              <a:off x="4878" y="3581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0" name="Freeform 672"/>
            <p:cNvSpPr>
              <a:spLocks noChangeAspect="1"/>
            </p:cNvSpPr>
            <p:nvPr/>
          </p:nvSpPr>
          <p:spPr bwMode="auto">
            <a:xfrm>
              <a:off x="4878" y="3582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1" name="Freeform 673"/>
            <p:cNvSpPr>
              <a:spLocks noChangeAspect="1"/>
            </p:cNvSpPr>
            <p:nvPr/>
          </p:nvSpPr>
          <p:spPr bwMode="auto">
            <a:xfrm>
              <a:off x="4880" y="3583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2" name="Freeform 674"/>
            <p:cNvSpPr>
              <a:spLocks noChangeAspect="1"/>
            </p:cNvSpPr>
            <p:nvPr/>
          </p:nvSpPr>
          <p:spPr bwMode="auto">
            <a:xfrm>
              <a:off x="4879" y="3586"/>
              <a:ext cx="2" cy="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2 h 5"/>
                <a:gd name="T4" fmla="*/ 1 w 2"/>
                <a:gd name="T5" fmla="*/ 3 h 5"/>
                <a:gd name="T6" fmla="*/ 0 w 2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5"/>
                <a:gd name="T14" fmla="*/ 2 w 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5">
                  <a:moveTo>
                    <a:pt x="2" y="0"/>
                  </a:move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3" name="Line 675"/>
            <p:cNvSpPr>
              <a:spLocks noChangeAspect="1" noChangeShapeType="1"/>
            </p:cNvSpPr>
            <p:nvPr/>
          </p:nvSpPr>
          <p:spPr bwMode="auto">
            <a:xfrm>
              <a:off x="4879" y="35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4" name="Freeform 676"/>
            <p:cNvSpPr>
              <a:spLocks noChangeAspect="1"/>
            </p:cNvSpPr>
            <p:nvPr/>
          </p:nvSpPr>
          <p:spPr bwMode="auto">
            <a:xfrm>
              <a:off x="4873" y="3591"/>
              <a:ext cx="6" cy="1"/>
            </a:xfrm>
            <a:custGeom>
              <a:avLst/>
              <a:gdLst>
                <a:gd name="T0" fmla="*/ 0 w 6"/>
                <a:gd name="T1" fmla="*/ 1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  <a:gd name="T14" fmla="*/ 5 w 6"/>
                <a:gd name="T15" fmla="*/ 0 h 1"/>
                <a:gd name="T16" fmla="*/ 6 w 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5" name="Line 677"/>
            <p:cNvSpPr>
              <a:spLocks noChangeAspect="1" noChangeShapeType="1"/>
            </p:cNvSpPr>
            <p:nvPr/>
          </p:nvSpPr>
          <p:spPr bwMode="auto">
            <a:xfrm>
              <a:off x="4894" y="351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6" name="Line 678"/>
            <p:cNvSpPr>
              <a:spLocks noChangeAspect="1" noChangeShapeType="1"/>
            </p:cNvSpPr>
            <p:nvPr/>
          </p:nvSpPr>
          <p:spPr bwMode="auto">
            <a:xfrm>
              <a:off x="4875" y="356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7" name="Line 679"/>
            <p:cNvSpPr>
              <a:spLocks noChangeAspect="1" noChangeShapeType="1"/>
            </p:cNvSpPr>
            <p:nvPr/>
          </p:nvSpPr>
          <p:spPr bwMode="auto">
            <a:xfrm>
              <a:off x="4892" y="35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8" name="Line 680"/>
            <p:cNvSpPr>
              <a:spLocks noChangeAspect="1" noChangeShapeType="1"/>
            </p:cNvSpPr>
            <p:nvPr/>
          </p:nvSpPr>
          <p:spPr bwMode="auto">
            <a:xfrm>
              <a:off x="4876" y="35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9" name="Line 681"/>
            <p:cNvSpPr>
              <a:spLocks noChangeAspect="1" noChangeShapeType="1"/>
            </p:cNvSpPr>
            <p:nvPr/>
          </p:nvSpPr>
          <p:spPr bwMode="auto">
            <a:xfrm>
              <a:off x="4872" y="35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0" name="Line 682"/>
            <p:cNvSpPr>
              <a:spLocks noChangeAspect="1" noChangeShapeType="1"/>
            </p:cNvSpPr>
            <p:nvPr/>
          </p:nvSpPr>
          <p:spPr bwMode="auto">
            <a:xfrm>
              <a:off x="4870" y="357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1" name="Line 683"/>
            <p:cNvSpPr>
              <a:spLocks noChangeAspect="1" noChangeShapeType="1"/>
            </p:cNvSpPr>
            <p:nvPr/>
          </p:nvSpPr>
          <p:spPr bwMode="auto">
            <a:xfrm>
              <a:off x="4875" y="35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2" name="Line 684"/>
            <p:cNvSpPr>
              <a:spLocks noChangeAspect="1" noChangeShapeType="1"/>
            </p:cNvSpPr>
            <p:nvPr/>
          </p:nvSpPr>
          <p:spPr bwMode="auto">
            <a:xfrm>
              <a:off x="4876" y="35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3" name="Line 685"/>
            <p:cNvSpPr>
              <a:spLocks noChangeAspect="1" noChangeShapeType="1"/>
            </p:cNvSpPr>
            <p:nvPr/>
          </p:nvSpPr>
          <p:spPr bwMode="auto">
            <a:xfrm>
              <a:off x="4870" y="35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4" name="Line 686"/>
            <p:cNvSpPr>
              <a:spLocks noChangeAspect="1" noChangeShapeType="1"/>
            </p:cNvSpPr>
            <p:nvPr/>
          </p:nvSpPr>
          <p:spPr bwMode="auto">
            <a:xfrm>
              <a:off x="4870" y="358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5" name="Line 687"/>
            <p:cNvSpPr>
              <a:spLocks noChangeAspect="1" noChangeShapeType="1"/>
            </p:cNvSpPr>
            <p:nvPr/>
          </p:nvSpPr>
          <p:spPr bwMode="auto">
            <a:xfrm>
              <a:off x="4871" y="35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6" name="Line 688"/>
            <p:cNvSpPr>
              <a:spLocks noChangeAspect="1" noChangeShapeType="1"/>
            </p:cNvSpPr>
            <p:nvPr/>
          </p:nvSpPr>
          <p:spPr bwMode="auto">
            <a:xfrm>
              <a:off x="4877" y="357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7" name="Line 689"/>
            <p:cNvSpPr>
              <a:spLocks noChangeAspect="1" noChangeShapeType="1"/>
            </p:cNvSpPr>
            <p:nvPr/>
          </p:nvSpPr>
          <p:spPr bwMode="auto">
            <a:xfrm>
              <a:off x="4876" y="358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8" name="Line 690"/>
            <p:cNvSpPr>
              <a:spLocks noChangeAspect="1" noChangeShapeType="1"/>
            </p:cNvSpPr>
            <p:nvPr/>
          </p:nvSpPr>
          <p:spPr bwMode="auto">
            <a:xfrm>
              <a:off x="4875" y="35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9" name="Line 691"/>
            <p:cNvSpPr>
              <a:spLocks noChangeAspect="1" noChangeShapeType="1"/>
            </p:cNvSpPr>
            <p:nvPr/>
          </p:nvSpPr>
          <p:spPr bwMode="auto">
            <a:xfrm>
              <a:off x="4874" y="35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0" name="Line 692"/>
            <p:cNvSpPr>
              <a:spLocks noChangeAspect="1" noChangeShapeType="1"/>
            </p:cNvSpPr>
            <p:nvPr/>
          </p:nvSpPr>
          <p:spPr bwMode="auto">
            <a:xfrm>
              <a:off x="4874" y="35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1" name="Freeform 693"/>
            <p:cNvSpPr>
              <a:spLocks noChangeAspect="1"/>
            </p:cNvSpPr>
            <p:nvPr/>
          </p:nvSpPr>
          <p:spPr bwMode="auto">
            <a:xfrm>
              <a:off x="4873" y="3592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2" name="Line 694"/>
            <p:cNvSpPr>
              <a:spLocks noChangeAspect="1" noChangeShapeType="1"/>
            </p:cNvSpPr>
            <p:nvPr/>
          </p:nvSpPr>
          <p:spPr bwMode="auto">
            <a:xfrm>
              <a:off x="4877" y="358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3" name="Freeform 695"/>
            <p:cNvSpPr>
              <a:spLocks noChangeAspect="1"/>
            </p:cNvSpPr>
            <p:nvPr/>
          </p:nvSpPr>
          <p:spPr bwMode="auto">
            <a:xfrm>
              <a:off x="4876" y="3591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0"/>
                  </a:move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4" name="Line 696"/>
            <p:cNvSpPr>
              <a:spLocks noChangeAspect="1" noChangeShapeType="1"/>
            </p:cNvSpPr>
            <p:nvPr/>
          </p:nvSpPr>
          <p:spPr bwMode="auto">
            <a:xfrm>
              <a:off x="4875" y="35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5" name="Line 697"/>
            <p:cNvSpPr>
              <a:spLocks noChangeAspect="1" noChangeShapeType="1"/>
            </p:cNvSpPr>
            <p:nvPr/>
          </p:nvSpPr>
          <p:spPr bwMode="auto">
            <a:xfrm>
              <a:off x="4877" y="358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6" name="Line 698"/>
            <p:cNvSpPr>
              <a:spLocks noChangeAspect="1" noChangeShapeType="1"/>
            </p:cNvSpPr>
            <p:nvPr/>
          </p:nvSpPr>
          <p:spPr bwMode="auto">
            <a:xfrm>
              <a:off x="4877" y="358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7" name="Freeform 699"/>
            <p:cNvSpPr>
              <a:spLocks noChangeAspect="1"/>
            </p:cNvSpPr>
            <p:nvPr/>
          </p:nvSpPr>
          <p:spPr bwMode="auto">
            <a:xfrm>
              <a:off x="4904" y="3514"/>
              <a:ext cx="19" cy="6"/>
            </a:xfrm>
            <a:custGeom>
              <a:avLst/>
              <a:gdLst>
                <a:gd name="T0" fmla="*/ 0 w 19"/>
                <a:gd name="T1" fmla="*/ 6 h 6"/>
                <a:gd name="T2" fmla="*/ 3 w 19"/>
                <a:gd name="T3" fmla="*/ 5 h 6"/>
                <a:gd name="T4" fmla="*/ 5 w 19"/>
                <a:gd name="T5" fmla="*/ 4 h 6"/>
                <a:gd name="T6" fmla="*/ 8 w 19"/>
                <a:gd name="T7" fmla="*/ 4 h 6"/>
                <a:gd name="T8" fmla="*/ 10 w 19"/>
                <a:gd name="T9" fmla="*/ 3 h 6"/>
                <a:gd name="T10" fmla="*/ 13 w 19"/>
                <a:gd name="T11" fmla="*/ 2 h 6"/>
                <a:gd name="T12" fmla="*/ 15 w 19"/>
                <a:gd name="T13" fmla="*/ 1 h 6"/>
                <a:gd name="T14" fmla="*/ 17 w 19"/>
                <a:gd name="T15" fmla="*/ 1 h 6"/>
                <a:gd name="T16" fmla="*/ 19 w 19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"/>
                <a:gd name="T29" fmla="*/ 19 w 19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">
                  <a:moveTo>
                    <a:pt x="0" y="6"/>
                  </a:moveTo>
                  <a:lnTo>
                    <a:pt x="3" y="5"/>
                  </a:lnTo>
                  <a:lnTo>
                    <a:pt x="5" y="4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8" name="Line 700"/>
            <p:cNvSpPr>
              <a:spLocks noChangeAspect="1" noChangeShapeType="1"/>
            </p:cNvSpPr>
            <p:nvPr/>
          </p:nvSpPr>
          <p:spPr bwMode="auto">
            <a:xfrm>
              <a:off x="4923" y="3514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9" name="Freeform 701"/>
            <p:cNvSpPr>
              <a:spLocks noChangeAspect="1"/>
            </p:cNvSpPr>
            <p:nvPr/>
          </p:nvSpPr>
          <p:spPr bwMode="auto">
            <a:xfrm>
              <a:off x="4904" y="3517"/>
              <a:ext cx="19" cy="5"/>
            </a:xfrm>
            <a:custGeom>
              <a:avLst/>
              <a:gdLst>
                <a:gd name="T0" fmla="*/ 19 w 19"/>
                <a:gd name="T1" fmla="*/ 0 h 5"/>
                <a:gd name="T2" fmla="*/ 17 w 19"/>
                <a:gd name="T3" fmla="*/ 1 h 5"/>
                <a:gd name="T4" fmla="*/ 15 w 19"/>
                <a:gd name="T5" fmla="*/ 1 h 5"/>
                <a:gd name="T6" fmla="*/ 13 w 19"/>
                <a:gd name="T7" fmla="*/ 2 h 5"/>
                <a:gd name="T8" fmla="*/ 10 w 19"/>
                <a:gd name="T9" fmla="*/ 3 h 5"/>
                <a:gd name="T10" fmla="*/ 8 w 19"/>
                <a:gd name="T11" fmla="*/ 3 h 5"/>
                <a:gd name="T12" fmla="*/ 5 w 19"/>
                <a:gd name="T13" fmla="*/ 4 h 5"/>
                <a:gd name="T14" fmla="*/ 3 w 19"/>
                <a:gd name="T15" fmla="*/ 5 h 5"/>
                <a:gd name="T16" fmla="*/ 0 w 19"/>
                <a:gd name="T17" fmla="*/ 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5"/>
                <a:gd name="T29" fmla="*/ 19 w 19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5">
                  <a:moveTo>
                    <a:pt x="19" y="0"/>
                  </a:moveTo>
                  <a:lnTo>
                    <a:pt x="17" y="1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8" y="3"/>
                  </a:lnTo>
                  <a:lnTo>
                    <a:pt x="5" y="4"/>
                  </a:lnTo>
                  <a:lnTo>
                    <a:pt x="3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0" name="Line 702"/>
            <p:cNvSpPr>
              <a:spLocks noChangeAspect="1" noChangeShapeType="1"/>
            </p:cNvSpPr>
            <p:nvPr/>
          </p:nvSpPr>
          <p:spPr bwMode="auto">
            <a:xfrm flipV="1">
              <a:off x="4904" y="352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1" name="Line 703"/>
            <p:cNvSpPr>
              <a:spLocks noChangeAspect="1" noChangeShapeType="1"/>
            </p:cNvSpPr>
            <p:nvPr/>
          </p:nvSpPr>
          <p:spPr bwMode="auto">
            <a:xfrm>
              <a:off x="4922" y="351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2" name="Line 704"/>
            <p:cNvSpPr>
              <a:spLocks noChangeAspect="1" noChangeShapeType="1"/>
            </p:cNvSpPr>
            <p:nvPr/>
          </p:nvSpPr>
          <p:spPr bwMode="auto">
            <a:xfrm>
              <a:off x="4903" y="35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3" name="Line 705"/>
            <p:cNvSpPr>
              <a:spLocks noChangeAspect="1" noChangeShapeType="1"/>
            </p:cNvSpPr>
            <p:nvPr/>
          </p:nvSpPr>
          <p:spPr bwMode="auto">
            <a:xfrm>
              <a:off x="4903" y="35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4" name="Freeform 706"/>
            <p:cNvSpPr>
              <a:spLocks noChangeAspect="1"/>
            </p:cNvSpPr>
            <p:nvPr/>
          </p:nvSpPr>
          <p:spPr bwMode="auto">
            <a:xfrm>
              <a:off x="4894" y="3549"/>
              <a:ext cx="29" cy="8"/>
            </a:xfrm>
            <a:custGeom>
              <a:avLst/>
              <a:gdLst>
                <a:gd name="T0" fmla="*/ 29 w 29"/>
                <a:gd name="T1" fmla="*/ 0 h 8"/>
                <a:gd name="T2" fmla="*/ 26 w 29"/>
                <a:gd name="T3" fmla="*/ 1 h 8"/>
                <a:gd name="T4" fmla="*/ 23 w 29"/>
                <a:gd name="T5" fmla="*/ 2 h 8"/>
                <a:gd name="T6" fmla="*/ 19 w 29"/>
                <a:gd name="T7" fmla="*/ 3 h 8"/>
                <a:gd name="T8" fmla="*/ 15 w 29"/>
                <a:gd name="T9" fmla="*/ 4 h 8"/>
                <a:gd name="T10" fmla="*/ 12 w 29"/>
                <a:gd name="T11" fmla="*/ 6 h 8"/>
                <a:gd name="T12" fmla="*/ 8 w 29"/>
                <a:gd name="T13" fmla="*/ 6 h 8"/>
                <a:gd name="T14" fmla="*/ 4 w 29"/>
                <a:gd name="T15" fmla="*/ 7 h 8"/>
                <a:gd name="T16" fmla="*/ 0 w 29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29" y="0"/>
                  </a:move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5" y="4"/>
                  </a:lnTo>
                  <a:lnTo>
                    <a:pt x="12" y="6"/>
                  </a:lnTo>
                  <a:lnTo>
                    <a:pt x="8" y="6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5" name="Line 707"/>
            <p:cNvSpPr>
              <a:spLocks noChangeAspect="1" noChangeShapeType="1"/>
            </p:cNvSpPr>
            <p:nvPr/>
          </p:nvSpPr>
          <p:spPr bwMode="auto">
            <a:xfrm flipV="1">
              <a:off x="4894" y="35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6" name="Freeform 708"/>
            <p:cNvSpPr>
              <a:spLocks noChangeAspect="1"/>
            </p:cNvSpPr>
            <p:nvPr/>
          </p:nvSpPr>
          <p:spPr bwMode="auto">
            <a:xfrm>
              <a:off x="4894" y="3547"/>
              <a:ext cx="29" cy="8"/>
            </a:xfrm>
            <a:custGeom>
              <a:avLst/>
              <a:gdLst>
                <a:gd name="T0" fmla="*/ 0 w 29"/>
                <a:gd name="T1" fmla="*/ 8 h 8"/>
                <a:gd name="T2" fmla="*/ 4 w 29"/>
                <a:gd name="T3" fmla="*/ 7 h 8"/>
                <a:gd name="T4" fmla="*/ 8 w 29"/>
                <a:gd name="T5" fmla="*/ 6 h 8"/>
                <a:gd name="T6" fmla="*/ 12 w 29"/>
                <a:gd name="T7" fmla="*/ 5 h 8"/>
                <a:gd name="T8" fmla="*/ 15 w 29"/>
                <a:gd name="T9" fmla="*/ 4 h 8"/>
                <a:gd name="T10" fmla="*/ 19 w 29"/>
                <a:gd name="T11" fmla="*/ 3 h 8"/>
                <a:gd name="T12" fmla="*/ 23 w 29"/>
                <a:gd name="T13" fmla="*/ 2 h 8"/>
                <a:gd name="T14" fmla="*/ 26 w 29"/>
                <a:gd name="T15" fmla="*/ 1 h 8"/>
                <a:gd name="T16" fmla="*/ 29 w 2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0" y="8"/>
                  </a:moveTo>
                  <a:lnTo>
                    <a:pt x="4" y="7"/>
                  </a:lnTo>
                  <a:lnTo>
                    <a:pt x="8" y="6"/>
                  </a:lnTo>
                  <a:lnTo>
                    <a:pt x="12" y="5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7" name="Line 709"/>
            <p:cNvSpPr>
              <a:spLocks noChangeAspect="1" noChangeShapeType="1"/>
            </p:cNvSpPr>
            <p:nvPr/>
          </p:nvSpPr>
          <p:spPr bwMode="auto">
            <a:xfrm>
              <a:off x="4923" y="354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8" name="Line 710"/>
            <p:cNvSpPr>
              <a:spLocks noChangeAspect="1" noChangeShapeType="1"/>
            </p:cNvSpPr>
            <p:nvPr/>
          </p:nvSpPr>
          <p:spPr bwMode="auto">
            <a:xfrm>
              <a:off x="4922" y="354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9" name="Line 711"/>
            <p:cNvSpPr>
              <a:spLocks noChangeAspect="1" noChangeShapeType="1"/>
            </p:cNvSpPr>
            <p:nvPr/>
          </p:nvSpPr>
          <p:spPr bwMode="auto">
            <a:xfrm>
              <a:off x="4893" y="35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0" name="Line 712"/>
            <p:cNvSpPr>
              <a:spLocks noChangeAspect="1" noChangeShapeType="1"/>
            </p:cNvSpPr>
            <p:nvPr/>
          </p:nvSpPr>
          <p:spPr bwMode="auto">
            <a:xfrm>
              <a:off x="4893" y="355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1" name="Freeform 713"/>
            <p:cNvSpPr>
              <a:spLocks noChangeAspect="1"/>
            </p:cNvSpPr>
            <p:nvPr/>
          </p:nvSpPr>
          <p:spPr bwMode="auto">
            <a:xfrm>
              <a:off x="4894" y="3572"/>
              <a:ext cx="29" cy="8"/>
            </a:xfrm>
            <a:custGeom>
              <a:avLst/>
              <a:gdLst>
                <a:gd name="T0" fmla="*/ 29 w 29"/>
                <a:gd name="T1" fmla="*/ 0 h 8"/>
                <a:gd name="T2" fmla="*/ 26 w 29"/>
                <a:gd name="T3" fmla="*/ 1 h 8"/>
                <a:gd name="T4" fmla="*/ 22 w 29"/>
                <a:gd name="T5" fmla="*/ 2 h 8"/>
                <a:gd name="T6" fmla="*/ 19 w 29"/>
                <a:gd name="T7" fmla="*/ 3 h 8"/>
                <a:gd name="T8" fmla="*/ 15 w 29"/>
                <a:gd name="T9" fmla="*/ 4 h 8"/>
                <a:gd name="T10" fmla="*/ 12 w 29"/>
                <a:gd name="T11" fmla="*/ 5 h 8"/>
                <a:gd name="T12" fmla="*/ 8 w 29"/>
                <a:gd name="T13" fmla="*/ 6 h 8"/>
                <a:gd name="T14" fmla="*/ 4 w 29"/>
                <a:gd name="T15" fmla="*/ 7 h 8"/>
                <a:gd name="T16" fmla="*/ 0 w 29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29" y="0"/>
                  </a:move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5" y="4"/>
                  </a:lnTo>
                  <a:lnTo>
                    <a:pt x="12" y="5"/>
                  </a:lnTo>
                  <a:lnTo>
                    <a:pt x="8" y="6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2" name="Line 714"/>
            <p:cNvSpPr>
              <a:spLocks noChangeAspect="1" noChangeShapeType="1"/>
            </p:cNvSpPr>
            <p:nvPr/>
          </p:nvSpPr>
          <p:spPr bwMode="auto">
            <a:xfrm flipV="1">
              <a:off x="4894" y="3577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3" name="Freeform 715"/>
            <p:cNvSpPr>
              <a:spLocks noChangeAspect="1"/>
            </p:cNvSpPr>
            <p:nvPr/>
          </p:nvSpPr>
          <p:spPr bwMode="auto">
            <a:xfrm>
              <a:off x="4894" y="3569"/>
              <a:ext cx="29" cy="8"/>
            </a:xfrm>
            <a:custGeom>
              <a:avLst/>
              <a:gdLst>
                <a:gd name="T0" fmla="*/ 0 w 29"/>
                <a:gd name="T1" fmla="*/ 8 h 8"/>
                <a:gd name="T2" fmla="*/ 4 w 29"/>
                <a:gd name="T3" fmla="*/ 7 h 8"/>
                <a:gd name="T4" fmla="*/ 8 w 29"/>
                <a:gd name="T5" fmla="*/ 6 h 8"/>
                <a:gd name="T6" fmla="*/ 12 w 29"/>
                <a:gd name="T7" fmla="*/ 5 h 8"/>
                <a:gd name="T8" fmla="*/ 15 w 29"/>
                <a:gd name="T9" fmla="*/ 4 h 8"/>
                <a:gd name="T10" fmla="*/ 19 w 29"/>
                <a:gd name="T11" fmla="*/ 3 h 8"/>
                <a:gd name="T12" fmla="*/ 22 w 29"/>
                <a:gd name="T13" fmla="*/ 2 h 8"/>
                <a:gd name="T14" fmla="*/ 26 w 29"/>
                <a:gd name="T15" fmla="*/ 1 h 8"/>
                <a:gd name="T16" fmla="*/ 29 w 2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"/>
                <a:gd name="T29" fmla="*/ 29 w 2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">
                  <a:moveTo>
                    <a:pt x="0" y="8"/>
                  </a:moveTo>
                  <a:lnTo>
                    <a:pt x="4" y="7"/>
                  </a:lnTo>
                  <a:lnTo>
                    <a:pt x="8" y="6"/>
                  </a:lnTo>
                  <a:lnTo>
                    <a:pt x="12" y="5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4" name="Line 716"/>
            <p:cNvSpPr>
              <a:spLocks noChangeAspect="1" noChangeShapeType="1"/>
            </p:cNvSpPr>
            <p:nvPr/>
          </p:nvSpPr>
          <p:spPr bwMode="auto">
            <a:xfrm>
              <a:off x="4923" y="3569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5" name="Line 717"/>
            <p:cNvSpPr>
              <a:spLocks noChangeAspect="1" noChangeShapeType="1"/>
            </p:cNvSpPr>
            <p:nvPr/>
          </p:nvSpPr>
          <p:spPr bwMode="auto">
            <a:xfrm>
              <a:off x="4922" y="35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6" name="Line 718"/>
            <p:cNvSpPr>
              <a:spLocks noChangeAspect="1" noChangeShapeType="1"/>
            </p:cNvSpPr>
            <p:nvPr/>
          </p:nvSpPr>
          <p:spPr bwMode="auto">
            <a:xfrm>
              <a:off x="4893" y="35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7" name="Line 719"/>
            <p:cNvSpPr>
              <a:spLocks noChangeAspect="1" noChangeShapeType="1"/>
            </p:cNvSpPr>
            <p:nvPr/>
          </p:nvSpPr>
          <p:spPr bwMode="auto">
            <a:xfrm>
              <a:off x="4893" y="357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8" name="Line 720"/>
            <p:cNvSpPr>
              <a:spLocks noChangeAspect="1" noChangeShapeType="1"/>
            </p:cNvSpPr>
            <p:nvPr/>
          </p:nvSpPr>
          <p:spPr bwMode="auto">
            <a:xfrm flipV="1">
              <a:off x="4939" y="3570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9" name="Freeform 721"/>
            <p:cNvSpPr>
              <a:spLocks noChangeAspect="1"/>
            </p:cNvSpPr>
            <p:nvPr/>
          </p:nvSpPr>
          <p:spPr bwMode="auto">
            <a:xfrm>
              <a:off x="4939" y="3481"/>
              <a:ext cx="1" cy="89"/>
            </a:xfrm>
            <a:custGeom>
              <a:avLst/>
              <a:gdLst>
                <a:gd name="T0" fmla="*/ 0 w 1"/>
                <a:gd name="T1" fmla="*/ 89 h 89"/>
                <a:gd name="T2" fmla="*/ 1 w 1"/>
                <a:gd name="T3" fmla="*/ 78 h 89"/>
                <a:gd name="T4" fmla="*/ 1 w 1"/>
                <a:gd name="T5" fmla="*/ 0 h 89"/>
                <a:gd name="T6" fmla="*/ 0 60000 65536"/>
                <a:gd name="T7" fmla="*/ 0 60000 65536"/>
                <a:gd name="T8" fmla="*/ 0 60000 65536"/>
                <a:gd name="T9" fmla="*/ 0 w 1"/>
                <a:gd name="T10" fmla="*/ 0 h 89"/>
                <a:gd name="T11" fmla="*/ 1 w 1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9">
                  <a:moveTo>
                    <a:pt x="0" y="89"/>
                  </a:moveTo>
                  <a:lnTo>
                    <a:pt x="1" y="78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0" name="Freeform 722"/>
            <p:cNvSpPr>
              <a:spLocks noChangeAspect="1"/>
            </p:cNvSpPr>
            <p:nvPr/>
          </p:nvSpPr>
          <p:spPr bwMode="auto">
            <a:xfrm>
              <a:off x="4612" y="3129"/>
              <a:ext cx="43" cy="15"/>
            </a:xfrm>
            <a:custGeom>
              <a:avLst/>
              <a:gdLst>
                <a:gd name="T0" fmla="*/ 43 w 43"/>
                <a:gd name="T1" fmla="*/ 0 h 15"/>
                <a:gd name="T2" fmla="*/ 27 w 43"/>
                <a:gd name="T3" fmla="*/ 5 h 15"/>
                <a:gd name="T4" fmla="*/ 10 w 43"/>
                <a:gd name="T5" fmla="*/ 11 h 15"/>
                <a:gd name="T6" fmla="*/ 0 w 4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15"/>
                <a:gd name="T14" fmla="*/ 43 w 4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15">
                  <a:moveTo>
                    <a:pt x="43" y="0"/>
                  </a:moveTo>
                  <a:lnTo>
                    <a:pt x="27" y="5"/>
                  </a:lnTo>
                  <a:lnTo>
                    <a:pt x="10" y="11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1" name="Freeform 723"/>
            <p:cNvSpPr>
              <a:spLocks noChangeAspect="1"/>
            </p:cNvSpPr>
            <p:nvPr/>
          </p:nvSpPr>
          <p:spPr bwMode="auto">
            <a:xfrm>
              <a:off x="4655" y="3129"/>
              <a:ext cx="6" cy="1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3 w 6"/>
                <a:gd name="T5" fmla="*/ 0 h 1"/>
                <a:gd name="T6" fmla="*/ 0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2" name="Freeform 724"/>
            <p:cNvSpPr>
              <a:spLocks noChangeAspect="1"/>
            </p:cNvSpPr>
            <p:nvPr/>
          </p:nvSpPr>
          <p:spPr bwMode="auto">
            <a:xfrm>
              <a:off x="4661" y="3127"/>
              <a:ext cx="5" cy="2"/>
            </a:xfrm>
            <a:custGeom>
              <a:avLst/>
              <a:gdLst>
                <a:gd name="T0" fmla="*/ 0 w 5"/>
                <a:gd name="T1" fmla="*/ 2 h 2"/>
                <a:gd name="T2" fmla="*/ 2 w 5"/>
                <a:gd name="T3" fmla="*/ 1 h 2"/>
                <a:gd name="T4" fmla="*/ 4 w 5"/>
                <a:gd name="T5" fmla="*/ 1 h 2"/>
                <a:gd name="T6" fmla="*/ 5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0" y="2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3" name="Freeform 725"/>
            <p:cNvSpPr>
              <a:spLocks noChangeAspect="1"/>
            </p:cNvSpPr>
            <p:nvPr/>
          </p:nvSpPr>
          <p:spPr bwMode="auto">
            <a:xfrm>
              <a:off x="4655" y="3083"/>
              <a:ext cx="1" cy="46"/>
            </a:xfrm>
            <a:custGeom>
              <a:avLst/>
              <a:gdLst>
                <a:gd name="T0" fmla="*/ 0 w 1"/>
                <a:gd name="T1" fmla="*/ 0 h 46"/>
                <a:gd name="T2" fmla="*/ 0 w 1"/>
                <a:gd name="T3" fmla="*/ 18 h 46"/>
                <a:gd name="T4" fmla="*/ 0 w 1"/>
                <a:gd name="T5" fmla="*/ 46 h 46"/>
                <a:gd name="T6" fmla="*/ 0 w 1"/>
                <a:gd name="T7" fmla="*/ 46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6"/>
                <a:gd name="T14" fmla="*/ 1 w 1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6">
                  <a:moveTo>
                    <a:pt x="0" y="0"/>
                  </a:moveTo>
                  <a:lnTo>
                    <a:pt x="0" y="18"/>
                  </a:lnTo>
                  <a:lnTo>
                    <a:pt x="0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4" name="Line 726"/>
            <p:cNvSpPr>
              <a:spLocks noChangeAspect="1" noChangeShapeType="1"/>
            </p:cNvSpPr>
            <p:nvPr/>
          </p:nvSpPr>
          <p:spPr bwMode="auto">
            <a:xfrm flipH="1" flipV="1">
              <a:off x="4663" y="3105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5" name="Line 727"/>
            <p:cNvSpPr>
              <a:spLocks noChangeAspect="1" noChangeShapeType="1"/>
            </p:cNvSpPr>
            <p:nvPr/>
          </p:nvSpPr>
          <p:spPr bwMode="auto">
            <a:xfrm>
              <a:off x="4663" y="30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6" name="Freeform 728"/>
            <p:cNvSpPr>
              <a:spLocks noChangeAspect="1"/>
            </p:cNvSpPr>
            <p:nvPr/>
          </p:nvSpPr>
          <p:spPr bwMode="auto">
            <a:xfrm>
              <a:off x="4663" y="3106"/>
              <a:ext cx="1" cy="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2 h 4"/>
                <a:gd name="T4" fmla="*/ 0 w 1"/>
                <a:gd name="T5" fmla="*/ 1 h 4"/>
                <a:gd name="T6" fmla="*/ 1 w 1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7" name="Line 729"/>
            <p:cNvSpPr>
              <a:spLocks noChangeAspect="1" noChangeShapeType="1"/>
            </p:cNvSpPr>
            <p:nvPr/>
          </p:nvSpPr>
          <p:spPr bwMode="auto">
            <a:xfrm>
              <a:off x="4663" y="3110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8" name="Freeform 730"/>
            <p:cNvSpPr>
              <a:spLocks noChangeAspect="1"/>
            </p:cNvSpPr>
            <p:nvPr/>
          </p:nvSpPr>
          <p:spPr bwMode="auto">
            <a:xfrm>
              <a:off x="4663" y="3124"/>
              <a:ext cx="3" cy="3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3 h 3"/>
                <a:gd name="T4" fmla="*/ 1 w 3"/>
                <a:gd name="T5" fmla="*/ 3 h 3"/>
                <a:gd name="T6" fmla="*/ 0 w 3"/>
                <a:gd name="T7" fmla="*/ 2 h 3"/>
                <a:gd name="T8" fmla="*/ 0 w 3"/>
                <a:gd name="T9" fmla="*/ 1 h 3"/>
                <a:gd name="T10" fmla="*/ 0 w 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9" name="Line 731"/>
            <p:cNvSpPr>
              <a:spLocks noChangeAspect="1" noChangeShapeType="1"/>
            </p:cNvSpPr>
            <p:nvPr/>
          </p:nvSpPr>
          <p:spPr bwMode="auto">
            <a:xfrm>
              <a:off x="4817" y="2758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0" name="Freeform 732"/>
            <p:cNvSpPr>
              <a:spLocks noChangeAspect="1"/>
            </p:cNvSpPr>
            <p:nvPr/>
          </p:nvSpPr>
          <p:spPr bwMode="auto">
            <a:xfrm>
              <a:off x="4818" y="2756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1" name="Freeform 733"/>
            <p:cNvSpPr>
              <a:spLocks noChangeAspect="1"/>
            </p:cNvSpPr>
            <p:nvPr/>
          </p:nvSpPr>
          <p:spPr bwMode="auto">
            <a:xfrm>
              <a:off x="4817" y="2757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2" name="Line 734"/>
            <p:cNvSpPr>
              <a:spLocks noChangeAspect="1" noChangeShapeType="1"/>
            </p:cNvSpPr>
            <p:nvPr/>
          </p:nvSpPr>
          <p:spPr bwMode="auto">
            <a:xfrm flipH="1">
              <a:off x="4819" y="2754"/>
              <a:ext cx="1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3" name="Freeform 735"/>
            <p:cNvSpPr>
              <a:spLocks noChangeAspect="1"/>
            </p:cNvSpPr>
            <p:nvPr/>
          </p:nvSpPr>
          <p:spPr bwMode="auto">
            <a:xfrm>
              <a:off x="4829" y="275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4" name="Freeform 736"/>
            <p:cNvSpPr>
              <a:spLocks noChangeAspect="1"/>
            </p:cNvSpPr>
            <p:nvPr/>
          </p:nvSpPr>
          <p:spPr bwMode="auto">
            <a:xfrm>
              <a:off x="4818" y="2803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5" name="Freeform 737"/>
            <p:cNvSpPr>
              <a:spLocks noChangeAspect="1"/>
            </p:cNvSpPr>
            <p:nvPr/>
          </p:nvSpPr>
          <p:spPr bwMode="auto">
            <a:xfrm>
              <a:off x="4817" y="2802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6" name="Freeform 738"/>
            <p:cNvSpPr>
              <a:spLocks noChangeAspect="1"/>
            </p:cNvSpPr>
            <p:nvPr/>
          </p:nvSpPr>
          <p:spPr bwMode="auto">
            <a:xfrm>
              <a:off x="4797" y="2549"/>
              <a:ext cx="22" cy="56"/>
            </a:xfrm>
            <a:custGeom>
              <a:avLst/>
              <a:gdLst>
                <a:gd name="T0" fmla="*/ 0 w 22"/>
                <a:gd name="T1" fmla="*/ 0 h 56"/>
                <a:gd name="T2" fmla="*/ 4 w 22"/>
                <a:gd name="T3" fmla="*/ 3 h 56"/>
                <a:gd name="T4" fmla="*/ 8 w 22"/>
                <a:gd name="T5" fmla="*/ 8 h 56"/>
                <a:gd name="T6" fmla="*/ 12 w 22"/>
                <a:gd name="T7" fmla="*/ 14 h 56"/>
                <a:gd name="T8" fmla="*/ 15 w 22"/>
                <a:gd name="T9" fmla="*/ 21 h 56"/>
                <a:gd name="T10" fmla="*/ 18 w 22"/>
                <a:gd name="T11" fmla="*/ 29 h 56"/>
                <a:gd name="T12" fmla="*/ 20 w 22"/>
                <a:gd name="T13" fmla="*/ 38 h 56"/>
                <a:gd name="T14" fmla="*/ 21 w 22"/>
                <a:gd name="T15" fmla="*/ 47 h 56"/>
                <a:gd name="T16" fmla="*/ 22 w 22"/>
                <a:gd name="T17" fmla="*/ 5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6"/>
                <a:gd name="T29" fmla="*/ 22 w 22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6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2" y="14"/>
                  </a:lnTo>
                  <a:lnTo>
                    <a:pt x="15" y="21"/>
                  </a:lnTo>
                  <a:lnTo>
                    <a:pt x="18" y="29"/>
                  </a:lnTo>
                  <a:lnTo>
                    <a:pt x="20" y="38"/>
                  </a:lnTo>
                  <a:lnTo>
                    <a:pt x="21" y="47"/>
                  </a:lnTo>
                  <a:lnTo>
                    <a:pt x="22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7" name="Freeform 739"/>
            <p:cNvSpPr>
              <a:spLocks noChangeAspect="1"/>
            </p:cNvSpPr>
            <p:nvPr/>
          </p:nvSpPr>
          <p:spPr bwMode="auto">
            <a:xfrm>
              <a:off x="4795" y="2551"/>
              <a:ext cx="21" cy="54"/>
            </a:xfrm>
            <a:custGeom>
              <a:avLst/>
              <a:gdLst>
                <a:gd name="T0" fmla="*/ 21 w 21"/>
                <a:gd name="T1" fmla="*/ 54 h 54"/>
                <a:gd name="T2" fmla="*/ 21 w 21"/>
                <a:gd name="T3" fmla="*/ 45 h 54"/>
                <a:gd name="T4" fmla="*/ 20 w 21"/>
                <a:gd name="T5" fmla="*/ 37 h 54"/>
                <a:gd name="T6" fmla="*/ 18 w 21"/>
                <a:gd name="T7" fmla="*/ 28 h 54"/>
                <a:gd name="T8" fmla="*/ 15 w 21"/>
                <a:gd name="T9" fmla="*/ 20 h 54"/>
                <a:gd name="T10" fmla="*/ 12 w 21"/>
                <a:gd name="T11" fmla="*/ 13 h 54"/>
                <a:gd name="T12" fmla="*/ 8 w 21"/>
                <a:gd name="T13" fmla="*/ 8 h 54"/>
                <a:gd name="T14" fmla="*/ 4 w 21"/>
                <a:gd name="T15" fmla="*/ 3 h 54"/>
                <a:gd name="T16" fmla="*/ 0 w 21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54"/>
                <a:gd name="T29" fmla="*/ 21 w 21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54">
                  <a:moveTo>
                    <a:pt x="21" y="54"/>
                  </a:moveTo>
                  <a:lnTo>
                    <a:pt x="21" y="45"/>
                  </a:lnTo>
                  <a:lnTo>
                    <a:pt x="20" y="37"/>
                  </a:lnTo>
                  <a:lnTo>
                    <a:pt x="18" y="28"/>
                  </a:lnTo>
                  <a:lnTo>
                    <a:pt x="15" y="20"/>
                  </a:lnTo>
                  <a:lnTo>
                    <a:pt x="12" y="13"/>
                  </a:lnTo>
                  <a:lnTo>
                    <a:pt x="8" y="8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8" name="Freeform 740"/>
            <p:cNvSpPr>
              <a:spLocks noChangeAspect="1"/>
            </p:cNvSpPr>
            <p:nvPr/>
          </p:nvSpPr>
          <p:spPr bwMode="auto">
            <a:xfrm>
              <a:off x="4805" y="2548"/>
              <a:ext cx="22" cy="56"/>
            </a:xfrm>
            <a:custGeom>
              <a:avLst/>
              <a:gdLst>
                <a:gd name="T0" fmla="*/ 22 w 22"/>
                <a:gd name="T1" fmla="*/ 56 h 56"/>
                <a:gd name="T2" fmla="*/ 22 w 22"/>
                <a:gd name="T3" fmla="*/ 47 h 56"/>
                <a:gd name="T4" fmla="*/ 20 w 22"/>
                <a:gd name="T5" fmla="*/ 38 h 56"/>
                <a:gd name="T6" fmla="*/ 18 w 22"/>
                <a:gd name="T7" fmla="*/ 29 h 56"/>
                <a:gd name="T8" fmla="*/ 16 w 22"/>
                <a:gd name="T9" fmla="*/ 21 h 56"/>
                <a:gd name="T10" fmla="*/ 12 w 22"/>
                <a:gd name="T11" fmla="*/ 13 h 56"/>
                <a:gd name="T12" fmla="*/ 8 w 22"/>
                <a:gd name="T13" fmla="*/ 7 h 56"/>
                <a:gd name="T14" fmla="*/ 4 w 22"/>
                <a:gd name="T15" fmla="*/ 3 h 56"/>
                <a:gd name="T16" fmla="*/ 0 w 22"/>
                <a:gd name="T17" fmla="*/ 0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6"/>
                <a:gd name="T29" fmla="*/ 22 w 22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6">
                  <a:moveTo>
                    <a:pt x="22" y="56"/>
                  </a:moveTo>
                  <a:lnTo>
                    <a:pt x="22" y="47"/>
                  </a:lnTo>
                  <a:lnTo>
                    <a:pt x="20" y="38"/>
                  </a:lnTo>
                  <a:lnTo>
                    <a:pt x="18" y="29"/>
                  </a:lnTo>
                  <a:lnTo>
                    <a:pt x="16" y="21"/>
                  </a:lnTo>
                  <a:lnTo>
                    <a:pt x="12" y="13"/>
                  </a:lnTo>
                  <a:lnTo>
                    <a:pt x="8" y="7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9" name="Line 741"/>
            <p:cNvSpPr>
              <a:spLocks noChangeAspect="1" noChangeShapeType="1"/>
            </p:cNvSpPr>
            <p:nvPr/>
          </p:nvSpPr>
          <p:spPr bwMode="auto">
            <a:xfrm flipH="1" flipV="1">
              <a:off x="4761" y="2602"/>
              <a:ext cx="55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0" name="Freeform 742"/>
            <p:cNvSpPr>
              <a:spLocks noChangeAspect="1"/>
            </p:cNvSpPr>
            <p:nvPr/>
          </p:nvSpPr>
          <p:spPr bwMode="auto">
            <a:xfrm>
              <a:off x="4812" y="2554"/>
              <a:ext cx="16" cy="49"/>
            </a:xfrm>
            <a:custGeom>
              <a:avLst/>
              <a:gdLst>
                <a:gd name="T0" fmla="*/ 0 w 16"/>
                <a:gd name="T1" fmla="*/ 0 h 49"/>
                <a:gd name="T2" fmla="*/ 3 w 16"/>
                <a:gd name="T3" fmla="*/ 3 h 49"/>
                <a:gd name="T4" fmla="*/ 6 w 16"/>
                <a:gd name="T5" fmla="*/ 9 h 49"/>
                <a:gd name="T6" fmla="*/ 9 w 16"/>
                <a:gd name="T7" fmla="*/ 15 h 49"/>
                <a:gd name="T8" fmla="*/ 12 w 16"/>
                <a:gd name="T9" fmla="*/ 23 h 49"/>
                <a:gd name="T10" fmla="*/ 14 w 16"/>
                <a:gd name="T11" fmla="*/ 32 h 49"/>
                <a:gd name="T12" fmla="*/ 15 w 16"/>
                <a:gd name="T13" fmla="*/ 40 h 49"/>
                <a:gd name="T14" fmla="*/ 16 w 16"/>
                <a:gd name="T15" fmla="*/ 49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49"/>
                <a:gd name="T26" fmla="*/ 16 w 16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49">
                  <a:moveTo>
                    <a:pt x="0" y="0"/>
                  </a:moveTo>
                  <a:lnTo>
                    <a:pt x="3" y="3"/>
                  </a:lnTo>
                  <a:lnTo>
                    <a:pt x="6" y="9"/>
                  </a:lnTo>
                  <a:lnTo>
                    <a:pt x="9" y="15"/>
                  </a:lnTo>
                  <a:lnTo>
                    <a:pt x="12" y="23"/>
                  </a:lnTo>
                  <a:lnTo>
                    <a:pt x="14" y="32"/>
                  </a:lnTo>
                  <a:lnTo>
                    <a:pt x="15" y="40"/>
                  </a:lnTo>
                  <a:lnTo>
                    <a:pt x="16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1" name="Freeform 743"/>
            <p:cNvSpPr>
              <a:spLocks noChangeAspect="1"/>
            </p:cNvSpPr>
            <p:nvPr/>
          </p:nvSpPr>
          <p:spPr bwMode="auto">
            <a:xfrm>
              <a:off x="4828" y="260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2" name="Freeform 744"/>
            <p:cNvSpPr>
              <a:spLocks noChangeAspect="1"/>
            </p:cNvSpPr>
            <p:nvPr/>
          </p:nvSpPr>
          <p:spPr bwMode="auto">
            <a:xfrm>
              <a:off x="4805" y="2548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3" name="Freeform 745"/>
            <p:cNvSpPr>
              <a:spLocks noChangeAspect="1"/>
            </p:cNvSpPr>
            <p:nvPr/>
          </p:nvSpPr>
          <p:spPr bwMode="auto">
            <a:xfrm>
              <a:off x="4816" y="2629"/>
              <a:ext cx="3" cy="1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2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1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4" name="Line 746"/>
            <p:cNvSpPr>
              <a:spLocks noChangeAspect="1" noChangeShapeType="1"/>
            </p:cNvSpPr>
            <p:nvPr/>
          </p:nvSpPr>
          <p:spPr bwMode="auto">
            <a:xfrm>
              <a:off x="4816" y="26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5" name="Freeform 747"/>
            <p:cNvSpPr>
              <a:spLocks noChangeAspect="1"/>
            </p:cNvSpPr>
            <p:nvPr/>
          </p:nvSpPr>
          <p:spPr bwMode="auto">
            <a:xfrm>
              <a:off x="4814" y="2635"/>
              <a:ext cx="3" cy="1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2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1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6" name="Line 748"/>
            <p:cNvSpPr>
              <a:spLocks noChangeAspect="1" noChangeShapeType="1"/>
            </p:cNvSpPr>
            <p:nvPr/>
          </p:nvSpPr>
          <p:spPr bwMode="auto">
            <a:xfrm>
              <a:off x="4814" y="263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7" name="Freeform 749"/>
            <p:cNvSpPr>
              <a:spLocks noChangeAspect="1"/>
            </p:cNvSpPr>
            <p:nvPr/>
          </p:nvSpPr>
          <p:spPr bwMode="auto">
            <a:xfrm>
              <a:off x="4827" y="2627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8" name="Line 750"/>
            <p:cNvSpPr>
              <a:spLocks noChangeAspect="1" noChangeShapeType="1"/>
            </p:cNvSpPr>
            <p:nvPr/>
          </p:nvSpPr>
          <p:spPr bwMode="auto">
            <a:xfrm flipH="1" flipV="1">
              <a:off x="4759" y="2608"/>
              <a:ext cx="55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9" name="Line 751"/>
            <p:cNvSpPr>
              <a:spLocks noChangeAspect="1" noChangeShapeType="1"/>
            </p:cNvSpPr>
            <p:nvPr/>
          </p:nvSpPr>
          <p:spPr bwMode="auto">
            <a:xfrm>
              <a:off x="4759" y="260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0" name="Line 752"/>
            <p:cNvSpPr>
              <a:spLocks noChangeAspect="1" noChangeShapeType="1"/>
            </p:cNvSpPr>
            <p:nvPr/>
          </p:nvSpPr>
          <p:spPr bwMode="auto">
            <a:xfrm>
              <a:off x="4761" y="260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1" name="Line 753"/>
            <p:cNvSpPr>
              <a:spLocks noChangeAspect="1" noChangeShapeType="1"/>
            </p:cNvSpPr>
            <p:nvPr/>
          </p:nvSpPr>
          <p:spPr bwMode="auto">
            <a:xfrm flipH="1" flipV="1">
              <a:off x="4800" y="2775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2" name="Freeform 754"/>
            <p:cNvSpPr>
              <a:spLocks noChangeAspect="1"/>
            </p:cNvSpPr>
            <p:nvPr/>
          </p:nvSpPr>
          <p:spPr bwMode="auto">
            <a:xfrm>
              <a:off x="4804" y="2765"/>
              <a:ext cx="8" cy="13"/>
            </a:xfrm>
            <a:custGeom>
              <a:avLst/>
              <a:gdLst>
                <a:gd name="T0" fmla="*/ 8 w 8"/>
                <a:gd name="T1" fmla="*/ 0 h 13"/>
                <a:gd name="T2" fmla="*/ 8 w 8"/>
                <a:gd name="T3" fmla="*/ 3 h 13"/>
                <a:gd name="T4" fmla="*/ 7 w 8"/>
                <a:gd name="T5" fmla="*/ 6 h 13"/>
                <a:gd name="T6" fmla="*/ 7 w 8"/>
                <a:gd name="T7" fmla="*/ 8 h 13"/>
                <a:gd name="T8" fmla="*/ 6 w 8"/>
                <a:gd name="T9" fmla="*/ 10 h 13"/>
                <a:gd name="T10" fmla="*/ 5 w 8"/>
                <a:gd name="T11" fmla="*/ 12 h 13"/>
                <a:gd name="T12" fmla="*/ 3 w 8"/>
                <a:gd name="T13" fmla="*/ 12 h 13"/>
                <a:gd name="T14" fmla="*/ 2 w 8"/>
                <a:gd name="T15" fmla="*/ 13 h 13"/>
                <a:gd name="T16" fmla="*/ 0 w 8"/>
                <a:gd name="T17" fmla="*/ 1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3"/>
                <a:gd name="T29" fmla="*/ 8 w 8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3">
                  <a:moveTo>
                    <a:pt x="8" y="0"/>
                  </a:moveTo>
                  <a:lnTo>
                    <a:pt x="8" y="3"/>
                  </a:lnTo>
                  <a:lnTo>
                    <a:pt x="7" y="6"/>
                  </a:lnTo>
                  <a:lnTo>
                    <a:pt x="7" y="8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3" name="Line 755"/>
            <p:cNvSpPr>
              <a:spLocks noChangeAspect="1" noChangeShapeType="1"/>
            </p:cNvSpPr>
            <p:nvPr/>
          </p:nvSpPr>
          <p:spPr bwMode="auto">
            <a:xfrm>
              <a:off x="4812" y="2679"/>
              <a:ext cx="1" cy="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4" name="Freeform 756"/>
            <p:cNvSpPr>
              <a:spLocks noChangeAspect="1"/>
            </p:cNvSpPr>
            <p:nvPr/>
          </p:nvSpPr>
          <p:spPr bwMode="auto">
            <a:xfrm>
              <a:off x="4798" y="2643"/>
              <a:ext cx="14" cy="36"/>
            </a:xfrm>
            <a:custGeom>
              <a:avLst/>
              <a:gdLst>
                <a:gd name="T0" fmla="*/ 0 w 14"/>
                <a:gd name="T1" fmla="*/ 0 h 36"/>
                <a:gd name="T2" fmla="*/ 3 w 14"/>
                <a:gd name="T3" fmla="*/ 2 h 36"/>
                <a:gd name="T4" fmla="*/ 5 w 14"/>
                <a:gd name="T5" fmla="*/ 5 h 36"/>
                <a:gd name="T6" fmla="*/ 8 w 14"/>
                <a:gd name="T7" fmla="*/ 9 h 36"/>
                <a:gd name="T8" fmla="*/ 10 w 14"/>
                <a:gd name="T9" fmla="*/ 13 h 36"/>
                <a:gd name="T10" fmla="*/ 11 w 14"/>
                <a:gd name="T11" fmla="*/ 19 h 36"/>
                <a:gd name="T12" fmla="*/ 13 w 14"/>
                <a:gd name="T13" fmla="*/ 24 h 36"/>
                <a:gd name="T14" fmla="*/ 14 w 14"/>
                <a:gd name="T15" fmla="*/ 30 h 36"/>
                <a:gd name="T16" fmla="*/ 14 w 14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6"/>
                <a:gd name="T29" fmla="*/ 14 w 14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6">
                  <a:moveTo>
                    <a:pt x="0" y="0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8" y="9"/>
                  </a:lnTo>
                  <a:lnTo>
                    <a:pt x="10" y="13"/>
                  </a:lnTo>
                  <a:lnTo>
                    <a:pt x="11" y="19"/>
                  </a:lnTo>
                  <a:lnTo>
                    <a:pt x="13" y="24"/>
                  </a:lnTo>
                  <a:lnTo>
                    <a:pt x="14" y="30"/>
                  </a:lnTo>
                  <a:lnTo>
                    <a:pt x="14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5" name="Line 757"/>
            <p:cNvSpPr>
              <a:spLocks noChangeAspect="1" noChangeShapeType="1"/>
            </p:cNvSpPr>
            <p:nvPr/>
          </p:nvSpPr>
          <p:spPr bwMode="auto">
            <a:xfrm>
              <a:off x="4776" y="2633"/>
              <a:ext cx="22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6" name="Freeform 758"/>
            <p:cNvSpPr>
              <a:spLocks noChangeAspect="1"/>
            </p:cNvSpPr>
            <p:nvPr/>
          </p:nvSpPr>
          <p:spPr bwMode="auto">
            <a:xfrm>
              <a:off x="4762" y="2632"/>
              <a:ext cx="14" cy="23"/>
            </a:xfrm>
            <a:custGeom>
              <a:avLst/>
              <a:gdLst>
                <a:gd name="T0" fmla="*/ 0 w 14"/>
                <a:gd name="T1" fmla="*/ 23 h 23"/>
                <a:gd name="T2" fmla="*/ 0 w 14"/>
                <a:gd name="T3" fmla="*/ 17 h 23"/>
                <a:gd name="T4" fmla="*/ 1 w 14"/>
                <a:gd name="T5" fmla="*/ 12 h 23"/>
                <a:gd name="T6" fmla="*/ 2 w 14"/>
                <a:gd name="T7" fmla="*/ 8 h 23"/>
                <a:gd name="T8" fmla="*/ 4 w 14"/>
                <a:gd name="T9" fmla="*/ 4 h 23"/>
                <a:gd name="T10" fmla="*/ 6 w 14"/>
                <a:gd name="T11" fmla="*/ 2 h 23"/>
                <a:gd name="T12" fmla="*/ 8 w 14"/>
                <a:gd name="T13" fmla="*/ 0 h 23"/>
                <a:gd name="T14" fmla="*/ 11 w 14"/>
                <a:gd name="T15" fmla="*/ 0 h 23"/>
                <a:gd name="T16" fmla="*/ 14 w 14"/>
                <a:gd name="T17" fmla="*/ 1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3"/>
                <a:gd name="T29" fmla="*/ 14 w 14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3">
                  <a:moveTo>
                    <a:pt x="0" y="23"/>
                  </a:moveTo>
                  <a:lnTo>
                    <a:pt x="0" y="17"/>
                  </a:lnTo>
                  <a:lnTo>
                    <a:pt x="1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7" name="Line 759"/>
            <p:cNvSpPr>
              <a:spLocks noChangeAspect="1" noChangeShapeType="1"/>
            </p:cNvSpPr>
            <p:nvPr/>
          </p:nvSpPr>
          <p:spPr bwMode="auto">
            <a:xfrm flipV="1">
              <a:off x="4762" y="2655"/>
              <a:ext cx="1" cy="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8" name="Freeform 760"/>
            <p:cNvSpPr>
              <a:spLocks noChangeAspect="1"/>
            </p:cNvSpPr>
            <p:nvPr/>
          </p:nvSpPr>
          <p:spPr bwMode="auto">
            <a:xfrm>
              <a:off x="4762" y="2741"/>
              <a:ext cx="5" cy="18"/>
            </a:xfrm>
            <a:custGeom>
              <a:avLst/>
              <a:gdLst>
                <a:gd name="T0" fmla="*/ 5 w 5"/>
                <a:gd name="T1" fmla="*/ 18 h 18"/>
                <a:gd name="T2" fmla="*/ 4 w 5"/>
                <a:gd name="T3" fmla="*/ 17 h 18"/>
                <a:gd name="T4" fmla="*/ 3 w 5"/>
                <a:gd name="T5" fmla="*/ 15 h 18"/>
                <a:gd name="T6" fmla="*/ 2 w 5"/>
                <a:gd name="T7" fmla="*/ 12 h 18"/>
                <a:gd name="T8" fmla="*/ 1 w 5"/>
                <a:gd name="T9" fmla="*/ 10 h 18"/>
                <a:gd name="T10" fmla="*/ 0 w 5"/>
                <a:gd name="T11" fmla="*/ 7 h 18"/>
                <a:gd name="T12" fmla="*/ 0 w 5"/>
                <a:gd name="T13" fmla="*/ 4 h 18"/>
                <a:gd name="T14" fmla="*/ 0 w 5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8"/>
                <a:gd name="T26" fmla="*/ 5 w 5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8">
                  <a:moveTo>
                    <a:pt x="5" y="18"/>
                  </a:moveTo>
                  <a:lnTo>
                    <a:pt x="4" y="17"/>
                  </a:lnTo>
                  <a:lnTo>
                    <a:pt x="3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9" name="Freeform 761"/>
            <p:cNvSpPr>
              <a:spLocks noChangeAspect="1"/>
            </p:cNvSpPr>
            <p:nvPr/>
          </p:nvSpPr>
          <p:spPr bwMode="auto">
            <a:xfrm>
              <a:off x="4758" y="2785"/>
              <a:ext cx="3" cy="15"/>
            </a:xfrm>
            <a:custGeom>
              <a:avLst/>
              <a:gdLst>
                <a:gd name="T0" fmla="*/ 0 w 3"/>
                <a:gd name="T1" fmla="*/ 0 h 15"/>
                <a:gd name="T2" fmla="*/ 0 w 3"/>
                <a:gd name="T3" fmla="*/ 3 h 15"/>
                <a:gd name="T4" fmla="*/ 1 w 3"/>
                <a:gd name="T5" fmla="*/ 7 h 15"/>
                <a:gd name="T6" fmla="*/ 1 w 3"/>
                <a:gd name="T7" fmla="*/ 10 h 15"/>
                <a:gd name="T8" fmla="*/ 2 w 3"/>
                <a:gd name="T9" fmla="*/ 13 h 15"/>
                <a:gd name="T10" fmla="*/ 3 w 3"/>
                <a:gd name="T11" fmla="*/ 15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5"/>
                <a:gd name="T20" fmla="*/ 3 w 3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5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3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0" name="Line 762"/>
            <p:cNvSpPr>
              <a:spLocks noChangeAspect="1" noChangeShapeType="1"/>
            </p:cNvSpPr>
            <p:nvPr/>
          </p:nvSpPr>
          <p:spPr bwMode="auto">
            <a:xfrm flipH="1" flipV="1">
              <a:off x="4800" y="2775"/>
              <a:ext cx="4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1" name="Freeform 763"/>
            <p:cNvSpPr>
              <a:spLocks noChangeAspect="1"/>
            </p:cNvSpPr>
            <p:nvPr/>
          </p:nvSpPr>
          <p:spPr bwMode="auto">
            <a:xfrm>
              <a:off x="4829" y="2633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2" name="Freeform 764"/>
            <p:cNvSpPr>
              <a:spLocks noChangeAspect="1"/>
            </p:cNvSpPr>
            <p:nvPr/>
          </p:nvSpPr>
          <p:spPr bwMode="auto">
            <a:xfrm>
              <a:off x="4830" y="2810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3" name="Freeform 765"/>
            <p:cNvSpPr>
              <a:spLocks noChangeAspect="1"/>
            </p:cNvSpPr>
            <p:nvPr/>
          </p:nvSpPr>
          <p:spPr bwMode="auto">
            <a:xfrm>
              <a:off x="4806" y="2768"/>
              <a:ext cx="4" cy="1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2 w 4"/>
                <a:gd name="T9" fmla="*/ 0 h 1"/>
                <a:gd name="T10" fmla="*/ 2 w 4"/>
                <a:gd name="T11" fmla="*/ 0 h 1"/>
                <a:gd name="T12" fmla="*/ 1 w 4"/>
                <a:gd name="T13" fmla="*/ 0 h 1"/>
                <a:gd name="T14" fmla="*/ 0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4" name="Freeform 766"/>
            <p:cNvSpPr>
              <a:spLocks noChangeAspect="1"/>
            </p:cNvSpPr>
            <p:nvPr/>
          </p:nvSpPr>
          <p:spPr bwMode="auto">
            <a:xfrm>
              <a:off x="4800" y="2768"/>
              <a:ext cx="6" cy="7"/>
            </a:xfrm>
            <a:custGeom>
              <a:avLst/>
              <a:gdLst>
                <a:gd name="T0" fmla="*/ 0 w 6"/>
                <a:gd name="T1" fmla="*/ 7 h 7"/>
                <a:gd name="T2" fmla="*/ 2 w 6"/>
                <a:gd name="T3" fmla="*/ 5 h 7"/>
                <a:gd name="T4" fmla="*/ 4 w 6"/>
                <a:gd name="T5" fmla="*/ 3 h 7"/>
                <a:gd name="T6" fmla="*/ 6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0" y="7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5" name="Freeform 767"/>
            <p:cNvSpPr>
              <a:spLocks noChangeAspect="1"/>
            </p:cNvSpPr>
            <p:nvPr/>
          </p:nvSpPr>
          <p:spPr bwMode="auto">
            <a:xfrm>
              <a:off x="4804" y="2823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6" name="Line 768"/>
            <p:cNvSpPr>
              <a:spLocks noChangeAspect="1" noChangeShapeType="1"/>
            </p:cNvSpPr>
            <p:nvPr/>
          </p:nvSpPr>
          <p:spPr bwMode="auto">
            <a:xfrm flipV="1">
              <a:off x="4841" y="2904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7" name="Line 769"/>
            <p:cNvSpPr>
              <a:spLocks noChangeAspect="1" noChangeShapeType="1"/>
            </p:cNvSpPr>
            <p:nvPr/>
          </p:nvSpPr>
          <p:spPr bwMode="auto">
            <a:xfrm flipH="1" flipV="1">
              <a:off x="4841" y="290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8" name="Freeform 770"/>
            <p:cNvSpPr>
              <a:spLocks noChangeAspect="1"/>
            </p:cNvSpPr>
            <p:nvPr/>
          </p:nvSpPr>
          <p:spPr bwMode="auto">
            <a:xfrm>
              <a:off x="4837" y="2908"/>
              <a:ext cx="5" cy="4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1 h 4"/>
                <a:gd name="T4" fmla="*/ 4 w 5"/>
                <a:gd name="T5" fmla="*/ 1 h 4"/>
                <a:gd name="T6" fmla="*/ 4 w 5"/>
                <a:gd name="T7" fmla="*/ 2 h 4"/>
                <a:gd name="T8" fmla="*/ 3 w 5"/>
                <a:gd name="T9" fmla="*/ 2 h 4"/>
                <a:gd name="T10" fmla="*/ 3 w 5"/>
                <a:gd name="T11" fmla="*/ 3 h 4"/>
                <a:gd name="T12" fmla="*/ 2 w 5"/>
                <a:gd name="T13" fmla="*/ 3 h 4"/>
                <a:gd name="T14" fmla="*/ 1 w 5"/>
                <a:gd name="T15" fmla="*/ 4 h 4"/>
                <a:gd name="T16" fmla="*/ 0 w 5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4"/>
                <a:gd name="T29" fmla="*/ 5 w 5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4">
                  <a:moveTo>
                    <a:pt x="5" y="0"/>
                  </a:move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9" name="Line 771"/>
            <p:cNvSpPr>
              <a:spLocks noChangeAspect="1" noChangeShapeType="1"/>
            </p:cNvSpPr>
            <p:nvPr/>
          </p:nvSpPr>
          <p:spPr bwMode="auto">
            <a:xfrm>
              <a:off x="4837" y="291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0" name="Line 772"/>
            <p:cNvSpPr>
              <a:spLocks noChangeAspect="1" noChangeShapeType="1"/>
            </p:cNvSpPr>
            <p:nvPr/>
          </p:nvSpPr>
          <p:spPr bwMode="auto">
            <a:xfrm flipV="1">
              <a:off x="4790" y="291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1" name="Freeform 773"/>
            <p:cNvSpPr>
              <a:spLocks noChangeAspect="1"/>
            </p:cNvSpPr>
            <p:nvPr/>
          </p:nvSpPr>
          <p:spPr bwMode="auto">
            <a:xfrm>
              <a:off x="4774" y="2919"/>
              <a:ext cx="16" cy="1"/>
            </a:xfrm>
            <a:custGeom>
              <a:avLst/>
              <a:gdLst>
                <a:gd name="T0" fmla="*/ 16 w 16"/>
                <a:gd name="T1" fmla="*/ 1 h 1"/>
                <a:gd name="T2" fmla="*/ 14 w 16"/>
                <a:gd name="T3" fmla="*/ 1 h 1"/>
                <a:gd name="T4" fmla="*/ 12 w 16"/>
                <a:gd name="T5" fmla="*/ 1 h 1"/>
                <a:gd name="T6" fmla="*/ 10 w 16"/>
                <a:gd name="T7" fmla="*/ 1 h 1"/>
                <a:gd name="T8" fmla="*/ 8 w 16"/>
                <a:gd name="T9" fmla="*/ 1 h 1"/>
                <a:gd name="T10" fmla="*/ 6 w 16"/>
                <a:gd name="T11" fmla="*/ 0 h 1"/>
                <a:gd name="T12" fmla="*/ 4 w 16"/>
                <a:gd name="T13" fmla="*/ 0 h 1"/>
                <a:gd name="T14" fmla="*/ 2 w 16"/>
                <a:gd name="T15" fmla="*/ 0 h 1"/>
                <a:gd name="T16" fmla="*/ 0 w 1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"/>
                <a:gd name="T29" fmla="*/ 16 w 1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">
                  <a:moveTo>
                    <a:pt x="16" y="1"/>
                  </a:moveTo>
                  <a:lnTo>
                    <a:pt x="14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2" name="Line 774"/>
            <p:cNvSpPr>
              <a:spLocks noChangeAspect="1" noChangeShapeType="1"/>
            </p:cNvSpPr>
            <p:nvPr/>
          </p:nvSpPr>
          <p:spPr bwMode="auto">
            <a:xfrm>
              <a:off x="4774" y="291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3" name="Freeform 775"/>
            <p:cNvSpPr>
              <a:spLocks noChangeAspect="1"/>
            </p:cNvSpPr>
            <p:nvPr/>
          </p:nvSpPr>
          <p:spPr bwMode="auto">
            <a:xfrm>
              <a:off x="4747" y="2904"/>
              <a:ext cx="27" cy="13"/>
            </a:xfrm>
            <a:custGeom>
              <a:avLst/>
              <a:gdLst>
                <a:gd name="T0" fmla="*/ 0 w 27"/>
                <a:gd name="T1" fmla="*/ 0 h 13"/>
                <a:gd name="T2" fmla="*/ 0 w 27"/>
                <a:gd name="T3" fmla="*/ 2 h 13"/>
                <a:gd name="T4" fmla="*/ 1 w 27"/>
                <a:gd name="T5" fmla="*/ 4 h 13"/>
                <a:gd name="T6" fmla="*/ 3 w 27"/>
                <a:gd name="T7" fmla="*/ 5 h 13"/>
                <a:gd name="T8" fmla="*/ 7 w 27"/>
                <a:gd name="T9" fmla="*/ 7 h 13"/>
                <a:gd name="T10" fmla="*/ 10 w 27"/>
                <a:gd name="T11" fmla="*/ 9 h 13"/>
                <a:gd name="T12" fmla="*/ 15 w 27"/>
                <a:gd name="T13" fmla="*/ 10 h 13"/>
                <a:gd name="T14" fmla="*/ 21 w 27"/>
                <a:gd name="T15" fmla="*/ 12 h 13"/>
                <a:gd name="T16" fmla="*/ 27 w 2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3"/>
                <a:gd name="T29" fmla="*/ 27 w 2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3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5" y="10"/>
                  </a:lnTo>
                  <a:lnTo>
                    <a:pt x="21" y="12"/>
                  </a:lnTo>
                  <a:lnTo>
                    <a:pt x="27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4" name="Line 776"/>
            <p:cNvSpPr>
              <a:spLocks noChangeAspect="1" noChangeShapeType="1"/>
            </p:cNvSpPr>
            <p:nvPr/>
          </p:nvSpPr>
          <p:spPr bwMode="auto">
            <a:xfrm flipH="1">
              <a:off x="4803" y="26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5" name="Freeform 777"/>
            <p:cNvSpPr>
              <a:spLocks noChangeAspect="1"/>
            </p:cNvSpPr>
            <p:nvPr/>
          </p:nvSpPr>
          <p:spPr bwMode="auto">
            <a:xfrm>
              <a:off x="4792" y="2698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1 w 10"/>
                <a:gd name="T3" fmla="*/ 2 h 2"/>
                <a:gd name="T4" fmla="*/ 3 w 10"/>
                <a:gd name="T5" fmla="*/ 2 h 2"/>
                <a:gd name="T6" fmla="*/ 5 w 10"/>
                <a:gd name="T7" fmla="*/ 2 h 2"/>
                <a:gd name="T8" fmla="*/ 7 w 10"/>
                <a:gd name="T9" fmla="*/ 1 h 2"/>
                <a:gd name="T10" fmla="*/ 8 w 10"/>
                <a:gd name="T11" fmla="*/ 1 h 2"/>
                <a:gd name="T12" fmla="*/ 9 w 10"/>
                <a:gd name="T13" fmla="*/ 1 h 2"/>
                <a:gd name="T14" fmla="*/ 10 w 10"/>
                <a:gd name="T15" fmla="*/ 1 h 2"/>
                <a:gd name="T16" fmla="*/ 10 w 10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"/>
                <a:gd name="T29" fmla="*/ 10 w 10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">
                  <a:moveTo>
                    <a:pt x="0" y="2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6" name="Freeform 778"/>
            <p:cNvSpPr>
              <a:spLocks noChangeAspect="1"/>
            </p:cNvSpPr>
            <p:nvPr/>
          </p:nvSpPr>
          <p:spPr bwMode="auto">
            <a:xfrm>
              <a:off x="4792" y="2542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7" name="Line 779"/>
            <p:cNvSpPr>
              <a:spLocks noChangeAspect="1" noChangeShapeType="1"/>
            </p:cNvSpPr>
            <p:nvPr/>
          </p:nvSpPr>
          <p:spPr bwMode="auto">
            <a:xfrm flipH="1" flipV="1">
              <a:off x="4781" y="2638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8" name="Line 780"/>
            <p:cNvSpPr>
              <a:spLocks noChangeAspect="1" noChangeShapeType="1"/>
            </p:cNvSpPr>
            <p:nvPr/>
          </p:nvSpPr>
          <p:spPr bwMode="auto">
            <a:xfrm flipH="1" flipV="1">
              <a:off x="4798" y="2646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9" name="Line 781"/>
            <p:cNvSpPr>
              <a:spLocks noChangeAspect="1" noChangeShapeType="1"/>
            </p:cNvSpPr>
            <p:nvPr/>
          </p:nvSpPr>
          <p:spPr bwMode="auto">
            <a:xfrm>
              <a:off x="4797" y="264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0" name="Line 782"/>
            <p:cNvSpPr>
              <a:spLocks noChangeAspect="1" noChangeShapeType="1"/>
            </p:cNvSpPr>
            <p:nvPr/>
          </p:nvSpPr>
          <p:spPr bwMode="auto">
            <a:xfrm>
              <a:off x="4786" y="264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1" name="Freeform 783"/>
            <p:cNvSpPr>
              <a:spLocks noChangeAspect="1"/>
            </p:cNvSpPr>
            <p:nvPr/>
          </p:nvSpPr>
          <p:spPr bwMode="auto">
            <a:xfrm>
              <a:off x="4810" y="2770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2" name="Freeform 784"/>
            <p:cNvSpPr>
              <a:spLocks noChangeAspect="1"/>
            </p:cNvSpPr>
            <p:nvPr/>
          </p:nvSpPr>
          <p:spPr bwMode="auto">
            <a:xfrm>
              <a:off x="4777" y="2542"/>
              <a:ext cx="7" cy="1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0 h 1"/>
                <a:gd name="T4" fmla="*/ 7 w 7"/>
                <a:gd name="T5" fmla="*/ 1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0" y="0"/>
                  </a:moveTo>
                  <a:lnTo>
                    <a:pt x="2" y="0"/>
                  </a:lnTo>
                  <a:lnTo>
                    <a:pt x="7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3" name="Freeform 785"/>
            <p:cNvSpPr>
              <a:spLocks noChangeAspect="1"/>
            </p:cNvSpPr>
            <p:nvPr/>
          </p:nvSpPr>
          <p:spPr bwMode="auto">
            <a:xfrm>
              <a:off x="4761" y="2578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4" name="Freeform 786"/>
            <p:cNvSpPr>
              <a:spLocks noChangeAspect="1"/>
            </p:cNvSpPr>
            <p:nvPr/>
          </p:nvSpPr>
          <p:spPr bwMode="auto">
            <a:xfrm>
              <a:off x="4786" y="2541"/>
              <a:ext cx="6" cy="1"/>
            </a:xfrm>
            <a:custGeom>
              <a:avLst/>
              <a:gdLst>
                <a:gd name="T0" fmla="*/ 6 w 6"/>
                <a:gd name="T1" fmla="*/ 1 h 1"/>
                <a:gd name="T2" fmla="*/ 2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1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5" name="Freeform 787"/>
            <p:cNvSpPr>
              <a:spLocks noChangeAspect="1"/>
            </p:cNvSpPr>
            <p:nvPr/>
          </p:nvSpPr>
          <p:spPr bwMode="auto">
            <a:xfrm>
              <a:off x="4809" y="2813"/>
              <a:ext cx="9" cy="14"/>
            </a:xfrm>
            <a:custGeom>
              <a:avLst/>
              <a:gdLst>
                <a:gd name="T0" fmla="*/ 9 w 9"/>
                <a:gd name="T1" fmla="*/ 0 h 14"/>
                <a:gd name="T2" fmla="*/ 9 w 9"/>
                <a:gd name="T3" fmla="*/ 3 h 14"/>
                <a:gd name="T4" fmla="*/ 8 w 9"/>
                <a:gd name="T5" fmla="*/ 6 h 14"/>
                <a:gd name="T6" fmla="*/ 7 w 9"/>
                <a:gd name="T7" fmla="*/ 9 h 14"/>
                <a:gd name="T8" fmla="*/ 6 w 9"/>
                <a:gd name="T9" fmla="*/ 11 h 14"/>
                <a:gd name="T10" fmla="*/ 5 w 9"/>
                <a:gd name="T11" fmla="*/ 13 h 14"/>
                <a:gd name="T12" fmla="*/ 3 w 9"/>
                <a:gd name="T13" fmla="*/ 14 h 14"/>
                <a:gd name="T14" fmla="*/ 2 w 9"/>
                <a:gd name="T15" fmla="*/ 14 h 14"/>
                <a:gd name="T16" fmla="*/ 0 w 9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9" y="0"/>
                  </a:moveTo>
                  <a:lnTo>
                    <a:pt x="9" y="3"/>
                  </a:lnTo>
                  <a:lnTo>
                    <a:pt x="8" y="6"/>
                  </a:lnTo>
                  <a:lnTo>
                    <a:pt x="7" y="9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6" name="Freeform 788"/>
            <p:cNvSpPr>
              <a:spLocks noChangeAspect="1"/>
            </p:cNvSpPr>
            <p:nvPr/>
          </p:nvSpPr>
          <p:spPr bwMode="auto">
            <a:xfrm>
              <a:off x="4808" y="2827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7" name="Freeform 789"/>
            <p:cNvSpPr>
              <a:spLocks noChangeAspect="1"/>
            </p:cNvSpPr>
            <p:nvPr/>
          </p:nvSpPr>
          <p:spPr bwMode="auto">
            <a:xfrm>
              <a:off x="4795" y="2646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3 h 4"/>
                <a:gd name="T4" fmla="*/ 1 w 2"/>
                <a:gd name="T5" fmla="*/ 2 h 4"/>
                <a:gd name="T6" fmla="*/ 1 w 2"/>
                <a:gd name="T7" fmla="*/ 1 h 4"/>
                <a:gd name="T8" fmla="*/ 2 w 2"/>
                <a:gd name="T9" fmla="*/ 0 h 4"/>
                <a:gd name="T10" fmla="*/ 2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4"/>
                <a:gd name="T20" fmla="*/ 2 w 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4">
                  <a:moveTo>
                    <a:pt x="0" y="4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8" name="Freeform 790"/>
            <p:cNvSpPr>
              <a:spLocks noChangeAspect="1"/>
            </p:cNvSpPr>
            <p:nvPr/>
          </p:nvSpPr>
          <p:spPr bwMode="auto">
            <a:xfrm>
              <a:off x="4824" y="2811"/>
              <a:ext cx="6" cy="14"/>
            </a:xfrm>
            <a:custGeom>
              <a:avLst/>
              <a:gdLst>
                <a:gd name="T0" fmla="*/ 0 w 6"/>
                <a:gd name="T1" fmla="*/ 14 h 14"/>
                <a:gd name="T2" fmla="*/ 0 w 6"/>
                <a:gd name="T3" fmla="*/ 14 h 14"/>
                <a:gd name="T4" fmla="*/ 2 w 6"/>
                <a:gd name="T5" fmla="*/ 13 h 14"/>
                <a:gd name="T6" fmla="*/ 3 w 6"/>
                <a:gd name="T7" fmla="*/ 11 h 14"/>
                <a:gd name="T8" fmla="*/ 4 w 6"/>
                <a:gd name="T9" fmla="*/ 9 h 14"/>
                <a:gd name="T10" fmla="*/ 5 w 6"/>
                <a:gd name="T11" fmla="*/ 6 h 14"/>
                <a:gd name="T12" fmla="*/ 6 w 6"/>
                <a:gd name="T13" fmla="*/ 3 h 14"/>
                <a:gd name="T14" fmla="*/ 6 w 6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0" y="14"/>
                  </a:moveTo>
                  <a:lnTo>
                    <a:pt x="0" y="14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4" y="9"/>
                  </a:lnTo>
                  <a:lnTo>
                    <a:pt x="5" y="6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9" name="Freeform 791"/>
            <p:cNvSpPr>
              <a:spLocks noChangeAspect="1"/>
            </p:cNvSpPr>
            <p:nvPr/>
          </p:nvSpPr>
          <p:spPr bwMode="auto">
            <a:xfrm>
              <a:off x="4800" y="2647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0" name="Freeform 792"/>
            <p:cNvSpPr>
              <a:spLocks noChangeAspect="1"/>
            </p:cNvSpPr>
            <p:nvPr/>
          </p:nvSpPr>
          <p:spPr bwMode="auto">
            <a:xfrm>
              <a:off x="4787" y="2689"/>
              <a:ext cx="14" cy="2"/>
            </a:xfrm>
            <a:custGeom>
              <a:avLst/>
              <a:gdLst>
                <a:gd name="T0" fmla="*/ 14 w 14"/>
                <a:gd name="T1" fmla="*/ 0 h 2"/>
                <a:gd name="T2" fmla="*/ 14 w 14"/>
                <a:gd name="T3" fmla="*/ 0 h 2"/>
                <a:gd name="T4" fmla="*/ 13 w 14"/>
                <a:gd name="T5" fmla="*/ 1 h 2"/>
                <a:gd name="T6" fmla="*/ 11 w 14"/>
                <a:gd name="T7" fmla="*/ 2 h 2"/>
                <a:gd name="T8" fmla="*/ 8 w 14"/>
                <a:gd name="T9" fmla="*/ 2 h 2"/>
                <a:gd name="T10" fmla="*/ 5 w 14"/>
                <a:gd name="T11" fmla="*/ 2 h 2"/>
                <a:gd name="T12" fmla="*/ 3 w 14"/>
                <a:gd name="T13" fmla="*/ 2 h 2"/>
                <a:gd name="T14" fmla="*/ 1 w 14"/>
                <a:gd name="T15" fmla="*/ 1 h 2"/>
                <a:gd name="T16" fmla="*/ 0 w 14"/>
                <a:gd name="T17" fmla="*/ 0 h 2"/>
                <a:gd name="T18" fmla="*/ 0 w 14"/>
                <a:gd name="T19" fmla="*/ 0 h 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"/>
                <a:gd name="T32" fmla="*/ 14 w 14"/>
                <a:gd name="T33" fmla="*/ 2 h 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">
                  <a:moveTo>
                    <a:pt x="14" y="0"/>
                  </a:move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1" name="Line 793"/>
            <p:cNvSpPr>
              <a:spLocks noChangeAspect="1" noChangeShapeType="1"/>
            </p:cNvSpPr>
            <p:nvPr/>
          </p:nvSpPr>
          <p:spPr bwMode="auto">
            <a:xfrm flipV="1">
              <a:off x="4802" y="2697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2" name="Freeform 794"/>
            <p:cNvSpPr>
              <a:spLocks noChangeAspect="1"/>
            </p:cNvSpPr>
            <p:nvPr/>
          </p:nvSpPr>
          <p:spPr bwMode="auto">
            <a:xfrm>
              <a:off x="4808" y="26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"/>
                <a:gd name="T26" fmla="*/ 1 w 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3" name="Line 795"/>
            <p:cNvSpPr>
              <a:spLocks noChangeAspect="1" noChangeShapeType="1"/>
            </p:cNvSpPr>
            <p:nvPr/>
          </p:nvSpPr>
          <p:spPr bwMode="auto">
            <a:xfrm flipH="1" flipV="1">
              <a:off x="4805" y="269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4" name="Freeform 796"/>
            <p:cNvSpPr>
              <a:spLocks noChangeAspect="1"/>
            </p:cNvSpPr>
            <p:nvPr/>
          </p:nvSpPr>
          <p:spPr bwMode="auto">
            <a:xfrm>
              <a:off x="4803" y="2694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  <a:gd name="T14" fmla="*/ 2 w 2"/>
                <a:gd name="T15" fmla="*/ 1 h 1"/>
                <a:gd name="T16" fmla="*/ 2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5" name="Line 797"/>
            <p:cNvSpPr>
              <a:spLocks noChangeAspect="1" noChangeShapeType="1"/>
            </p:cNvSpPr>
            <p:nvPr/>
          </p:nvSpPr>
          <p:spPr bwMode="auto">
            <a:xfrm>
              <a:off x="4797" y="2695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6" name="Freeform 798"/>
            <p:cNvSpPr>
              <a:spLocks noChangeAspect="1"/>
            </p:cNvSpPr>
            <p:nvPr/>
          </p:nvSpPr>
          <p:spPr bwMode="auto">
            <a:xfrm>
              <a:off x="4786" y="2695"/>
              <a:ext cx="11" cy="2"/>
            </a:xfrm>
            <a:custGeom>
              <a:avLst/>
              <a:gdLst>
                <a:gd name="T0" fmla="*/ 11 w 11"/>
                <a:gd name="T1" fmla="*/ 0 h 2"/>
                <a:gd name="T2" fmla="*/ 9 w 11"/>
                <a:gd name="T3" fmla="*/ 0 h 2"/>
                <a:gd name="T4" fmla="*/ 8 w 11"/>
                <a:gd name="T5" fmla="*/ 0 h 2"/>
                <a:gd name="T6" fmla="*/ 6 w 11"/>
                <a:gd name="T7" fmla="*/ 0 h 2"/>
                <a:gd name="T8" fmla="*/ 4 w 11"/>
                <a:gd name="T9" fmla="*/ 1 h 2"/>
                <a:gd name="T10" fmla="*/ 3 w 11"/>
                <a:gd name="T11" fmla="*/ 1 h 2"/>
                <a:gd name="T12" fmla="*/ 2 w 11"/>
                <a:gd name="T13" fmla="*/ 1 h 2"/>
                <a:gd name="T14" fmla="*/ 1 w 11"/>
                <a:gd name="T15" fmla="*/ 2 h 2"/>
                <a:gd name="T16" fmla="*/ 0 w 1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"/>
                <a:gd name="T29" fmla="*/ 11 w 1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">
                  <a:moveTo>
                    <a:pt x="11" y="0"/>
                  </a:move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7" name="Line 799"/>
            <p:cNvSpPr>
              <a:spLocks noChangeAspect="1" noChangeShapeType="1"/>
            </p:cNvSpPr>
            <p:nvPr/>
          </p:nvSpPr>
          <p:spPr bwMode="auto">
            <a:xfrm flipV="1">
              <a:off x="4781" y="2697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8" name="Freeform 800"/>
            <p:cNvSpPr>
              <a:spLocks noChangeAspect="1"/>
            </p:cNvSpPr>
            <p:nvPr/>
          </p:nvSpPr>
          <p:spPr bwMode="auto">
            <a:xfrm>
              <a:off x="4780" y="269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"/>
                <a:gd name="T26" fmla="*/ 1 w 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9" name="Line 801"/>
            <p:cNvSpPr>
              <a:spLocks noChangeAspect="1" noChangeShapeType="1"/>
            </p:cNvSpPr>
            <p:nvPr/>
          </p:nvSpPr>
          <p:spPr bwMode="auto">
            <a:xfrm flipH="1" flipV="1">
              <a:off x="4780" y="2699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0" name="Line 802"/>
            <p:cNvSpPr>
              <a:spLocks noChangeAspect="1" noChangeShapeType="1"/>
            </p:cNvSpPr>
            <p:nvPr/>
          </p:nvSpPr>
          <p:spPr bwMode="auto">
            <a:xfrm flipV="1">
              <a:off x="4786" y="2700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1" name="Freeform 803"/>
            <p:cNvSpPr>
              <a:spLocks noChangeAspect="1"/>
            </p:cNvSpPr>
            <p:nvPr/>
          </p:nvSpPr>
          <p:spPr bwMode="auto">
            <a:xfrm>
              <a:off x="4784" y="2700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0 w 2"/>
                <a:gd name="T11" fmla="*/ 1 h 1"/>
                <a:gd name="T12" fmla="*/ 0 w 2"/>
                <a:gd name="T13" fmla="*/ 1 h 1"/>
                <a:gd name="T14" fmla="*/ 0 w 2"/>
                <a:gd name="T15" fmla="*/ 1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2" name="Line 804"/>
            <p:cNvSpPr>
              <a:spLocks noChangeAspect="1" noChangeShapeType="1"/>
            </p:cNvSpPr>
            <p:nvPr/>
          </p:nvSpPr>
          <p:spPr bwMode="auto">
            <a:xfrm>
              <a:off x="4806" y="2768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3" name="Line 805"/>
            <p:cNvSpPr>
              <a:spLocks noChangeAspect="1" noChangeShapeType="1"/>
            </p:cNvSpPr>
            <p:nvPr/>
          </p:nvSpPr>
          <p:spPr bwMode="auto">
            <a:xfrm>
              <a:off x="4786" y="2697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4" name="Line 806"/>
            <p:cNvSpPr>
              <a:spLocks noChangeAspect="1" noChangeShapeType="1"/>
            </p:cNvSpPr>
            <p:nvPr/>
          </p:nvSpPr>
          <p:spPr bwMode="auto">
            <a:xfrm flipH="1">
              <a:off x="4810" y="276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5" name="Line 807"/>
            <p:cNvSpPr>
              <a:spLocks noChangeAspect="1" noChangeShapeType="1"/>
            </p:cNvSpPr>
            <p:nvPr/>
          </p:nvSpPr>
          <p:spPr bwMode="auto">
            <a:xfrm flipV="1">
              <a:off x="4797" y="2695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6" name="Freeform 808"/>
            <p:cNvSpPr>
              <a:spLocks noChangeAspect="1"/>
            </p:cNvSpPr>
            <p:nvPr/>
          </p:nvSpPr>
          <p:spPr bwMode="auto">
            <a:xfrm>
              <a:off x="4770" y="2638"/>
              <a:ext cx="11" cy="17"/>
            </a:xfrm>
            <a:custGeom>
              <a:avLst/>
              <a:gdLst>
                <a:gd name="T0" fmla="*/ 11 w 11"/>
                <a:gd name="T1" fmla="*/ 0 h 17"/>
                <a:gd name="T2" fmla="*/ 9 w 11"/>
                <a:gd name="T3" fmla="*/ 0 h 17"/>
                <a:gd name="T4" fmla="*/ 7 w 11"/>
                <a:gd name="T5" fmla="*/ 0 h 17"/>
                <a:gd name="T6" fmla="*/ 5 w 11"/>
                <a:gd name="T7" fmla="*/ 1 h 17"/>
                <a:gd name="T8" fmla="*/ 3 w 11"/>
                <a:gd name="T9" fmla="*/ 3 h 17"/>
                <a:gd name="T10" fmla="*/ 2 w 11"/>
                <a:gd name="T11" fmla="*/ 6 h 17"/>
                <a:gd name="T12" fmla="*/ 1 w 11"/>
                <a:gd name="T13" fmla="*/ 9 h 17"/>
                <a:gd name="T14" fmla="*/ 0 w 11"/>
                <a:gd name="T15" fmla="*/ 13 h 17"/>
                <a:gd name="T16" fmla="*/ 0 w 11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7"/>
                <a:gd name="T29" fmla="*/ 11 w 11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7">
                  <a:moveTo>
                    <a:pt x="11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7" name="Freeform 809"/>
            <p:cNvSpPr>
              <a:spLocks noChangeAspect="1"/>
            </p:cNvSpPr>
            <p:nvPr/>
          </p:nvSpPr>
          <p:spPr bwMode="auto">
            <a:xfrm>
              <a:off x="4790" y="291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8" name="Freeform 810"/>
            <p:cNvSpPr>
              <a:spLocks noChangeAspect="1"/>
            </p:cNvSpPr>
            <p:nvPr/>
          </p:nvSpPr>
          <p:spPr bwMode="auto">
            <a:xfrm>
              <a:off x="4836" y="2910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1 h 2"/>
                <a:gd name="T12" fmla="*/ 1 w 1"/>
                <a:gd name="T13" fmla="*/ 1 h 2"/>
                <a:gd name="T14" fmla="*/ 1 w 1"/>
                <a:gd name="T15" fmla="*/ 1 h 2"/>
                <a:gd name="T16" fmla="*/ 1 w 1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9" name="Freeform 811"/>
            <p:cNvSpPr>
              <a:spLocks noChangeAspect="1"/>
            </p:cNvSpPr>
            <p:nvPr/>
          </p:nvSpPr>
          <p:spPr bwMode="auto">
            <a:xfrm>
              <a:off x="4790" y="2912"/>
              <a:ext cx="46" cy="7"/>
            </a:xfrm>
            <a:custGeom>
              <a:avLst/>
              <a:gdLst>
                <a:gd name="T0" fmla="*/ 46 w 46"/>
                <a:gd name="T1" fmla="*/ 0 h 7"/>
                <a:gd name="T2" fmla="*/ 42 w 46"/>
                <a:gd name="T3" fmla="*/ 2 h 7"/>
                <a:gd name="T4" fmla="*/ 38 w 46"/>
                <a:gd name="T5" fmla="*/ 3 h 7"/>
                <a:gd name="T6" fmla="*/ 33 w 46"/>
                <a:gd name="T7" fmla="*/ 5 h 7"/>
                <a:gd name="T8" fmla="*/ 27 w 46"/>
                <a:gd name="T9" fmla="*/ 6 h 7"/>
                <a:gd name="T10" fmla="*/ 21 w 46"/>
                <a:gd name="T11" fmla="*/ 7 h 7"/>
                <a:gd name="T12" fmla="*/ 14 w 46"/>
                <a:gd name="T13" fmla="*/ 7 h 7"/>
                <a:gd name="T14" fmla="*/ 7 w 46"/>
                <a:gd name="T15" fmla="*/ 7 h 7"/>
                <a:gd name="T16" fmla="*/ 0 w 46"/>
                <a:gd name="T17" fmla="*/ 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7"/>
                <a:gd name="T29" fmla="*/ 46 w 4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7">
                  <a:moveTo>
                    <a:pt x="46" y="0"/>
                  </a:moveTo>
                  <a:lnTo>
                    <a:pt x="42" y="2"/>
                  </a:lnTo>
                  <a:lnTo>
                    <a:pt x="38" y="3"/>
                  </a:lnTo>
                  <a:lnTo>
                    <a:pt x="33" y="5"/>
                  </a:lnTo>
                  <a:lnTo>
                    <a:pt x="27" y="6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7" y="7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0" name="Freeform 812"/>
            <p:cNvSpPr>
              <a:spLocks noChangeAspect="1"/>
            </p:cNvSpPr>
            <p:nvPr/>
          </p:nvSpPr>
          <p:spPr bwMode="auto">
            <a:xfrm>
              <a:off x="4774" y="2925"/>
              <a:ext cx="3" cy="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1 h 3"/>
                <a:gd name="T4" fmla="*/ 1 w 3"/>
                <a:gd name="T5" fmla="*/ 2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1" name="Line 813"/>
            <p:cNvSpPr>
              <a:spLocks noChangeAspect="1" noChangeShapeType="1"/>
            </p:cNvSpPr>
            <p:nvPr/>
          </p:nvSpPr>
          <p:spPr bwMode="auto">
            <a:xfrm flipV="1">
              <a:off x="4774" y="2919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2" name="Line 814"/>
            <p:cNvSpPr>
              <a:spLocks noChangeAspect="1" noChangeShapeType="1"/>
            </p:cNvSpPr>
            <p:nvPr/>
          </p:nvSpPr>
          <p:spPr bwMode="auto">
            <a:xfrm flipV="1">
              <a:off x="4790" y="2920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3" name="Freeform 815"/>
            <p:cNvSpPr>
              <a:spLocks noChangeAspect="1"/>
            </p:cNvSpPr>
            <p:nvPr/>
          </p:nvSpPr>
          <p:spPr bwMode="auto">
            <a:xfrm>
              <a:off x="4787" y="2926"/>
              <a:ext cx="3" cy="3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2 h 3"/>
                <a:gd name="T8" fmla="*/ 3 w 3"/>
                <a:gd name="T9" fmla="*/ 1 h 3"/>
                <a:gd name="T10" fmla="*/ 3 w 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0" y="3"/>
                  </a:moveTo>
                  <a:lnTo>
                    <a:pt x="1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4" name="Freeform 816"/>
            <p:cNvSpPr>
              <a:spLocks noChangeAspect="1"/>
            </p:cNvSpPr>
            <p:nvPr/>
          </p:nvSpPr>
          <p:spPr bwMode="auto">
            <a:xfrm>
              <a:off x="4777" y="2928"/>
              <a:ext cx="10" cy="1"/>
            </a:xfrm>
            <a:custGeom>
              <a:avLst/>
              <a:gdLst>
                <a:gd name="T0" fmla="*/ 10 w 10"/>
                <a:gd name="T1" fmla="*/ 1 h 1"/>
                <a:gd name="T2" fmla="*/ 9 w 10"/>
                <a:gd name="T3" fmla="*/ 1 h 1"/>
                <a:gd name="T4" fmla="*/ 8 w 10"/>
                <a:gd name="T5" fmla="*/ 1 h 1"/>
                <a:gd name="T6" fmla="*/ 6 w 10"/>
                <a:gd name="T7" fmla="*/ 1 h 1"/>
                <a:gd name="T8" fmla="*/ 5 w 10"/>
                <a:gd name="T9" fmla="*/ 1 h 1"/>
                <a:gd name="T10" fmla="*/ 4 w 10"/>
                <a:gd name="T11" fmla="*/ 1 h 1"/>
                <a:gd name="T12" fmla="*/ 2 w 10"/>
                <a:gd name="T13" fmla="*/ 0 h 1"/>
                <a:gd name="T14" fmla="*/ 1 w 10"/>
                <a:gd name="T15" fmla="*/ 0 h 1"/>
                <a:gd name="T16" fmla="*/ 0 w 10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"/>
                <a:gd name="T29" fmla="*/ 10 w 10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">
                  <a:moveTo>
                    <a:pt x="10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5" name="Freeform 817"/>
            <p:cNvSpPr>
              <a:spLocks noChangeAspect="1"/>
            </p:cNvSpPr>
            <p:nvPr/>
          </p:nvSpPr>
          <p:spPr bwMode="auto">
            <a:xfrm>
              <a:off x="4775" y="2638"/>
              <a:ext cx="5" cy="17"/>
            </a:xfrm>
            <a:custGeom>
              <a:avLst/>
              <a:gdLst>
                <a:gd name="T0" fmla="*/ 0 w 5"/>
                <a:gd name="T1" fmla="*/ 17 h 17"/>
                <a:gd name="T2" fmla="*/ 0 w 5"/>
                <a:gd name="T3" fmla="*/ 12 h 17"/>
                <a:gd name="T4" fmla="*/ 0 w 5"/>
                <a:gd name="T5" fmla="*/ 8 h 17"/>
                <a:gd name="T6" fmla="*/ 1 w 5"/>
                <a:gd name="T7" fmla="*/ 5 h 17"/>
                <a:gd name="T8" fmla="*/ 3 w 5"/>
                <a:gd name="T9" fmla="*/ 2 h 17"/>
                <a:gd name="T10" fmla="*/ 4 w 5"/>
                <a:gd name="T11" fmla="*/ 0 h 17"/>
                <a:gd name="T12" fmla="*/ 5 w 5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7"/>
                <a:gd name="T23" fmla="*/ 5 w 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7">
                  <a:moveTo>
                    <a:pt x="0" y="17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6" name="Freeform 818"/>
            <p:cNvSpPr>
              <a:spLocks noChangeAspect="1"/>
            </p:cNvSpPr>
            <p:nvPr/>
          </p:nvSpPr>
          <p:spPr bwMode="auto">
            <a:xfrm>
              <a:off x="4777" y="2639"/>
              <a:ext cx="2" cy="13"/>
            </a:xfrm>
            <a:custGeom>
              <a:avLst/>
              <a:gdLst>
                <a:gd name="T0" fmla="*/ 2 w 2"/>
                <a:gd name="T1" fmla="*/ 0 h 13"/>
                <a:gd name="T2" fmla="*/ 1 w 2"/>
                <a:gd name="T3" fmla="*/ 3 h 13"/>
                <a:gd name="T4" fmla="*/ 0 w 2"/>
                <a:gd name="T5" fmla="*/ 8 h 13"/>
                <a:gd name="T6" fmla="*/ 0 w 2"/>
                <a:gd name="T7" fmla="*/ 13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3"/>
                <a:gd name="T14" fmla="*/ 2 w 2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3">
                  <a:moveTo>
                    <a:pt x="2" y="0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7" name="Line 819"/>
            <p:cNvSpPr>
              <a:spLocks noChangeAspect="1" noChangeShapeType="1"/>
            </p:cNvSpPr>
            <p:nvPr/>
          </p:nvSpPr>
          <p:spPr bwMode="auto">
            <a:xfrm>
              <a:off x="4791" y="292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8" name="Freeform 820"/>
            <p:cNvSpPr>
              <a:spLocks noChangeAspect="1"/>
            </p:cNvSpPr>
            <p:nvPr/>
          </p:nvSpPr>
          <p:spPr bwMode="auto">
            <a:xfrm>
              <a:off x="4761" y="260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9" name="Freeform 821"/>
            <p:cNvSpPr>
              <a:spLocks noChangeAspect="1"/>
            </p:cNvSpPr>
            <p:nvPr/>
          </p:nvSpPr>
          <p:spPr bwMode="auto">
            <a:xfrm>
              <a:off x="4759" y="260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0" name="Line 822"/>
            <p:cNvSpPr>
              <a:spLocks noChangeAspect="1" noChangeShapeType="1"/>
            </p:cNvSpPr>
            <p:nvPr/>
          </p:nvSpPr>
          <p:spPr bwMode="auto">
            <a:xfrm>
              <a:off x="4770" y="2655"/>
              <a:ext cx="1" cy="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1" name="Line 823"/>
            <p:cNvSpPr>
              <a:spLocks noChangeAspect="1" noChangeShapeType="1"/>
            </p:cNvSpPr>
            <p:nvPr/>
          </p:nvSpPr>
          <p:spPr bwMode="auto">
            <a:xfrm flipV="1">
              <a:off x="4775" y="2655"/>
              <a:ext cx="1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2" name="Line 824"/>
            <p:cNvSpPr>
              <a:spLocks noChangeAspect="1" noChangeShapeType="1"/>
            </p:cNvSpPr>
            <p:nvPr/>
          </p:nvSpPr>
          <p:spPr bwMode="auto">
            <a:xfrm>
              <a:off x="4777" y="2652"/>
              <a:ext cx="1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3" name="Line 825"/>
            <p:cNvSpPr>
              <a:spLocks noChangeAspect="1" noChangeShapeType="1"/>
            </p:cNvSpPr>
            <p:nvPr/>
          </p:nvSpPr>
          <p:spPr bwMode="auto">
            <a:xfrm flipV="1">
              <a:off x="4837" y="2912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4" name="Freeform 826"/>
            <p:cNvSpPr>
              <a:spLocks noChangeAspect="1"/>
            </p:cNvSpPr>
            <p:nvPr/>
          </p:nvSpPr>
          <p:spPr bwMode="auto">
            <a:xfrm>
              <a:off x="4837" y="2919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1 w 1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5" name="Line 827"/>
            <p:cNvSpPr>
              <a:spLocks noChangeAspect="1" noChangeShapeType="1"/>
            </p:cNvSpPr>
            <p:nvPr/>
          </p:nvSpPr>
          <p:spPr bwMode="auto">
            <a:xfrm flipV="1">
              <a:off x="4842" y="2908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6" name="Freeform 828"/>
            <p:cNvSpPr>
              <a:spLocks noChangeAspect="1"/>
            </p:cNvSpPr>
            <p:nvPr/>
          </p:nvSpPr>
          <p:spPr bwMode="auto">
            <a:xfrm>
              <a:off x="4841" y="2914"/>
              <a:ext cx="1" cy="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3 h 4"/>
                <a:gd name="T4" fmla="*/ 1 w 1"/>
                <a:gd name="T5" fmla="*/ 3 h 4"/>
                <a:gd name="T6" fmla="*/ 1 w 1"/>
                <a:gd name="T7" fmla="*/ 2 h 4"/>
                <a:gd name="T8" fmla="*/ 1 w 1"/>
                <a:gd name="T9" fmla="*/ 1 h 4"/>
                <a:gd name="T10" fmla="*/ 1 w 1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4"/>
                <a:gd name="T20" fmla="*/ 1 w 1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4">
                  <a:moveTo>
                    <a:pt x="0" y="4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7" name="Freeform 829"/>
            <p:cNvSpPr>
              <a:spLocks noChangeAspect="1"/>
            </p:cNvSpPr>
            <p:nvPr/>
          </p:nvSpPr>
          <p:spPr bwMode="auto">
            <a:xfrm>
              <a:off x="4838" y="2918"/>
              <a:ext cx="3" cy="3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0 h 3"/>
                <a:gd name="T4" fmla="*/ 3 w 3"/>
                <a:gd name="T5" fmla="*/ 1 h 3"/>
                <a:gd name="T6" fmla="*/ 3 w 3"/>
                <a:gd name="T7" fmla="*/ 1 h 3"/>
                <a:gd name="T8" fmla="*/ 2 w 3"/>
                <a:gd name="T9" fmla="*/ 1 h 3"/>
                <a:gd name="T10" fmla="*/ 2 w 3"/>
                <a:gd name="T11" fmla="*/ 2 h 3"/>
                <a:gd name="T12" fmla="*/ 1 w 3"/>
                <a:gd name="T13" fmla="*/ 2 h 3"/>
                <a:gd name="T14" fmla="*/ 1 w 3"/>
                <a:gd name="T15" fmla="*/ 3 h 3"/>
                <a:gd name="T16" fmla="*/ 0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3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8" name="Freeform 830"/>
            <p:cNvSpPr>
              <a:spLocks noChangeAspect="1"/>
            </p:cNvSpPr>
            <p:nvPr/>
          </p:nvSpPr>
          <p:spPr bwMode="auto">
            <a:xfrm>
              <a:off x="5006" y="2110"/>
              <a:ext cx="5" cy="12"/>
            </a:xfrm>
            <a:custGeom>
              <a:avLst/>
              <a:gdLst>
                <a:gd name="T0" fmla="*/ 5 w 5"/>
                <a:gd name="T1" fmla="*/ 0 h 12"/>
                <a:gd name="T2" fmla="*/ 5 w 5"/>
                <a:gd name="T3" fmla="*/ 1 h 12"/>
                <a:gd name="T4" fmla="*/ 3 w 5"/>
                <a:gd name="T5" fmla="*/ 7 h 12"/>
                <a:gd name="T6" fmla="*/ 0 w 5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2"/>
                <a:gd name="T14" fmla="*/ 5 w 5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2">
                  <a:moveTo>
                    <a:pt x="5" y="0"/>
                  </a:moveTo>
                  <a:lnTo>
                    <a:pt x="5" y="1"/>
                  </a:lnTo>
                  <a:lnTo>
                    <a:pt x="3" y="7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9" name="Line 831"/>
            <p:cNvSpPr>
              <a:spLocks noChangeAspect="1" noChangeShapeType="1"/>
            </p:cNvSpPr>
            <p:nvPr/>
          </p:nvSpPr>
          <p:spPr bwMode="auto">
            <a:xfrm>
              <a:off x="4996" y="204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0" name="Line 832"/>
            <p:cNvSpPr>
              <a:spLocks noChangeAspect="1" noChangeShapeType="1"/>
            </p:cNvSpPr>
            <p:nvPr/>
          </p:nvSpPr>
          <p:spPr bwMode="auto">
            <a:xfrm>
              <a:off x="4996" y="204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1" name="Freeform 833"/>
            <p:cNvSpPr>
              <a:spLocks noChangeAspect="1"/>
            </p:cNvSpPr>
            <p:nvPr/>
          </p:nvSpPr>
          <p:spPr bwMode="auto">
            <a:xfrm>
              <a:off x="4993" y="2049"/>
              <a:ext cx="3" cy="10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7 h 10"/>
                <a:gd name="T4" fmla="*/ 1 w 3"/>
                <a:gd name="T5" fmla="*/ 4 h 10"/>
                <a:gd name="T6" fmla="*/ 1 w 3"/>
                <a:gd name="T7" fmla="*/ 2 h 10"/>
                <a:gd name="T8" fmla="*/ 2 w 3"/>
                <a:gd name="T9" fmla="*/ 0 h 10"/>
                <a:gd name="T10" fmla="*/ 3 w 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0"/>
                <a:gd name="T20" fmla="*/ 3 w 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0">
                  <a:moveTo>
                    <a:pt x="0" y="10"/>
                  </a:moveTo>
                  <a:lnTo>
                    <a:pt x="0" y="7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2" name="Freeform 834"/>
            <p:cNvSpPr>
              <a:spLocks noChangeAspect="1"/>
            </p:cNvSpPr>
            <p:nvPr/>
          </p:nvSpPr>
          <p:spPr bwMode="auto">
            <a:xfrm>
              <a:off x="4993" y="2059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1 w 1"/>
                <a:gd name="T3" fmla="*/ 56 h 74"/>
                <a:gd name="T4" fmla="*/ 0 w 1"/>
                <a:gd name="T5" fmla="*/ 0 h 74"/>
                <a:gd name="T6" fmla="*/ 0 60000 65536"/>
                <a:gd name="T7" fmla="*/ 0 60000 65536"/>
                <a:gd name="T8" fmla="*/ 0 60000 65536"/>
                <a:gd name="T9" fmla="*/ 0 w 1"/>
                <a:gd name="T10" fmla="*/ 0 h 74"/>
                <a:gd name="T11" fmla="*/ 1 w 1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4">
                  <a:moveTo>
                    <a:pt x="1" y="74"/>
                  </a:move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3" name="Freeform 835"/>
            <p:cNvSpPr>
              <a:spLocks noChangeAspect="1"/>
            </p:cNvSpPr>
            <p:nvPr/>
          </p:nvSpPr>
          <p:spPr bwMode="auto">
            <a:xfrm>
              <a:off x="4990" y="2133"/>
              <a:ext cx="4" cy="3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0 h 3"/>
                <a:gd name="T4" fmla="*/ 2 w 4"/>
                <a:gd name="T5" fmla="*/ 1 h 3"/>
                <a:gd name="T6" fmla="*/ 1 w 4"/>
                <a:gd name="T7" fmla="*/ 2 h 3"/>
                <a:gd name="T8" fmla="*/ 0 w 4"/>
                <a:gd name="T9" fmla="*/ 2 h 3"/>
                <a:gd name="T10" fmla="*/ 0 w 4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0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4" name="Line 836"/>
            <p:cNvSpPr>
              <a:spLocks noChangeAspect="1" noChangeShapeType="1"/>
            </p:cNvSpPr>
            <p:nvPr/>
          </p:nvSpPr>
          <p:spPr bwMode="auto">
            <a:xfrm flipV="1">
              <a:off x="4980" y="205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5" name="Line 837"/>
            <p:cNvSpPr>
              <a:spLocks noChangeAspect="1" noChangeShapeType="1"/>
            </p:cNvSpPr>
            <p:nvPr/>
          </p:nvSpPr>
          <p:spPr bwMode="auto">
            <a:xfrm>
              <a:off x="4980" y="205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6" name="Freeform 838"/>
            <p:cNvSpPr>
              <a:spLocks noChangeAspect="1"/>
            </p:cNvSpPr>
            <p:nvPr/>
          </p:nvSpPr>
          <p:spPr bwMode="auto">
            <a:xfrm>
              <a:off x="4976" y="2058"/>
              <a:ext cx="4" cy="10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7 h 10"/>
                <a:gd name="T4" fmla="*/ 1 w 4"/>
                <a:gd name="T5" fmla="*/ 4 h 10"/>
                <a:gd name="T6" fmla="*/ 2 w 4"/>
                <a:gd name="T7" fmla="*/ 2 h 10"/>
                <a:gd name="T8" fmla="*/ 3 w 4"/>
                <a:gd name="T9" fmla="*/ 1 h 10"/>
                <a:gd name="T10" fmla="*/ 4 w 4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0"/>
                <a:gd name="T20" fmla="*/ 4 w 4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0">
                  <a:moveTo>
                    <a:pt x="0" y="10"/>
                  </a:move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7" name="Freeform 839"/>
            <p:cNvSpPr>
              <a:spLocks noChangeAspect="1"/>
            </p:cNvSpPr>
            <p:nvPr/>
          </p:nvSpPr>
          <p:spPr bwMode="auto">
            <a:xfrm>
              <a:off x="4976" y="2068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1 w 1"/>
                <a:gd name="T3" fmla="*/ 56 h 74"/>
                <a:gd name="T4" fmla="*/ 0 w 1"/>
                <a:gd name="T5" fmla="*/ 0 h 74"/>
                <a:gd name="T6" fmla="*/ 0 60000 65536"/>
                <a:gd name="T7" fmla="*/ 0 60000 65536"/>
                <a:gd name="T8" fmla="*/ 0 60000 65536"/>
                <a:gd name="T9" fmla="*/ 0 w 1"/>
                <a:gd name="T10" fmla="*/ 0 h 74"/>
                <a:gd name="T11" fmla="*/ 1 w 1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4">
                  <a:moveTo>
                    <a:pt x="1" y="74"/>
                  </a:move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8" name="Freeform 840"/>
            <p:cNvSpPr>
              <a:spLocks noChangeAspect="1"/>
            </p:cNvSpPr>
            <p:nvPr/>
          </p:nvSpPr>
          <p:spPr bwMode="auto">
            <a:xfrm>
              <a:off x="4968" y="2142"/>
              <a:ext cx="9" cy="4"/>
            </a:xfrm>
            <a:custGeom>
              <a:avLst/>
              <a:gdLst>
                <a:gd name="T0" fmla="*/ 9 w 9"/>
                <a:gd name="T1" fmla="*/ 0 h 4"/>
                <a:gd name="T2" fmla="*/ 8 w 9"/>
                <a:gd name="T3" fmla="*/ 1 h 4"/>
                <a:gd name="T4" fmla="*/ 6 w 9"/>
                <a:gd name="T5" fmla="*/ 1 h 4"/>
                <a:gd name="T6" fmla="*/ 5 w 9"/>
                <a:gd name="T7" fmla="*/ 2 h 4"/>
                <a:gd name="T8" fmla="*/ 3 w 9"/>
                <a:gd name="T9" fmla="*/ 2 h 4"/>
                <a:gd name="T10" fmla="*/ 2 w 9"/>
                <a:gd name="T11" fmla="*/ 3 h 4"/>
                <a:gd name="T12" fmla="*/ 1 w 9"/>
                <a:gd name="T13" fmla="*/ 3 h 4"/>
                <a:gd name="T14" fmla="*/ 0 w 9"/>
                <a:gd name="T15" fmla="*/ 4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4"/>
                <a:gd name="T26" fmla="*/ 9 w 9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4">
                  <a:moveTo>
                    <a:pt x="9" y="0"/>
                  </a:moveTo>
                  <a:lnTo>
                    <a:pt x="8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9" name="Freeform 841"/>
            <p:cNvSpPr>
              <a:spLocks noChangeAspect="1"/>
            </p:cNvSpPr>
            <p:nvPr/>
          </p:nvSpPr>
          <p:spPr bwMode="auto">
            <a:xfrm>
              <a:off x="4959" y="2066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0" name="Line 842"/>
            <p:cNvSpPr>
              <a:spLocks noChangeAspect="1" noChangeShapeType="1"/>
            </p:cNvSpPr>
            <p:nvPr/>
          </p:nvSpPr>
          <p:spPr bwMode="auto">
            <a:xfrm>
              <a:off x="4959" y="206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1" name="Freeform 843"/>
            <p:cNvSpPr>
              <a:spLocks noChangeAspect="1"/>
            </p:cNvSpPr>
            <p:nvPr/>
          </p:nvSpPr>
          <p:spPr bwMode="auto">
            <a:xfrm>
              <a:off x="4953" y="2066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1 w 6"/>
                <a:gd name="T3" fmla="*/ 8 h 10"/>
                <a:gd name="T4" fmla="*/ 1 w 6"/>
                <a:gd name="T5" fmla="*/ 5 h 10"/>
                <a:gd name="T6" fmla="*/ 2 w 6"/>
                <a:gd name="T7" fmla="*/ 3 h 10"/>
                <a:gd name="T8" fmla="*/ 4 w 6"/>
                <a:gd name="T9" fmla="*/ 1 h 10"/>
                <a:gd name="T10" fmla="*/ 6 w 6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0" y="10"/>
                  </a:moveTo>
                  <a:lnTo>
                    <a:pt x="1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2" name="Freeform 844"/>
            <p:cNvSpPr>
              <a:spLocks noChangeAspect="1"/>
            </p:cNvSpPr>
            <p:nvPr/>
          </p:nvSpPr>
          <p:spPr bwMode="auto">
            <a:xfrm>
              <a:off x="4953" y="2076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1 w 1"/>
                <a:gd name="T3" fmla="*/ 56 h 74"/>
                <a:gd name="T4" fmla="*/ 0 w 1"/>
                <a:gd name="T5" fmla="*/ 0 h 74"/>
                <a:gd name="T6" fmla="*/ 0 60000 65536"/>
                <a:gd name="T7" fmla="*/ 0 60000 65536"/>
                <a:gd name="T8" fmla="*/ 0 60000 65536"/>
                <a:gd name="T9" fmla="*/ 0 w 1"/>
                <a:gd name="T10" fmla="*/ 0 h 74"/>
                <a:gd name="T11" fmla="*/ 1 w 1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4">
                  <a:moveTo>
                    <a:pt x="1" y="74"/>
                  </a:move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3" name="Freeform 845"/>
            <p:cNvSpPr>
              <a:spLocks noChangeAspect="1"/>
            </p:cNvSpPr>
            <p:nvPr/>
          </p:nvSpPr>
          <p:spPr bwMode="auto">
            <a:xfrm>
              <a:off x="4942" y="2150"/>
              <a:ext cx="12" cy="4"/>
            </a:xfrm>
            <a:custGeom>
              <a:avLst/>
              <a:gdLst>
                <a:gd name="T0" fmla="*/ 12 w 12"/>
                <a:gd name="T1" fmla="*/ 0 h 4"/>
                <a:gd name="T2" fmla="*/ 10 w 12"/>
                <a:gd name="T3" fmla="*/ 1 h 4"/>
                <a:gd name="T4" fmla="*/ 9 w 12"/>
                <a:gd name="T5" fmla="*/ 1 h 4"/>
                <a:gd name="T6" fmla="*/ 7 w 12"/>
                <a:gd name="T7" fmla="*/ 2 h 4"/>
                <a:gd name="T8" fmla="*/ 5 w 12"/>
                <a:gd name="T9" fmla="*/ 2 h 4"/>
                <a:gd name="T10" fmla="*/ 3 w 12"/>
                <a:gd name="T11" fmla="*/ 3 h 4"/>
                <a:gd name="T12" fmla="*/ 2 w 12"/>
                <a:gd name="T13" fmla="*/ 3 h 4"/>
                <a:gd name="T14" fmla="*/ 0 w 12"/>
                <a:gd name="T15" fmla="*/ 4 h 4"/>
                <a:gd name="T16" fmla="*/ 0 w 12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"/>
                <a:gd name="T29" fmla="*/ 12 w 1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">
                  <a:moveTo>
                    <a:pt x="12" y="0"/>
                  </a:moveTo>
                  <a:lnTo>
                    <a:pt x="10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4" name="Freeform 846"/>
            <p:cNvSpPr>
              <a:spLocks noChangeAspect="1"/>
            </p:cNvSpPr>
            <p:nvPr/>
          </p:nvSpPr>
          <p:spPr bwMode="auto">
            <a:xfrm>
              <a:off x="4933" y="2073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0 h 1"/>
                <a:gd name="T4" fmla="*/ 3 w 3"/>
                <a:gd name="T5" fmla="*/ 1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0" y="1"/>
                  </a:moveTo>
                  <a:lnTo>
                    <a:pt x="2" y="0"/>
                  </a:lnTo>
                  <a:lnTo>
                    <a:pt x="3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5" name="Line 847"/>
            <p:cNvSpPr>
              <a:spLocks noChangeAspect="1" noChangeShapeType="1"/>
            </p:cNvSpPr>
            <p:nvPr/>
          </p:nvSpPr>
          <p:spPr bwMode="auto">
            <a:xfrm flipH="1">
              <a:off x="4932" y="207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6" name="Freeform 848"/>
            <p:cNvSpPr>
              <a:spLocks noChangeAspect="1"/>
            </p:cNvSpPr>
            <p:nvPr/>
          </p:nvSpPr>
          <p:spPr bwMode="auto">
            <a:xfrm>
              <a:off x="4926" y="2074"/>
              <a:ext cx="6" cy="9"/>
            </a:xfrm>
            <a:custGeom>
              <a:avLst/>
              <a:gdLst>
                <a:gd name="T0" fmla="*/ 0 w 6"/>
                <a:gd name="T1" fmla="*/ 9 h 9"/>
                <a:gd name="T2" fmla="*/ 0 w 6"/>
                <a:gd name="T3" fmla="*/ 7 h 9"/>
                <a:gd name="T4" fmla="*/ 1 w 6"/>
                <a:gd name="T5" fmla="*/ 4 h 9"/>
                <a:gd name="T6" fmla="*/ 2 w 6"/>
                <a:gd name="T7" fmla="*/ 2 h 9"/>
                <a:gd name="T8" fmla="*/ 4 w 6"/>
                <a:gd name="T9" fmla="*/ 0 h 9"/>
                <a:gd name="T10" fmla="*/ 6 w 6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0" y="9"/>
                  </a:move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7" name="Freeform 849"/>
            <p:cNvSpPr>
              <a:spLocks noChangeAspect="1"/>
            </p:cNvSpPr>
            <p:nvPr/>
          </p:nvSpPr>
          <p:spPr bwMode="auto">
            <a:xfrm>
              <a:off x="4926" y="2083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0 w 1"/>
                <a:gd name="T3" fmla="*/ 56 h 74"/>
                <a:gd name="T4" fmla="*/ 0 w 1"/>
                <a:gd name="T5" fmla="*/ 0 h 74"/>
                <a:gd name="T6" fmla="*/ 0 60000 65536"/>
                <a:gd name="T7" fmla="*/ 0 60000 65536"/>
                <a:gd name="T8" fmla="*/ 0 60000 65536"/>
                <a:gd name="T9" fmla="*/ 0 w 1"/>
                <a:gd name="T10" fmla="*/ 0 h 74"/>
                <a:gd name="T11" fmla="*/ 1 w 1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4">
                  <a:moveTo>
                    <a:pt x="1" y="74"/>
                  </a:moveTo>
                  <a:lnTo>
                    <a:pt x="0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8" name="Freeform 850"/>
            <p:cNvSpPr>
              <a:spLocks noChangeAspect="1"/>
            </p:cNvSpPr>
            <p:nvPr/>
          </p:nvSpPr>
          <p:spPr bwMode="auto">
            <a:xfrm>
              <a:off x="4910" y="2157"/>
              <a:ext cx="17" cy="3"/>
            </a:xfrm>
            <a:custGeom>
              <a:avLst/>
              <a:gdLst>
                <a:gd name="T0" fmla="*/ 17 w 17"/>
                <a:gd name="T1" fmla="*/ 0 h 3"/>
                <a:gd name="T2" fmla="*/ 14 w 17"/>
                <a:gd name="T3" fmla="*/ 1 h 3"/>
                <a:gd name="T4" fmla="*/ 12 w 17"/>
                <a:gd name="T5" fmla="*/ 1 h 3"/>
                <a:gd name="T6" fmla="*/ 10 w 17"/>
                <a:gd name="T7" fmla="*/ 2 h 3"/>
                <a:gd name="T8" fmla="*/ 8 w 17"/>
                <a:gd name="T9" fmla="*/ 2 h 3"/>
                <a:gd name="T10" fmla="*/ 6 w 17"/>
                <a:gd name="T11" fmla="*/ 2 h 3"/>
                <a:gd name="T12" fmla="*/ 4 w 17"/>
                <a:gd name="T13" fmla="*/ 3 h 3"/>
                <a:gd name="T14" fmla="*/ 2 w 17"/>
                <a:gd name="T15" fmla="*/ 3 h 3"/>
                <a:gd name="T16" fmla="*/ 0 w 17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3"/>
                <a:gd name="T29" fmla="*/ 17 w 1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3">
                  <a:moveTo>
                    <a:pt x="17" y="0"/>
                  </a:moveTo>
                  <a:lnTo>
                    <a:pt x="14" y="1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9" name="Freeform 851"/>
            <p:cNvSpPr>
              <a:spLocks noChangeAspect="1"/>
            </p:cNvSpPr>
            <p:nvPr/>
          </p:nvSpPr>
          <p:spPr bwMode="auto">
            <a:xfrm>
              <a:off x="4902" y="2079"/>
              <a:ext cx="4" cy="1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1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lnTo>
                    <a:pt x="3" y="0"/>
                  </a:lnTo>
                  <a:lnTo>
                    <a:pt x="4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0" name="Line 852"/>
            <p:cNvSpPr>
              <a:spLocks noChangeAspect="1" noChangeShapeType="1"/>
            </p:cNvSpPr>
            <p:nvPr/>
          </p:nvSpPr>
          <p:spPr bwMode="auto">
            <a:xfrm flipH="1">
              <a:off x="4901" y="207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1" name="Freeform 853"/>
            <p:cNvSpPr>
              <a:spLocks noChangeAspect="1"/>
            </p:cNvSpPr>
            <p:nvPr/>
          </p:nvSpPr>
          <p:spPr bwMode="auto">
            <a:xfrm>
              <a:off x="4894" y="2080"/>
              <a:ext cx="7" cy="9"/>
            </a:xfrm>
            <a:custGeom>
              <a:avLst/>
              <a:gdLst>
                <a:gd name="T0" fmla="*/ 0 w 7"/>
                <a:gd name="T1" fmla="*/ 9 h 9"/>
                <a:gd name="T2" fmla="*/ 1 w 7"/>
                <a:gd name="T3" fmla="*/ 6 h 9"/>
                <a:gd name="T4" fmla="*/ 2 w 7"/>
                <a:gd name="T5" fmla="*/ 4 h 9"/>
                <a:gd name="T6" fmla="*/ 3 w 7"/>
                <a:gd name="T7" fmla="*/ 2 h 9"/>
                <a:gd name="T8" fmla="*/ 5 w 7"/>
                <a:gd name="T9" fmla="*/ 0 h 9"/>
                <a:gd name="T10" fmla="*/ 7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0" y="9"/>
                  </a:moveTo>
                  <a:lnTo>
                    <a:pt x="1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2" name="Freeform 854"/>
            <p:cNvSpPr>
              <a:spLocks noChangeAspect="1"/>
            </p:cNvSpPr>
            <p:nvPr/>
          </p:nvSpPr>
          <p:spPr bwMode="auto">
            <a:xfrm>
              <a:off x="4894" y="2089"/>
              <a:ext cx="1" cy="74"/>
            </a:xfrm>
            <a:custGeom>
              <a:avLst/>
              <a:gdLst>
                <a:gd name="T0" fmla="*/ 1 w 1"/>
                <a:gd name="T1" fmla="*/ 74 h 74"/>
                <a:gd name="T2" fmla="*/ 1 w 1"/>
                <a:gd name="T3" fmla="*/ 56 h 74"/>
                <a:gd name="T4" fmla="*/ 1 w 1"/>
                <a:gd name="T5" fmla="*/ 28 h 74"/>
                <a:gd name="T6" fmla="*/ 0 w 1"/>
                <a:gd name="T7" fmla="*/ 0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74"/>
                <a:gd name="T14" fmla="*/ 1 w 1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74">
                  <a:moveTo>
                    <a:pt x="1" y="74"/>
                  </a:moveTo>
                  <a:lnTo>
                    <a:pt x="1" y="56"/>
                  </a:lnTo>
                  <a:lnTo>
                    <a:pt x="1" y="2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3" name="Freeform 855"/>
            <p:cNvSpPr>
              <a:spLocks noChangeAspect="1"/>
            </p:cNvSpPr>
            <p:nvPr/>
          </p:nvSpPr>
          <p:spPr bwMode="auto">
            <a:xfrm>
              <a:off x="4578" y="2110"/>
              <a:ext cx="317" cy="60"/>
            </a:xfrm>
            <a:custGeom>
              <a:avLst/>
              <a:gdLst>
                <a:gd name="T0" fmla="*/ 317 w 317"/>
                <a:gd name="T1" fmla="*/ 53 h 60"/>
                <a:gd name="T2" fmla="*/ 293 w 317"/>
                <a:gd name="T3" fmla="*/ 56 h 60"/>
                <a:gd name="T4" fmla="*/ 267 w 317"/>
                <a:gd name="T5" fmla="*/ 58 h 60"/>
                <a:gd name="T6" fmla="*/ 241 w 317"/>
                <a:gd name="T7" fmla="*/ 59 h 60"/>
                <a:gd name="T8" fmla="*/ 215 w 317"/>
                <a:gd name="T9" fmla="*/ 60 h 60"/>
                <a:gd name="T10" fmla="*/ 189 w 317"/>
                <a:gd name="T11" fmla="*/ 59 h 60"/>
                <a:gd name="T12" fmla="*/ 162 w 317"/>
                <a:gd name="T13" fmla="*/ 58 h 60"/>
                <a:gd name="T14" fmla="*/ 137 w 317"/>
                <a:gd name="T15" fmla="*/ 56 h 60"/>
                <a:gd name="T16" fmla="*/ 113 w 317"/>
                <a:gd name="T17" fmla="*/ 53 h 60"/>
                <a:gd name="T18" fmla="*/ 91 w 317"/>
                <a:gd name="T19" fmla="*/ 49 h 60"/>
                <a:gd name="T20" fmla="*/ 70 w 317"/>
                <a:gd name="T21" fmla="*/ 44 h 60"/>
                <a:gd name="T22" fmla="*/ 52 w 317"/>
                <a:gd name="T23" fmla="*/ 39 h 60"/>
                <a:gd name="T24" fmla="*/ 36 w 317"/>
                <a:gd name="T25" fmla="*/ 33 h 60"/>
                <a:gd name="T26" fmla="*/ 23 w 317"/>
                <a:gd name="T27" fmla="*/ 27 h 60"/>
                <a:gd name="T28" fmla="*/ 13 w 317"/>
                <a:gd name="T29" fmla="*/ 20 h 60"/>
                <a:gd name="T30" fmla="*/ 5 w 317"/>
                <a:gd name="T31" fmla="*/ 13 h 60"/>
                <a:gd name="T32" fmla="*/ 1 w 317"/>
                <a:gd name="T33" fmla="*/ 6 h 60"/>
                <a:gd name="T34" fmla="*/ 0 w 317"/>
                <a:gd name="T35" fmla="*/ 0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7"/>
                <a:gd name="T55" fmla="*/ 0 h 60"/>
                <a:gd name="T56" fmla="*/ 317 w 317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7" h="60">
                  <a:moveTo>
                    <a:pt x="317" y="53"/>
                  </a:moveTo>
                  <a:lnTo>
                    <a:pt x="293" y="56"/>
                  </a:lnTo>
                  <a:lnTo>
                    <a:pt x="267" y="58"/>
                  </a:lnTo>
                  <a:lnTo>
                    <a:pt x="241" y="59"/>
                  </a:lnTo>
                  <a:lnTo>
                    <a:pt x="215" y="60"/>
                  </a:lnTo>
                  <a:lnTo>
                    <a:pt x="189" y="59"/>
                  </a:lnTo>
                  <a:lnTo>
                    <a:pt x="162" y="58"/>
                  </a:lnTo>
                  <a:lnTo>
                    <a:pt x="137" y="56"/>
                  </a:lnTo>
                  <a:lnTo>
                    <a:pt x="113" y="53"/>
                  </a:lnTo>
                  <a:lnTo>
                    <a:pt x="91" y="49"/>
                  </a:lnTo>
                  <a:lnTo>
                    <a:pt x="70" y="44"/>
                  </a:lnTo>
                  <a:lnTo>
                    <a:pt x="52" y="39"/>
                  </a:lnTo>
                  <a:lnTo>
                    <a:pt x="36" y="33"/>
                  </a:lnTo>
                  <a:lnTo>
                    <a:pt x="23" y="27"/>
                  </a:lnTo>
                  <a:lnTo>
                    <a:pt x="13" y="20"/>
                  </a:lnTo>
                  <a:lnTo>
                    <a:pt x="5" y="13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4" name="Line 856"/>
            <p:cNvSpPr>
              <a:spLocks noChangeAspect="1" noChangeShapeType="1"/>
            </p:cNvSpPr>
            <p:nvPr/>
          </p:nvSpPr>
          <p:spPr bwMode="auto">
            <a:xfrm flipV="1">
              <a:off x="4579" y="2101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5" name="Freeform 857"/>
            <p:cNvSpPr>
              <a:spLocks noChangeAspect="1"/>
            </p:cNvSpPr>
            <p:nvPr/>
          </p:nvSpPr>
          <p:spPr bwMode="auto">
            <a:xfrm>
              <a:off x="5008" y="200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6" name="Freeform 858"/>
            <p:cNvSpPr>
              <a:spLocks noChangeAspect="1"/>
            </p:cNvSpPr>
            <p:nvPr/>
          </p:nvSpPr>
          <p:spPr bwMode="auto">
            <a:xfrm>
              <a:off x="4697" y="2143"/>
              <a:ext cx="3" cy="11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8 h 11"/>
                <a:gd name="T4" fmla="*/ 0 w 3"/>
                <a:gd name="T5" fmla="*/ 6 h 11"/>
                <a:gd name="T6" fmla="*/ 1 w 3"/>
                <a:gd name="T7" fmla="*/ 4 h 11"/>
                <a:gd name="T8" fmla="*/ 1 w 3"/>
                <a:gd name="T9" fmla="*/ 3 h 11"/>
                <a:gd name="T10" fmla="*/ 2 w 3"/>
                <a:gd name="T11" fmla="*/ 1 h 11"/>
                <a:gd name="T12" fmla="*/ 3 w 3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1"/>
                <a:gd name="T23" fmla="*/ 3 w 3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1">
                  <a:moveTo>
                    <a:pt x="0" y="11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7" name="Line 859"/>
            <p:cNvSpPr>
              <a:spLocks noChangeAspect="1" noChangeShapeType="1"/>
            </p:cNvSpPr>
            <p:nvPr/>
          </p:nvSpPr>
          <p:spPr bwMode="auto">
            <a:xfrm>
              <a:off x="4700" y="214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8" name="Line 860"/>
            <p:cNvSpPr>
              <a:spLocks noChangeAspect="1" noChangeShapeType="1"/>
            </p:cNvSpPr>
            <p:nvPr/>
          </p:nvSpPr>
          <p:spPr bwMode="auto">
            <a:xfrm>
              <a:off x="4689" y="2137"/>
              <a:ext cx="1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9" name="Freeform 861"/>
            <p:cNvSpPr>
              <a:spLocks noChangeAspect="1"/>
            </p:cNvSpPr>
            <p:nvPr/>
          </p:nvSpPr>
          <p:spPr bwMode="auto">
            <a:xfrm>
              <a:off x="4856" y="2175"/>
              <a:ext cx="69" cy="11"/>
            </a:xfrm>
            <a:custGeom>
              <a:avLst/>
              <a:gdLst>
                <a:gd name="T0" fmla="*/ 69 w 69"/>
                <a:gd name="T1" fmla="*/ 0 h 11"/>
                <a:gd name="T2" fmla="*/ 62 w 69"/>
                <a:gd name="T3" fmla="*/ 2 h 11"/>
                <a:gd name="T4" fmla="*/ 54 w 69"/>
                <a:gd name="T5" fmla="*/ 3 h 11"/>
                <a:gd name="T6" fmla="*/ 45 w 69"/>
                <a:gd name="T7" fmla="*/ 5 h 11"/>
                <a:gd name="T8" fmla="*/ 37 w 69"/>
                <a:gd name="T9" fmla="*/ 6 h 11"/>
                <a:gd name="T10" fmla="*/ 28 w 69"/>
                <a:gd name="T11" fmla="*/ 8 h 11"/>
                <a:gd name="T12" fmla="*/ 19 w 69"/>
                <a:gd name="T13" fmla="*/ 9 h 11"/>
                <a:gd name="T14" fmla="*/ 9 w 69"/>
                <a:gd name="T15" fmla="*/ 10 h 11"/>
                <a:gd name="T16" fmla="*/ 0 w 69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11"/>
                <a:gd name="T29" fmla="*/ 69 w 69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11">
                  <a:moveTo>
                    <a:pt x="69" y="0"/>
                  </a:moveTo>
                  <a:lnTo>
                    <a:pt x="62" y="2"/>
                  </a:lnTo>
                  <a:lnTo>
                    <a:pt x="54" y="3"/>
                  </a:lnTo>
                  <a:lnTo>
                    <a:pt x="45" y="5"/>
                  </a:lnTo>
                  <a:lnTo>
                    <a:pt x="37" y="6"/>
                  </a:lnTo>
                  <a:lnTo>
                    <a:pt x="28" y="8"/>
                  </a:lnTo>
                  <a:lnTo>
                    <a:pt x="19" y="9"/>
                  </a:lnTo>
                  <a:lnTo>
                    <a:pt x="9" y="1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0" name="Freeform 862"/>
            <p:cNvSpPr>
              <a:spLocks noChangeAspect="1"/>
            </p:cNvSpPr>
            <p:nvPr/>
          </p:nvSpPr>
          <p:spPr bwMode="auto">
            <a:xfrm>
              <a:off x="4598" y="2168"/>
              <a:ext cx="393" cy="54"/>
            </a:xfrm>
            <a:custGeom>
              <a:avLst/>
              <a:gdLst>
                <a:gd name="T0" fmla="*/ 0 w 393"/>
                <a:gd name="T1" fmla="*/ 0 h 54"/>
                <a:gd name="T2" fmla="*/ 0 w 393"/>
                <a:gd name="T3" fmla="*/ 0 h 54"/>
                <a:gd name="T4" fmla="*/ 2 w 393"/>
                <a:gd name="T5" fmla="*/ 7 h 54"/>
                <a:gd name="T6" fmla="*/ 7 w 393"/>
                <a:gd name="T7" fmla="*/ 14 h 54"/>
                <a:gd name="T8" fmla="*/ 15 w 393"/>
                <a:gd name="T9" fmla="*/ 20 h 54"/>
                <a:gd name="T10" fmla="*/ 26 w 393"/>
                <a:gd name="T11" fmla="*/ 26 h 54"/>
                <a:gd name="T12" fmla="*/ 40 w 393"/>
                <a:gd name="T13" fmla="*/ 32 h 54"/>
                <a:gd name="T14" fmla="*/ 56 w 393"/>
                <a:gd name="T15" fmla="*/ 37 h 54"/>
                <a:gd name="T16" fmla="*/ 74 w 393"/>
                <a:gd name="T17" fmla="*/ 42 h 54"/>
                <a:gd name="T18" fmla="*/ 95 w 393"/>
                <a:gd name="T19" fmla="*/ 46 h 54"/>
                <a:gd name="T20" fmla="*/ 116 w 393"/>
                <a:gd name="T21" fmla="*/ 49 h 54"/>
                <a:gd name="T22" fmla="*/ 140 w 393"/>
                <a:gd name="T23" fmla="*/ 51 h 54"/>
                <a:gd name="T24" fmla="*/ 164 w 393"/>
                <a:gd name="T25" fmla="*/ 53 h 54"/>
                <a:gd name="T26" fmla="*/ 188 w 393"/>
                <a:gd name="T27" fmla="*/ 54 h 54"/>
                <a:gd name="T28" fmla="*/ 213 w 393"/>
                <a:gd name="T29" fmla="*/ 53 h 54"/>
                <a:gd name="T30" fmla="*/ 237 w 393"/>
                <a:gd name="T31" fmla="*/ 52 h 54"/>
                <a:gd name="T32" fmla="*/ 261 w 393"/>
                <a:gd name="T33" fmla="*/ 51 h 54"/>
                <a:gd name="T34" fmla="*/ 284 w 393"/>
                <a:gd name="T35" fmla="*/ 48 h 54"/>
                <a:gd name="T36" fmla="*/ 305 w 393"/>
                <a:gd name="T37" fmla="*/ 45 h 54"/>
                <a:gd name="T38" fmla="*/ 325 w 393"/>
                <a:gd name="T39" fmla="*/ 40 h 54"/>
                <a:gd name="T40" fmla="*/ 342 w 393"/>
                <a:gd name="T41" fmla="*/ 36 h 54"/>
                <a:gd name="T42" fmla="*/ 358 w 393"/>
                <a:gd name="T43" fmla="*/ 30 h 54"/>
                <a:gd name="T44" fmla="*/ 370 w 393"/>
                <a:gd name="T45" fmla="*/ 25 h 54"/>
                <a:gd name="T46" fmla="*/ 380 w 393"/>
                <a:gd name="T47" fmla="*/ 18 h 54"/>
                <a:gd name="T48" fmla="*/ 387 w 393"/>
                <a:gd name="T49" fmla="*/ 12 h 54"/>
                <a:gd name="T50" fmla="*/ 392 w 393"/>
                <a:gd name="T51" fmla="*/ 5 h 54"/>
                <a:gd name="T52" fmla="*/ 393 w 393"/>
                <a:gd name="T53" fmla="*/ 0 h 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3"/>
                <a:gd name="T82" fmla="*/ 0 h 54"/>
                <a:gd name="T83" fmla="*/ 393 w 393"/>
                <a:gd name="T84" fmla="*/ 54 h 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3" h="54">
                  <a:moveTo>
                    <a:pt x="0" y="0"/>
                  </a:moveTo>
                  <a:lnTo>
                    <a:pt x="0" y="0"/>
                  </a:lnTo>
                  <a:lnTo>
                    <a:pt x="2" y="7"/>
                  </a:lnTo>
                  <a:lnTo>
                    <a:pt x="7" y="14"/>
                  </a:lnTo>
                  <a:lnTo>
                    <a:pt x="15" y="20"/>
                  </a:lnTo>
                  <a:lnTo>
                    <a:pt x="26" y="26"/>
                  </a:lnTo>
                  <a:lnTo>
                    <a:pt x="40" y="32"/>
                  </a:lnTo>
                  <a:lnTo>
                    <a:pt x="56" y="37"/>
                  </a:lnTo>
                  <a:lnTo>
                    <a:pt x="74" y="42"/>
                  </a:lnTo>
                  <a:lnTo>
                    <a:pt x="95" y="46"/>
                  </a:lnTo>
                  <a:lnTo>
                    <a:pt x="116" y="49"/>
                  </a:lnTo>
                  <a:lnTo>
                    <a:pt x="140" y="51"/>
                  </a:lnTo>
                  <a:lnTo>
                    <a:pt x="164" y="53"/>
                  </a:lnTo>
                  <a:lnTo>
                    <a:pt x="188" y="54"/>
                  </a:lnTo>
                  <a:lnTo>
                    <a:pt x="213" y="53"/>
                  </a:lnTo>
                  <a:lnTo>
                    <a:pt x="237" y="52"/>
                  </a:lnTo>
                  <a:lnTo>
                    <a:pt x="261" y="51"/>
                  </a:lnTo>
                  <a:lnTo>
                    <a:pt x="284" y="48"/>
                  </a:lnTo>
                  <a:lnTo>
                    <a:pt x="305" y="45"/>
                  </a:lnTo>
                  <a:lnTo>
                    <a:pt x="325" y="40"/>
                  </a:lnTo>
                  <a:lnTo>
                    <a:pt x="342" y="36"/>
                  </a:lnTo>
                  <a:lnTo>
                    <a:pt x="358" y="30"/>
                  </a:lnTo>
                  <a:lnTo>
                    <a:pt x="370" y="25"/>
                  </a:lnTo>
                  <a:lnTo>
                    <a:pt x="380" y="18"/>
                  </a:lnTo>
                  <a:lnTo>
                    <a:pt x="387" y="12"/>
                  </a:lnTo>
                  <a:lnTo>
                    <a:pt x="392" y="5"/>
                  </a:lnTo>
                  <a:lnTo>
                    <a:pt x="39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1" name="Freeform 863"/>
            <p:cNvSpPr>
              <a:spLocks noChangeAspect="1"/>
            </p:cNvSpPr>
            <p:nvPr/>
          </p:nvSpPr>
          <p:spPr bwMode="auto">
            <a:xfrm>
              <a:off x="4622" y="2122"/>
              <a:ext cx="67" cy="15"/>
            </a:xfrm>
            <a:custGeom>
              <a:avLst/>
              <a:gdLst>
                <a:gd name="T0" fmla="*/ 67 w 67"/>
                <a:gd name="T1" fmla="*/ 15 h 15"/>
                <a:gd name="T2" fmla="*/ 67 w 67"/>
                <a:gd name="T3" fmla="*/ 15 h 15"/>
                <a:gd name="T4" fmla="*/ 66 w 67"/>
                <a:gd name="T5" fmla="*/ 15 h 15"/>
                <a:gd name="T6" fmla="*/ 64 w 67"/>
                <a:gd name="T7" fmla="*/ 15 h 15"/>
                <a:gd name="T8" fmla="*/ 56 w 67"/>
                <a:gd name="T9" fmla="*/ 14 h 15"/>
                <a:gd name="T10" fmla="*/ 39 w 67"/>
                <a:gd name="T11" fmla="*/ 11 h 15"/>
                <a:gd name="T12" fmla="*/ 24 w 67"/>
                <a:gd name="T13" fmla="*/ 8 h 15"/>
                <a:gd name="T14" fmla="*/ 11 w 67"/>
                <a:gd name="T15" fmla="*/ 4 h 15"/>
                <a:gd name="T16" fmla="*/ 0 w 67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15"/>
                <a:gd name="T29" fmla="*/ 67 w 67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15">
                  <a:moveTo>
                    <a:pt x="67" y="15"/>
                  </a:moveTo>
                  <a:lnTo>
                    <a:pt x="67" y="15"/>
                  </a:lnTo>
                  <a:lnTo>
                    <a:pt x="66" y="15"/>
                  </a:lnTo>
                  <a:lnTo>
                    <a:pt x="64" y="15"/>
                  </a:lnTo>
                  <a:lnTo>
                    <a:pt x="56" y="14"/>
                  </a:lnTo>
                  <a:lnTo>
                    <a:pt x="39" y="11"/>
                  </a:lnTo>
                  <a:lnTo>
                    <a:pt x="24" y="8"/>
                  </a:lnTo>
                  <a:lnTo>
                    <a:pt x="11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2" name="Freeform 864"/>
            <p:cNvSpPr>
              <a:spLocks noChangeAspect="1"/>
            </p:cNvSpPr>
            <p:nvPr/>
          </p:nvSpPr>
          <p:spPr bwMode="auto">
            <a:xfrm>
              <a:off x="4622" y="2119"/>
              <a:ext cx="2" cy="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1 w 2"/>
                <a:gd name="T5" fmla="*/ 2 h 3"/>
                <a:gd name="T6" fmla="*/ 0 w 2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3" name="Line 865"/>
            <p:cNvSpPr>
              <a:spLocks noChangeAspect="1" noChangeShapeType="1"/>
            </p:cNvSpPr>
            <p:nvPr/>
          </p:nvSpPr>
          <p:spPr bwMode="auto">
            <a:xfrm>
              <a:off x="4624" y="211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4" name="Freeform 866"/>
            <p:cNvSpPr>
              <a:spLocks noChangeAspect="1"/>
            </p:cNvSpPr>
            <p:nvPr/>
          </p:nvSpPr>
          <p:spPr bwMode="auto">
            <a:xfrm>
              <a:off x="4806" y="2042"/>
              <a:ext cx="5" cy="5"/>
            </a:xfrm>
            <a:custGeom>
              <a:avLst/>
              <a:gdLst>
                <a:gd name="T0" fmla="*/ 0 w 5"/>
                <a:gd name="T1" fmla="*/ 5 h 5"/>
                <a:gd name="T2" fmla="*/ 1 w 5"/>
                <a:gd name="T3" fmla="*/ 3 h 5"/>
                <a:gd name="T4" fmla="*/ 3 w 5"/>
                <a:gd name="T5" fmla="*/ 1 h 5"/>
                <a:gd name="T6" fmla="*/ 5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5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5" name="Line 867"/>
            <p:cNvSpPr>
              <a:spLocks noChangeAspect="1" noChangeShapeType="1"/>
            </p:cNvSpPr>
            <p:nvPr/>
          </p:nvSpPr>
          <p:spPr bwMode="auto">
            <a:xfrm>
              <a:off x="4624" y="2103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6" name="Freeform 868"/>
            <p:cNvSpPr>
              <a:spLocks noChangeAspect="1"/>
            </p:cNvSpPr>
            <p:nvPr/>
          </p:nvSpPr>
          <p:spPr bwMode="auto">
            <a:xfrm>
              <a:off x="4620" y="2092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1 w 4"/>
                <a:gd name="T3" fmla="*/ 2 h 11"/>
                <a:gd name="T4" fmla="*/ 2 w 4"/>
                <a:gd name="T5" fmla="*/ 4 h 11"/>
                <a:gd name="T6" fmla="*/ 3 w 4"/>
                <a:gd name="T7" fmla="*/ 7 h 11"/>
                <a:gd name="T8" fmla="*/ 4 w 4"/>
                <a:gd name="T9" fmla="*/ 10 h 11"/>
                <a:gd name="T10" fmla="*/ 4 w 4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1"/>
                <a:gd name="T20" fmla="*/ 4 w 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1">
                  <a:moveTo>
                    <a:pt x="0" y="0"/>
                  </a:moveTo>
                  <a:lnTo>
                    <a:pt x="1" y="2"/>
                  </a:lnTo>
                  <a:lnTo>
                    <a:pt x="2" y="4"/>
                  </a:lnTo>
                  <a:lnTo>
                    <a:pt x="3" y="7"/>
                  </a:lnTo>
                  <a:lnTo>
                    <a:pt x="4" y="10"/>
                  </a:lnTo>
                  <a:lnTo>
                    <a:pt x="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7" name="Line 869"/>
            <p:cNvSpPr>
              <a:spLocks noChangeAspect="1" noChangeShapeType="1"/>
            </p:cNvSpPr>
            <p:nvPr/>
          </p:nvSpPr>
          <p:spPr bwMode="auto">
            <a:xfrm>
              <a:off x="4620" y="20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8" name="Freeform 870"/>
            <p:cNvSpPr>
              <a:spLocks noChangeAspect="1"/>
            </p:cNvSpPr>
            <p:nvPr/>
          </p:nvSpPr>
          <p:spPr bwMode="auto">
            <a:xfrm>
              <a:off x="4618" y="2092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9" name="Freeform 871"/>
            <p:cNvSpPr>
              <a:spLocks noChangeAspect="1"/>
            </p:cNvSpPr>
            <p:nvPr/>
          </p:nvSpPr>
          <p:spPr bwMode="auto">
            <a:xfrm>
              <a:off x="4601" y="2096"/>
              <a:ext cx="6" cy="11"/>
            </a:xfrm>
            <a:custGeom>
              <a:avLst/>
              <a:gdLst>
                <a:gd name="T0" fmla="*/ 0 w 6"/>
                <a:gd name="T1" fmla="*/ 0 h 11"/>
                <a:gd name="T2" fmla="*/ 0 w 6"/>
                <a:gd name="T3" fmla="*/ 1 h 11"/>
                <a:gd name="T4" fmla="*/ 2 w 6"/>
                <a:gd name="T5" fmla="*/ 7 h 11"/>
                <a:gd name="T6" fmla="*/ 6 w 6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1"/>
                <a:gd name="T14" fmla="*/ 6 w 6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1">
                  <a:moveTo>
                    <a:pt x="0" y="0"/>
                  </a:moveTo>
                  <a:lnTo>
                    <a:pt x="0" y="1"/>
                  </a:lnTo>
                  <a:lnTo>
                    <a:pt x="2" y="7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0" name="Freeform 872"/>
            <p:cNvSpPr>
              <a:spLocks noChangeAspect="1"/>
            </p:cNvSpPr>
            <p:nvPr/>
          </p:nvSpPr>
          <p:spPr bwMode="auto">
            <a:xfrm>
              <a:off x="4608" y="2185"/>
              <a:ext cx="19" cy="12"/>
            </a:xfrm>
            <a:custGeom>
              <a:avLst/>
              <a:gdLst>
                <a:gd name="T0" fmla="*/ 19 w 19"/>
                <a:gd name="T1" fmla="*/ 12 h 12"/>
                <a:gd name="T2" fmla="*/ 8 w 19"/>
                <a:gd name="T3" fmla="*/ 6 h 12"/>
                <a:gd name="T4" fmla="*/ 0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19" y="12"/>
                  </a:moveTo>
                  <a:lnTo>
                    <a:pt x="8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1" name="Freeform 873"/>
            <p:cNvSpPr>
              <a:spLocks noChangeAspect="1"/>
            </p:cNvSpPr>
            <p:nvPr/>
          </p:nvSpPr>
          <p:spPr bwMode="auto">
            <a:xfrm>
              <a:off x="4627" y="2185"/>
              <a:ext cx="354" cy="39"/>
            </a:xfrm>
            <a:custGeom>
              <a:avLst/>
              <a:gdLst>
                <a:gd name="T0" fmla="*/ 354 w 354"/>
                <a:gd name="T1" fmla="*/ 0 h 39"/>
                <a:gd name="T2" fmla="*/ 352 w 354"/>
                <a:gd name="T3" fmla="*/ 1 h 39"/>
                <a:gd name="T4" fmla="*/ 343 w 354"/>
                <a:gd name="T5" fmla="*/ 8 h 39"/>
                <a:gd name="T6" fmla="*/ 331 w 354"/>
                <a:gd name="T7" fmla="*/ 14 h 39"/>
                <a:gd name="T8" fmla="*/ 316 w 354"/>
                <a:gd name="T9" fmla="*/ 19 h 39"/>
                <a:gd name="T10" fmla="*/ 299 w 354"/>
                <a:gd name="T11" fmla="*/ 24 h 39"/>
                <a:gd name="T12" fmla="*/ 280 w 354"/>
                <a:gd name="T13" fmla="*/ 29 h 39"/>
                <a:gd name="T14" fmla="*/ 259 w 354"/>
                <a:gd name="T15" fmla="*/ 32 h 39"/>
                <a:gd name="T16" fmla="*/ 236 w 354"/>
                <a:gd name="T17" fmla="*/ 35 h 39"/>
                <a:gd name="T18" fmla="*/ 212 w 354"/>
                <a:gd name="T19" fmla="*/ 37 h 39"/>
                <a:gd name="T20" fmla="*/ 188 w 354"/>
                <a:gd name="T21" fmla="*/ 38 h 39"/>
                <a:gd name="T22" fmla="*/ 163 w 354"/>
                <a:gd name="T23" fmla="*/ 39 h 39"/>
                <a:gd name="T24" fmla="*/ 139 w 354"/>
                <a:gd name="T25" fmla="*/ 38 h 39"/>
                <a:gd name="T26" fmla="*/ 114 w 354"/>
                <a:gd name="T27" fmla="*/ 37 h 39"/>
                <a:gd name="T28" fmla="*/ 91 w 354"/>
                <a:gd name="T29" fmla="*/ 34 h 39"/>
                <a:gd name="T30" fmla="*/ 69 w 354"/>
                <a:gd name="T31" fmla="*/ 31 h 39"/>
                <a:gd name="T32" fmla="*/ 48 w 354"/>
                <a:gd name="T33" fmla="*/ 27 h 39"/>
                <a:gd name="T34" fmla="*/ 30 w 354"/>
                <a:gd name="T35" fmla="*/ 23 h 39"/>
                <a:gd name="T36" fmla="*/ 13 w 354"/>
                <a:gd name="T37" fmla="*/ 18 h 39"/>
                <a:gd name="T38" fmla="*/ 0 w 354"/>
                <a:gd name="T39" fmla="*/ 12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4"/>
                <a:gd name="T61" fmla="*/ 0 h 39"/>
                <a:gd name="T62" fmla="*/ 354 w 354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4" h="39">
                  <a:moveTo>
                    <a:pt x="354" y="0"/>
                  </a:moveTo>
                  <a:lnTo>
                    <a:pt x="352" y="1"/>
                  </a:lnTo>
                  <a:lnTo>
                    <a:pt x="343" y="8"/>
                  </a:lnTo>
                  <a:lnTo>
                    <a:pt x="331" y="14"/>
                  </a:lnTo>
                  <a:lnTo>
                    <a:pt x="316" y="19"/>
                  </a:lnTo>
                  <a:lnTo>
                    <a:pt x="299" y="24"/>
                  </a:lnTo>
                  <a:lnTo>
                    <a:pt x="280" y="29"/>
                  </a:lnTo>
                  <a:lnTo>
                    <a:pt x="259" y="32"/>
                  </a:lnTo>
                  <a:lnTo>
                    <a:pt x="236" y="35"/>
                  </a:lnTo>
                  <a:lnTo>
                    <a:pt x="212" y="37"/>
                  </a:lnTo>
                  <a:lnTo>
                    <a:pt x="188" y="38"/>
                  </a:lnTo>
                  <a:lnTo>
                    <a:pt x="163" y="39"/>
                  </a:lnTo>
                  <a:lnTo>
                    <a:pt x="139" y="38"/>
                  </a:lnTo>
                  <a:lnTo>
                    <a:pt x="114" y="37"/>
                  </a:lnTo>
                  <a:lnTo>
                    <a:pt x="91" y="34"/>
                  </a:lnTo>
                  <a:lnTo>
                    <a:pt x="69" y="31"/>
                  </a:lnTo>
                  <a:lnTo>
                    <a:pt x="48" y="27"/>
                  </a:lnTo>
                  <a:lnTo>
                    <a:pt x="30" y="23"/>
                  </a:lnTo>
                  <a:lnTo>
                    <a:pt x="13" y="18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2" name="Freeform 874"/>
            <p:cNvSpPr>
              <a:spLocks noChangeAspect="1"/>
            </p:cNvSpPr>
            <p:nvPr/>
          </p:nvSpPr>
          <p:spPr bwMode="auto">
            <a:xfrm>
              <a:off x="4625" y="2016"/>
              <a:ext cx="182" cy="19"/>
            </a:xfrm>
            <a:custGeom>
              <a:avLst/>
              <a:gdLst>
                <a:gd name="T0" fmla="*/ 0 w 182"/>
                <a:gd name="T1" fmla="*/ 0 h 19"/>
                <a:gd name="T2" fmla="*/ 1 w 182"/>
                <a:gd name="T3" fmla="*/ 1 h 19"/>
                <a:gd name="T4" fmla="*/ 13 w 182"/>
                <a:gd name="T5" fmla="*/ 5 h 19"/>
                <a:gd name="T6" fmla="*/ 27 w 182"/>
                <a:gd name="T7" fmla="*/ 10 h 19"/>
                <a:gd name="T8" fmla="*/ 44 w 182"/>
                <a:gd name="T9" fmla="*/ 13 h 19"/>
                <a:gd name="T10" fmla="*/ 62 w 182"/>
                <a:gd name="T11" fmla="*/ 16 h 19"/>
                <a:gd name="T12" fmla="*/ 82 w 182"/>
                <a:gd name="T13" fmla="*/ 18 h 19"/>
                <a:gd name="T14" fmla="*/ 103 w 182"/>
                <a:gd name="T15" fmla="*/ 19 h 19"/>
                <a:gd name="T16" fmla="*/ 124 w 182"/>
                <a:gd name="T17" fmla="*/ 19 h 19"/>
                <a:gd name="T18" fmla="*/ 144 w 182"/>
                <a:gd name="T19" fmla="*/ 18 h 19"/>
                <a:gd name="T20" fmla="*/ 164 w 182"/>
                <a:gd name="T21" fmla="*/ 16 h 19"/>
                <a:gd name="T22" fmla="*/ 182 w 182"/>
                <a:gd name="T23" fmla="*/ 13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2"/>
                <a:gd name="T37" fmla="*/ 0 h 19"/>
                <a:gd name="T38" fmla="*/ 182 w 182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2" h="19">
                  <a:moveTo>
                    <a:pt x="0" y="0"/>
                  </a:moveTo>
                  <a:lnTo>
                    <a:pt x="1" y="1"/>
                  </a:lnTo>
                  <a:lnTo>
                    <a:pt x="13" y="5"/>
                  </a:lnTo>
                  <a:lnTo>
                    <a:pt x="27" y="10"/>
                  </a:lnTo>
                  <a:lnTo>
                    <a:pt x="44" y="13"/>
                  </a:lnTo>
                  <a:lnTo>
                    <a:pt x="62" y="16"/>
                  </a:lnTo>
                  <a:lnTo>
                    <a:pt x="82" y="18"/>
                  </a:lnTo>
                  <a:lnTo>
                    <a:pt x="103" y="19"/>
                  </a:lnTo>
                  <a:lnTo>
                    <a:pt x="124" y="19"/>
                  </a:lnTo>
                  <a:lnTo>
                    <a:pt x="144" y="18"/>
                  </a:lnTo>
                  <a:lnTo>
                    <a:pt x="164" y="16"/>
                  </a:lnTo>
                  <a:lnTo>
                    <a:pt x="182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3" name="Freeform 875"/>
            <p:cNvSpPr>
              <a:spLocks noChangeAspect="1"/>
            </p:cNvSpPr>
            <p:nvPr/>
          </p:nvSpPr>
          <p:spPr bwMode="auto">
            <a:xfrm>
              <a:off x="4638" y="2018"/>
              <a:ext cx="144" cy="11"/>
            </a:xfrm>
            <a:custGeom>
              <a:avLst/>
              <a:gdLst>
                <a:gd name="T0" fmla="*/ 144 w 144"/>
                <a:gd name="T1" fmla="*/ 0 h 11"/>
                <a:gd name="T2" fmla="*/ 142 w 144"/>
                <a:gd name="T3" fmla="*/ 0 h 11"/>
                <a:gd name="T4" fmla="*/ 131 w 144"/>
                <a:gd name="T5" fmla="*/ 4 h 11"/>
                <a:gd name="T6" fmla="*/ 117 w 144"/>
                <a:gd name="T7" fmla="*/ 7 h 11"/>
                <a:gd name="T8" fmla="*/ 102 w 144"/>
                <a:gd name="T9" fmla="*/ 9 h 11"/>
                <a:gd name="T10" fmla="*/ 86 w 144"/>
                <a:gd name="T11" fmla="*/ 11 h 11"/>
                <a:gd name="T12" fmla="*/ 69 w 144"/>
                <a:gd name="T13" fmla="*/ 11 h 11"/>
                <a:gd name="T14" fmla="*/ 51 w 144"/>
                <a:gd name="T15" fmla="*/ 11 h 11"/>
                <a:gd name="T16" fmla="*/ 35 w 144"/>
                <a:gd name="T17" fmla="*/ 9 h 11"/>
                <a:gd name="T18" fmla="*/ 20 w 144"/>
                <a:gd name="T19" fmla="*/ 7 h 11"/>
                <a:gd name="T20" fmla="*/ 6 w 144"/>
                <a:gd name="T21" fmla="*/ 4 h 11"/>
                <a:gd name="T22" fmla="*/ 0 w 144"/>
                <a:gd name="T23" fmla="*/ 2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4"/>
                <a:gd name="T37" fmla="*/ 0 h 11"/>
                <a:gd name="T38" fmla="*/ 144 w 144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4" h="11">
                  <a:moveTo>
                    <a:pt x="144" y="0"/>
                  </a:moveTo>
                  <a:lnTo>
                    <a:pt x="142" y="0"/>
                  </a:lnTo>
                  <a:lnTo>
                    <a:pt x="131" y="4"/>
                  </a:lnTo>
                  <a:lnTo>
                    <a:pt x="117" y="7"/>
                  </a:lnTo>
                  <a:lnTo>
                    <a:pt x="102" y="9"/>
                  </a:lnTo>
                  <a:lnTo>
                    <a:pt x="86" y="11"/>
                  </a:lnTo>
                  <a:lnTo>
                    <a:pt x="69" y="11"/>
                  </a:lnTo>
                  <a:lnTo>
                    <a:pt x="51" y="11"/>
                  </a:lnTo>
                  <a:lnTo>
                    <a:pt x="35" y="9"/>
                  </a:lnTo>
                  <a:lnTo>
                    <a:pt x="20" y="7"/>
                  </a:lnTo>
                  <a:lnTo>
                    <a:pt x="6" y="4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4" name="Freeform 876"/>
            <p:cNvSpPr>
              <a:spLocks noChangeAspect="1"/>
            </p:cNvSpPr>
            <p:nvPr/>
          </p:nvSpPr>
          <p:spPr bwMode="auto">
            <a:xfrm>
              <a:off x="4837" y="2051"/>
              <a:ext cx="27" cy="3"/>
            </a:xfrm>
            <a:custGeom>
              <a:avLst/>
              <a:gdLst>
                <a:gd name="T0" fmla="*/ 27 w 27"/>
                <a:gd name="T1" fmla="*/ 3 h 3"/>
                <a:gd name="T2" fmla="*/ 19 w 27"/>
                <a:gd name="T3" fmla="*/ 3 h 3"/>
                <a:gd name="T4" fmla="*/ 11 w 27"/>
                <a:gd name="T5" fmla="*/ 3 h 3"/>
                <a:gd name="T6" fmla="*/ 5 w 27"/>
                <a:gd name="T7" fmla="*/ 2 h 3"/>
                <a:gd name="T8" fmla="*/ 0 w 27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27" y="3"/>
                  </a:moveTo>
                  <a:lnTo>
                    <a:pt x="19" y="3"/>
                  </a:lnTo>
                  <a:lnTo>
                    <a:pt x="11" y="3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5" name="Freeform 877"/>
            <p:cNvSpPr>
              <a:spLocks noChangeAspect="1"/>
            </p:cNvSpPr>
            <p:nvPr/>
          </p:nvSpPr>
          <p:spPr bwMode="auto">
            <a:xfrm>
              <a:off x="4786" y="1944"/>
              <a:ext cx="213" cy="110"/>
            </a:xfrm>
            <a:custGeom>
              <a:avLst/>
              <a:gdLst>
                <a:gd name="T0" fmla="*/ 0 w 213"/>
                <a:gd name="T1" fmla="*/ 0 h 110"/>
                <a:gd name="T2" fmla="*/ 18 w 213"/>
                <a:gd name="T3" fmla="*/ 0 h 110"/>
                <a:gd name="T4" fmla="*/ 43 w 213"/>
                <a:gd name="T5" fmla="*/ 1 h 110"/>
                <a:gd name="T6" fmla="*/ 68 w 213"/>
                <a:gd name="T7" fmla="*/ 3 h 110"/>
                <a:gd name="T8" fmla="*/ 92 w 213"/>
                <a:gd name="T9" fmla="*/ 5 h 110"/>
                <a:gd name="T10" fmla="*/ 115 w 213"/>
                <a:gd name="T11" fmla="*/ 9 h 110"/>
                <a:gd name="T12" fmla="*/ 136 w 213"/>
                <a:gd name="T13" fmla="*/ 13 h 110"/>
                <a:gd name="T14" fmla="*/ 155 w 213"/>
                <a:gd name="T15" fmla="*/ 17 h 110"/>
                <a:gd name="T16" fmla="*/ 171 w 213"/>
                <a:gd name="T17" fmla="*/ 23 h 110"/>
                <a:gd name="T18" fmla="*/ 185 w 213"/>
                <a:gd name="T19" fmla="*/ 29 h 110"/>
                <a:gd name="T20" fmla="*/ 197 w 213"/>
                <a:gd name="T21" fmla="*/ 35 h 110"/>
                <a:gd name="T22" fmla="*/ 205 w 213"/>
                <a:gd name="T23" fmla="*/ 42 h 110"/>
                <a:gd name="T24" fmla="*/ 211 w 213"/>
                <a:gd name="T25" fmla="*/ 48 h 110"/>
                <a:gd name="T26" fmla="*/ 213 w 213"/>
                <a:gd name="T27" fmla="*/ 56 h 110"/>
                <a:gd name="T28" fmla="*/ 212 w 213"/>
                <a:gd name="T29" fmla="*/ 63 h 110"/>
                <a:gd name="T30" fmla="*/ 208 w 213"/>
                <a:gd name="T31" fmla="*/ 69 h 110"/>
                <a:gd name="T32" fmla="*/ 200 w 213"/>
                <a:gd name="T33" fmla="*/ 76 h 110"/>
                <a:gd name="T34" fmla="*/ 190 w 213"/>
                <a:gd name="T35" fmla="*/ 83 h 110"/>
                <a:gd name="T36" fmla="*/ 177 w 213"/>
                <a:gd name="T37" fmla="*/ 89 h 110"/>
                <a:gd name="T38" fmla="*/ 161 w 213"/>
                <a:gd name="T39" fmla="*/ 94 h 110"/>
                <a:gd name="T40" fmla="*/ 143 w 213"/>
                <a:gd name="T41" fmla="*/ 99 h 110"/>
                <a:gd name="T42" fmla="*/ 123 w 213"/>
                <a:gd name="T43" fmla="*/ 104 h 110"/>
                <a:gd name="T44" fmla="*/ 101 w 213"/>
                <a:gd name="T45" fmla="*/ 107 h 110"/>
                <a:gd name="T46" fmla="*/ 78 w 213"/>
                <a:gd name="T47" fmla="*/ 11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3"/>
                <a:gd name="T73" fmla="*/ 0 h 110"/>
                <a:gd name="T74" fmla="*/ 213 w 213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3" h="110">
                  <a:moveTo>
                    <a:pt x="0" y="0"/>
                  </a:moveTo>
                  <a:lnTo>
                    <a:pt x="18" y="0"/>
                  </a:lnTo>
                  <a:lnTo>
                    <a:pt x="43" y="1"/>
                  </a:lnTo>
                  <a:lnTo>
                    <a:pt x="68" y="3"/>
                  </a:lnTo>
                  <a:lnTo>
                    <a:pt x="92" y="5"/>
                  </a:lnTo>
                  <a:lnTo>
                    <a:pt x="115" y="9"/>
                  </a:lnTo>
                  <a:lnTo>
                    <a:pt x="136" y="13"/>
                  </a:lnTo>
                  <a:lnTo>
                    <a:pt x="155" y="17"/>
                  </a:lnTo>
                  <a:lnTo>
                    <a:pt x="171" y="23"/>
                  </a:lnTo>
                  <a:lnTo>
                    <a:pt x="185" y="29"/>
                  </a:lnTo>
                  <a:lnTo>
                    <a:pt x="197" y="35"/>
                  </a:lnTo>
                  <a:lnTo>
                    <a:pt x="205" y="42"/>
                  </a:lnTo>
                  <a:lnTo>
                    <a:pt x="211" y="48"/>
                  </a:lnTo>
                  <a:lnTo>
                    <a:pt x="213" y="56"/>
                  </a:lnTo>
                  <a:lnTo>
                    <a:pt x="212" y="63"/>
                  </a:lnTo>
                  <a:lnTo>
                    <a:pt x="208" y="69"/>
                  </a:lnTo>
                  <a:lnTo>
                    <a:pt x="200" y="76"/>
                  </a:lnTo>
                  <a:lnTo>
                    <a:pt x="190" y="83"/>
                  </a:lnTo>
                  <a:lnTo>
                    <a:pt x="177" y="89"/>
                  </a:lnTo>
                  <a:lnTo>
                    <a:pt x="161" y="94"/>
                  </a:lnTo>
                  <a:lnTo>
                    <a:pt x="143" y="99"/>
                  </a:lnTo>
                  <a:lnTo>
                    <a:pt x="123" y="104"/>
                  </a:lnTo>
                  <a:lnTo>
                    <a:pt x="101" y="107"/>
                  </a:lnTo>
                  <a:lnTo>
                    <a:pt x="78" y="1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6" name="Freeform 878"/>
            <p:cNvSpPr>
              <a:spLocks noChangeAspect="1"/>
            </p:cNvSpPr>
            <p:nvPr/>
          </p:nvSpPr>
          <p:spPr bwMode="auto">
            <a:xfrm>
              <a:off x="4871" y="2016"/>
              <a:ext cx="126" cy="39"/>
            </a:xfrm>
            <a:custGeom>
              <a:avLst/>
              <a:gdLst>
                <a:gd name="T0" fmla="*/ 0 w 126"/>
                <a:gd name="T1" fmla="*/ 39 h 39"/>
                <a:gd name="T2" fmla="*/ 23 w 126"/>
                <a:gd name="T3" fmla="*/ 36 h 39"/>
                <a:gd name="T4" fmla="*/ 45 w 126"/>
                <a:gd name="T5" fmla="*/ 32 h 39"/>
                <a:gd name="T6" fmla="*/ 65 w 126"/>
                <a:gd name="T7" fmla="*/ 27 h 39"/>
                <a:gd name="T8" fmla="*/ 83 w 126"/>
                <a:gd name="T9" fmla="*/ 22 h 39"/>
                <a:gd name="T10" fmla="*/ 98 w 126"/>
                <a:gd name="T11" fmla="*/ 17 h 39"/>
                <a:gd name="T12" fmla="*/ 111 w 126"/>
                <a:gd name="T13" fmla="*/ 10 h 39"/>
                <a:gd name="T14" fmla="*/ 121 w 126"/>
                <a:gd name="T15" fmla="*/ 4 h 39"/>
                <a:gd name="T16" fmla="*/ 126 w 126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39"/>
                <a:gd name="T29" fmla="*/ 126 w 126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39">
                  <a:moveTo>
                    <a:pt x="0" y="39"/>
                  </a:moveTo>
                  <a:lnTo>
                    <a:pt x="23" y="36"/>
                  </a:lnTo>
                  <a:lnTo>
                    <a:pt x="45" y="32"/>
                  </a:lnTo>
                  <a:lnTo>
                    <a:pt x="65" y="27"/>
                  </a:lnTo>
                  <a:lnTo>
                    <a:pt x="83" y="22"/>
                  </a:lnTo>
                  <a:lnTo>
                    <a:pt x="98" y="17"/>
                  </a:lnTo>
                  <a:lnTo>
                    <a:pt x="111" y="10"/>
                  </a:lnTo>
                  <a:lnTo>
                    <a:pt x="121" y="4"/>
                  </a:lnTo>
                  <a:lnTo>
                    <a:pt x="1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7" name="Freeform 879"/>
            <p:cNvSpPr>
              <a:spLocks noChangeAspect="1"/>
            </p:cNvSpPr>
            <p:nvPr/>
          </p:nvSpPr>
          <p:spPr bwMode="auto">
            <a:xfrm>
              <a:off x="4786" y="1943"/>
              <a:ext cx="197" cy="32"/>
            </a:xfrm>
            <a:custGeom>
              <a:avLst/>
              <a:gdLst>
                <a:gd name="T0" fmla="*/ 197 w 197"/>
                <a:gd name="T1" fmla="*/ 32 h 32"/>
                <a:gd name="T2" fmla="*/ 190 w 197"/>
                <a:gd name="T3" fmla="*/ 29 h 32"/>
                <a:gd name="T4" fmla="*/ 175 w 197"/>
                <a:gd name="T5" fmla="*/ 23 h 32"/>
                <a:gd name="T6" fmla="*/ 159 w 197"/>
                <a:gd name="T7" fmla="*/ 18 h 32"/>
                <a:gd name="T8" fmla="*/ 140 w 197"/>
                <a:gd name="T9" fmla="*/ 13 h 32"/>
                <a:gd name="T10" fmla="*/ 119 w 197"/>
                <a:gd name="T11" fmla="*/ 9 h 32"/>
                <a:gd name="T12" fmla="*/ 96 w 197"/>
                <a:gd name="T13" fmla="*/ 5 h 32"/>
                <a:gd name="T14" fmla="*/ 72 w 197"/>
                <a:gd name="T15" fmla="*/ 3 h 32"/>
                <a:gd name="T16" fmla="*/ 47 w 197"/>
                <a:gd name="T17" fmla="*/ 1 h 32"/>
                <a:gd name="T18" fmla="*/ 22 w 197"/>
                <a:gd name="T19" fmla="*/ 0 h 32"/>
                <a:gd name="T20" fmla="*/ 0 w 197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32"/>
                <a:gd name="T35" fmla="*/ 197 w 197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32">
                  <a:moveTo>
                    <a:pt x="197" y="32"/>
                  </a:moveTo>
                  <a:lnTo>
                    <a:pt x="190" y="29"/>
                  </a:lnTo>
                  <a:lnTo>
                    <a:pt x="175" y="23"/>
                  </a:lnTo>
                  <a:lnTo>
                    <a:pt x="159" y="18"/>
                  </a:lnTo>
                  <a:lnTo>
                    <a:pt x="140" y="13"/>
                  </a:lnTo>
                  <a:lnTo>
                    <a:pt x="119" y="9"/>
                  </a:lnTo>
                  <a:lnTo>
                    <a:pt x="96" y="5"/>
                  </a:lnTo>
                  <a:lnTo>
                    <a:pt x="72" y="3"/>
                  </a:lnTo>
                  <a:lnTo>
                    <a:pt x="47" y="1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8" name="Freeform 880"/>
            <p:cNvSpPr>
              <a:spLocks noChangeAspect="1"/>
            </p:cNvSpPr>
            <p:nvPr/>
          </p:nvSpPr>
          <p:spPr bwMode="auto">
            <a:xfrm>
              <a:off x="4812" y="2041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1 w 4"/>
                <a:gd name="T5" fmla="*/ 0 h 1"/>
                <a:gd name="T6" fmla="*/ 1 w 4"/>
                <a:gd name="T7" fmla="*/ 0 h 1"/>
                <a:gd name="T8" fmla="*/ 2 w 4"/>
                <a:gd name="T9" fmla="*/ 0 h 1"/>
                <a:gd name="T10" fmla="*/ 2 w 4"/>
                <a:gd name="T11" fmla="*/ 0 h 1"/>
                <a:gd name="T12" fmla="*/ 3 w 4"/>
                <a:gd name="T13" fmla="*/ 0 h 1"/>
                <a:gd name="T14" fmla="*/ 3 w 4"/>
                <a:gd name="T15" fmla="*/ 0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9" name="Line 881"/>
            <p:cNvSpPr>
              <a:spLocks noChangeAspect="1" noChangeShapeType="1"/>
            </p:cNvSpPr>
            <p:nvPr/>
          </p:nvSpPr>
          <p:spPr bwMode="auto">
            <a:xfrm flipH="1" flipV="1">
              <a:off x="4816" y="204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0" name="Line 882"/>
            <p:cNvSpPr>
              <a:spLocks noChangeAspect="1" noChangeShapeType="1"/>
            </p:cNvSpPr>
            <p:nvPr/>
          </p:nvSpPr>
          <p:spPr bwMode="auto">
            <a:xfrm flipH="1" flipV="1">
              <a:off x="4817" y="2042"/>
              <a:ext cx="2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1" name="Freeform 883"/>
            <p:cNvSpPr>
              <a:spLocks noChangeAspect="1"/>
            </p:cNvSpPr>
            <p:nvPr/>
          </p:nvSpPr>
          <p:spPr bwMode="auto">
            <a:xfrm>
              <a:off x="4630" y="1838"/>
              <a:ext cx="153" cy="28"/>
            </a:xfrm>
            <a:custGeom>
              <a:avLst/>
              <a:gdLst>
                <a:gd name="T0" fmla="*/ 148 w 153"/>
                <a:gd name="T1" fmla="*/ 0 h 28"/>
                <a:gd name="T2" fmla="*/ 149 w 153"/>
                <a:gd name="T3" fmla="*/ 0 h 28"/>
                <a:gd name="T4" fmla="*/ 152 w 153"/>
                <a:gd name="T5" fmla="*/ 4 h 28"/>
                <a:gd name="T6" fmla="*/ 153 w 153"/>
                <a:gd name="T7" fmla="*/ 8 h 28"/>
                <a:gd name="T8" fmla="*/ 150 w 153"/>
                <a:gd name="T9" fmla="*/ 13 h 28"/>
                <a:gd name="T10" fmla="*/ 144 w 153"/>
                <a:gd name="T11" fmla="*/ 17 h 28"/>
                <a:gd name="T12" fmla="*/ 135 w 153"/>
                <a:gd name="T13" fmla="*/ 20 h 28"/>
                <a:gd name="T14" fmla="*/ 124 w 153"/>
                <a:gd name="T15" fmla="*/ 23 h 28"/>
                <a:gd name="T16" fmla="*/ 111 w 153"/>
                <a:gd name="T17" fmla="*/ 25 h 28"/>
                <a:gd name="T18" fmla="*/ 97 w 153"/>
                <a:gd name="T19" fmla="*/ 27 h 28"/>
                <a:gd name="T20" fmla="*/ 82 w 153"/>
                <a:gd name="T21" fmla="*/ 28 h 28"/>
                <a:gd name="T22" fmla="*/ 66 w 153"/>
                <a:gd name="T23" fmla="*/ 27 h 28"/>
                <a:gd name="T24" fmla="*/ 51 w 153"/>
                <a:gd name="T25" fmla="*/ 26 h 28"/>
                <a:gd name="T26" fmla="*/ 37 w 153"/>
                <a:gd name="T27" fmla="*/ 25 h 28"/>
                <a:gd name="T28" fmla="*/ 25 w 153"/>
                <a:gd name="T29" fmla="*/ 22 h 28"/>
                <a:gd name="T30" fmla="*/ 15 w 153"/>
                <a:gd name="T31" fmla="*/ 19 h 28"/>
                <a:gd name="T32" fmla="*/ 7 w 153"/>
                <a:gd name="T33" fmla="*/ 15 h 28"/>
                <a:gd name="T34" fmla="*/ 2 w 153"/>
                <a:gd name="T35" fmla="*/ 11 h 28"/>
                <a:gd name="T36" fmla="*/ 0 w 153"/>
                <a:gd name="T37" fmla="*/ 7 h 28"/>
                <a:gd name="T38" fmla="*/ 1 w 153"/>
                <a:gd name="T39" fmla="*/ 3 h 28"/>
                <a:gd name="T40" fmla="*/ 5 w 153"/>
                <a:gd name="T41" fmla="*/ 0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3"/>
                <a:gd name="T64" fmla="*/ 0 h 28"/>
                <a:gd name="T65" fmla="*/ 153 w 153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3" h="28">
                  <a:moveTo>
                    <a:pt x="148" y="0"/>
                  </a:moveTo>
                  <a:lnTo>
                    <a:pt x="149" y="0"/>
                  </a:lnTo>
                  <a:lnTo>
                    <a:pt x="152" y="4"/>
                  </a:lnTo>
                  <a:lnTo>
                    <a:pt x="153" y="8"/>
                  </a:lnTo>
                  <a:lnTo>
                    <a:pt x="150" y="13"/>
                  </a:lnTo>
                  <a:lnTo>
                    <a:pt x="144" y="17"/>
                  </a:lnTo>
                  <a:lnTo>
                    <a:pt x="135" y="20"/>
                  </a:lnTo>
                  <a:lnTo>
                    <a:pt x="124" y="23"/>
                  </a:lnTo>
                  <a:lnTo>
                    <a:pt x="111" y="25"/>
                  </a:lnTo>
                  <a:lnTo>
                    <a:pt x="97" y="27"/>
                  </a:lnTo>
                  <a:lnTo>
                    <a:pt x="82" y="28"/>
                  </a:lnTo>
                  <a:lnTo>
                    <a:pt x="66" y="27"/>
                  </a:lnTo>
                  <a:lnTo>
                    <a:pt x="51" y="26"/>
                  </a:lnTo>
                  <a:lnTo>
                    <a:pt x="37" y="25"/>
                  </a:lnTo>
                  <a:lnTo>
                    <a:pt x="25" y="22"/>
                  </a:lnTo>
                  <a:lnTo>
                    <a:pt x="15" y="19"/>
                  </a:lnTo>
                  <a:lnTo>
                    <a:pt x="7" y="1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1" y="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2" name="Freeform 884"/>
            <p:cNvSpPr>
              <a:spLocks noChangeAspect="1"/>
            </p:cNvSpPr>
            <p:nvPr/>
          </p:nvSpPr>
          <p:spPr bwMode="auto">
            <a:xfrm>
              <a:off x="4643" y="1842"/>
              <a:ext cx="137" cy="20"/>
            </a:xfrm>
            <a:custGeom>
              <a:avLst/>
              <a:gdLst>
                <a:gd name="T0" fmla="*/ 0 w 137"/>
                <a:gd name="T1" fmla="*/ 10 h 20"/>
                <a:gd name="T2" fmla="*/ 9 w 137"/>
                <a:gd name="T3" fmla="*/ 14 h 20"/>
                <a:gd name="T4" fmla="*/ 20 w 137"/>
                <a:gd name="T5" fmla="*/ 16 h 20"/>
                <a:gd name="T6" fmla="*/ 34 w 137"/>
                <a:gd name="T7" fmla="*/ 19 h 20"/>
                <a:gd name="T8" fmla="*/ 48 w 137"/>
                <a:gd name="T9" fmla="*/ 20 h 20"/>
                <a:gd name="T10" fmla="*/ 64 w 137"/>
                <a:gd name="T11" fmla="*/ 20 h 20"/>
                <a:gd name="T12" fmla="*/ 79 w 137"/>
                <a:gd name="T13" fmla="*/ 20 h 20"/>
                <a:gd name="T14" fmla="*/ 93 w 137"/>
                <a:gd name="T15" fmla="*/ 19 h 20"/>
                <a:gd name="T16" fmla="*/ 107 w 137"/>
                <a:gd name="T17" fmla="*/ 16 h 20"/>
                <a:gd name="T18" fmla="*/ 118 w 137"/>
                <a:gd name="T19" fmla="*/ 14 h 20"/>
                <a:gd name="T20" fmla="*/ 127 w 137"/>
                <a:gd name="T21" fmla="*/ 10 h 20"/>
                <a:gd name="T22" fmla="*/ 134 w 137"/>
                <a:gd name="T23" fmla="*/ 6 h 20"/>
                <a:gd name="T24" fmla="*/ 137 w 137"/>
                <a:gd name="T25" fmla="*/ 2 h 20"/>
                <a:gd name="T26" fmla="*/ 137 w 137"/>
                <a:gd name="T27" fmla="*/ 0 h 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7"/>
                <a:gd name="T43" fmla="*/ 0 h 20"/>
                <a:gd name="T44" fmla="*/ 137 w 137"/>
                <a:gd name="T45" fmla="*/ 20 h 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7" h="20">
                  <a:moveTo>
                    <a:pt x="0" y="10"/>
                  </a:moveTo>
                  <a:lnTo>
                    <a:pt x="9" y="14"/>
                  </a:lnTo>
                  <a:lnTo>
                    <a:pt x="20" y="16"/>
                  </a:lnTo>
                  <a:lnTo>
                    <a:pt x="34" y="19"/>
                  </a:lnTo>
                  <a:lnTo>
                    <a:pt x="48" y="20"/>
                  </a:lnTo>
                  <a:lnTo>
                    <a:pt x="64" y="20"/>
                  </a:lnTo>
                  <a:lnTo>
                    <a:pt x="79" y="20"/>
                  </a:lnTo>
                  <a:lnTo>
                    <a:pt x="93" y="19"/>
                  </a:lnTo>
                  <a:lnTo>
                    <a:pt x="107" y="16"/>
                  </a:lnTo>
                  <a:lnTo>
                    <a:pt x="118" y="14"/>
                  </a:lnTo>
                  <a:lnTo>
                    <a:pt x="127" y="10"/>
                  </a:lnTo>
                  <a:lnTo>
                    <a:pt x="134" y="6"/>
                  </a:lnTo>
                  <a:lnTo>
                    <a:pt x="137" y="2"/>
                  </a:lnTo>
                  <a:lnTo>
                    <a:pt x="1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3" name="Freeform 885"/>
            <p:cNvSpPr>
              <a:spLocks noChangeAspect="1"/>
            </p:cNvSpPr>
            <p:nvPr/>
          </p:nvSpPr>
          <p:spPr bwMode="auto">
            <a:xfrm>
              <a:off x="4633" y="1822"/>
              <a:ext cx="146" cy="17"/>
            </a:xfrm>
            <a:custGeom>
              <a:avLst/>
              <a:gdLst>
                <a:gd name="T0" fmla="*/ 146 w 146"/>
                <a:gd name="T1" fmla="*/ 17 h 17"/>
                <a:gd name="T2" fmla="*/ 144 w 146"/>
                <a:gd name="T3" fmla="*/ 14 h 17"/>
                <a:gd name="T4" fmla="*/ 137 w 146"/>
                <a:gd name="T5" fmla="*/ 10 h 17"/>
                <a:gd name="T6" fmla="*/ 128 w 146"/>
                <a:gd name="T7" fmla="*/ 6 h 17"/>
                <a:gd name="T8" fmla="*/ 117 w 146"/>
                <a:gd name="T9" fmla="*/ 3 h 17"/>
                <a:gd name="T10" fmla="*/ 103 w 146"/>
                <a:gd name="T11" fmla="*/ 1 h 17"/>
                <a:gd name="T12" fmla="*/ 89 w 146"/>
                <a:gd name="T13" fmla="*/ 0 h 17"/>
                <a:gd name="T14" fmla="*/ 74 w 146"/>
                <a:gd name="T15" fmla="*/ 0 h 17"/>
                <a:gd name="T16" fmla="*/ 58 w 146"/>
                <a:gd name="T17" fmla="*/ 0 h 17"/>
                <a:gd name="T18" fmla="*/ 44 w 146"/>
                <a:gd name="T19" fmla="*/ 1 h 17"/>
                <a:gd name="T20" fmla="*/ 30 w 146"/>
                <a:gd name="T21" fmla="*/ 3 h 17"/>
                <a:gd name="T22" fmla="*/ 19 w 146"/>
                <a:gd name="T23" fmla="*/ 6 h 17"/>
                <a:gd name="T24" fmla="*/ 10 w 146"/>
                <a:gd name="T25" fmla="*/ 10 h 17"/>
                <a:gd name="T26" fmla="*/ 3 w 146"/>
                <a:gd name="T27" fmla="*/ 14 h 17"/>
                <a:gd name="T28" fmla="*/ 0 w 146"/>
                <a:gd name="T29" fmla="*/ 17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6"/>
                <a:gd name="T46" fmla="*/ 0 h 17"/>
                <a:gd name="T47" fmla="*/ 146 w 146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6" h="17">
                  <a:moveTo>
                    <a:pt x="146" y="17"/>
                  </a:moveTo>
                  <a:lnTo>
                    <a:pt x="144" y="14"/>
                  </a:lnTo>
                  <a:lnTo>
                    <a:pt x="137" y="10"/>
                  </a:lnTo>
                  <a:lnTo>
                    <a:pt x="128" y="6"/>
                  </a:lnTo>
                  <a:lnTo>
                    <a:pt x="117" y="3"/>
                  </a:lnTo>
                  <a:lnTo>
                    <a:pt x="103" y="1"/>
                  </a:lnTo>
                  <a:lnTo>
                    <a:pt x="89" y="0"/>
                  </a:lnTo>
                  <a:lnTo>
                    <a:pt x="74" y="0"/>
                  </a:lnTo>
                  <a:lnTo>
                    <a:pt x="58" y="0"/>
                  </a:lnTo>
                  <a:lnTo>
                    <a:pt x="44" y="1"/>
                  </a:lnTo>
                  <a:lnTo>
                    <a:pt x="30" y="3"/>
                  </a:lnTo>
                  <a:lnTo>
                    <a:pt x="19" y="6"/>
                  </a:lnTo>
                  <a:lnTo>
                    <a:pt x="10" y="10"/>
                  </a:lnTo>
                  <a:lnTo>
                    <a:pt x="3" y="14"/>
                  </a:lnTo>
                  <a:lnTo>
                    <a:pt x="0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4" name="Freeform 886"/>
            <p:cNvSpPr>
              <a:spLocks noChangeAspect="1"/>
            </p:cNvSpPr>
            <p:nvPr/>
          </p:nvSpPr>
          <p:spPr bwMode="auto">
            <a:xfrm>
              <a:off x="4636" y="1822"/>
              <a:ext cx="141" cy="40"/>
            </a:xfrm>
            <a:custGeom>
              <a:avLst/>
              <a:gdLst>
                <a:gd name="T0" fmla="*/ 9 w 141"/>
                <a:gd name="T1" fmla="*/ 30 h 40"/>
                <a:gd name="T2" fmla="*/ 3 w 141"/>
                <a:gd name="T3" fmla="*/ 26 h 40"/>
                <a:gd name="T4" fmla="*/ 0 w 141"/>
                <a:gd name="T5" fmla="*/ 22 h 40"/>
                <a:gd name="T6" fmla="*/ 0 w 141"/>
                <a:gd name="T7" fmla="*/ 18 h 40"/>
                <a:gd name="T8" fmla="*/ 3 w 141"/>
                <a:gd name="T9" fmla="*/ 14 h 40"/>
                <a:gd name="T10" fmla="*/ 9 w 141"/>
                <a:gd name="T11" fmla="*/ 10 h 40"/>
                <a:gd name="T12" fmla="*/ 18 w 141"/>
                <a:gd name="T13" fmla="*/ 7 h 40"/>
                <a:gd name="T14" fmla="*/ 29 w 141"/>
                <a:gd name="T15" fmla="*/ 4 h 40"/>
                <a:gd name="T16" fmla="*/ 42 w 141"/>
                <a:gd name="T17" fmla="*/ 2 h 40"/>
                <a:gd name="T18" fmla="*/ 56 w 141"/>
                <a:gd name="T19" fmla="*/ 1 h 40"/>
                <a:gd name="T20" fmla="*/ 71 w 141"/>
                <a:gd name="T21" fmla="*/ 0 h 40"/>
                <a:gd name="T22" fmla="*/ 85 w 141"/>
                <a:gd name="T23" fmla="*/ 1 h 40"/>
                <a:gd name="T24" fmla="*/ 99 w 141"/>
                <a:gd name="T25" fmla="*/ 2 h 40"/>
                <a:gd name="T26" fmla="*/ 112 w 141"/>
                <a:gd name="T27" fmla="*/ 4 h 40"/>
                <a:gd name="T28" fmla="*/ 123 w 141"/>
                <a:gd name="T29" fmla="*/ 7 h 40"/>
                <a:gd name="T30" fmla="*/ 132 w 141"/>
                <a:gd name="T31" fmla="*/ 10 h 40"/>
                <a:gd name="T32" fmla="*/ 138 w 141"/>
                <a:gd name="T33" fmla="*/ 14 h 40"/>
                <a:gd name="T34" fmla="*/ 141 w 141"/>
                <a:gd name="T35" fmla="*/ 18 h 40"/>
                <a:gd name="T36" fmla="*/ 141 w 141"/>
                <a:gd name="T37" fmla="*/ 22 h 40"/>
                <a:gd name="T38" fmla="*/ 138 w 141"/>
                <a:gd name="T39" fmla="*/ 26 h 40"/>
                <a:gd name="T40" fmla="*/ 132 w 141"/>
                <a:gd name="T41" fmla="*/ 30 h 40"/>
                <a:gd name="T42" fmla="*/ 123 w 141"/>
                <a:gd name="T43" fmla="*/ 33 h 40"/>
                <a:gd name="T44" fmla="*/ 112 w 141"/>
                <a:gd name="T45" fmla="*/ 36 h 40"/>
                <a:gd name="T46" fmla="*/ 99 w 141"/>
                <a:gd name="T47" fmla="*/ 38 h 40"/>
                <a:gd name="T48" fmla="*/ 85 w 141"/>
                <a:gd name="T49" fmla="*/ 39 h 40"/>
                <a:gd name="T50" fmla="*/ 71 w 141"/>
                <a:gd name="T51" fmla="*/ 40 h 40"/>
                <a:gd name="T52" fmla="*/ 56 w 141"/>
                <a:gd name="T53" fmla="*/ 39 h 40"/>
                <a:gd name="T54" fmla="*/ 42 w 141"/>
                <a:gd name="T55" fmla="*/ 38 h 40"/>
                <a:gd name="T56" fmla="*/ 29 w 141"/>
                <a:gd name="T57" fmla="*/ 36 h 40"/>
                <a:gd name="T58" fmla="*/ 18 w 141"/>
                <a:gd name="T59" fmla="*/ 33 h 40"/>
                <a:gd name="T60" fmla="*/ 9 w 141"/>
                <a:gd name="T61" fmla="*/ 30 h 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1"/>
                <a:gd name="T94" fmla="*/ 0 h 40"/>
                <a:gd name="T95" fmla="*/ 141 w 141"/>
                <a:gd name="T96" fmla="*/ 40 h 4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1" h="40">
                  <a:moveTo>
                    <a:pt x="9" y="30"/>
                  </a:moveTo>
                  <a:lnTo>
                    <a:pt x="3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9" y="10"/>
                  </a:lnTo>
                  <a:lnTo>
                    <a:pt x="18" y="7"/>
                  </a:lnTo>
                  <a:lnTo>
                    <a:pt x="29" y="4"/>
                  </a:lnTo>
                  <a:lnTo>
                    <a:pt x="42" y="2"/>
                  </a:lnTo>
                  <a:lnTo>
                    <a:pt x="56" y="1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4"/>
                  </a:lnTo>
                  <a:lnTo>
                    <a:pt x="123" y="7"/>
                  </a:lnTo>
                  <a:lnTo>
                    <a:pt x="132" y="10"/>
                  </a:lnTo>
                  <a:lnTo>
                    <a:pt x="138" y="14"/>
                  </a:lnTo>
                  <a:lnTo>
                    <a:pt x="141" y="18"/>
                  </a:lnTo>
                  <a:lnTo>
                    <a:pt x="141" y="22"/>
                  </a:lnTo>
                  <a:lnTo>
                    <a:pt x="138" y="26"/>
                  </a:lnTo>
                  <a:lnTo>
                    <a:pt x="132" y="30"/>
                  </a:lnTo>
                  <a:lnTo>
                    <a:pt x="123" y="33"/>
                  </a:lnTo>
                  <a:lnTo>
                    <a:pt x="112" y="36"/>
                  </a:lnTo>
                  <a:lnTo>
                    <a:pt x="99" y="38"/>
                  </a:lnTo>
                  <a:lnTo>
                    <a:pt x="85" y="39"/>
                  </a:lnTo>
                  <a:lnTo>
                    <a:pt x="71" y="40"/>
                  </a:lnTo>
                  <a:lnTo>
                    <a:pt x="56" y="39"/>
                  </a:lnTo>
                  <a:lnTo>
                    <a:pt x="42" y="38"/>
                  </a:lnTo>
                  <a:lnTo>
                    <a:pt x="29" y="36"/>
                  </a:lnTo>
                  <a:lnTo>
                    <a:pt x="18" y="33"/>
                  </a:lnTo>
                  <a:lnTo>
                    <a:pt x="9" y="3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5" name="Freeform 887"/>
            <p:cNvSpPr>
              <a:spLocks noChangeAspect="1"/>
            </p:cNvSpPr>
            <p:nvPr/>
          </p:nvSpPr>
          <p:spPr bwMode="auto">
            <a:xfrm>
              <a:off x="4786" y="1950"/>
              <a:ext cx="208" cy="68"/>
            </a:xfrm>
            <a:custGeom>
              <a:avLst/>
              <a:gdLst>
                <a:gd name="T0" fmla="*/ 203 w 208"/>
                <a:gd name="T1" fmla="*/ 68 h 68"/>
                <a:gd name="T2" fmla="*/ 203 w 208"/>
                <a:gd name="T3" fmla="*/ 68 h 68"/>
                <a:gd name="T4" fmla="*/ 207 w 208"/>
                <a:gd name="T5" fmla="*/ 61 h 68"/>
                <a:gd name="T6" fmla="*/ 208 w 208"/>
                <a:gd name="T7" fmla="*/ 54 h 68"/>
                <a:gd name="T8" fmla="*/ 206 w 208"/>
                <a:gd name="T9" fmla="*/ 47 h 68"/>
                <a:gd name="T10" fmla="*/ 201 w 208"/>
                <a:gd name="T11" fmla="*/ 41 h 68"/>
                <a:gd name="T12" fmla="*/ 193 w 208"/>
                <a:gd name="T13" fmla="*/ 34 h 68"/>
                <a:gd name="T14" fmla="*/ 181 w 208"/>
                <a:gd name="T15" fmla="*/ 28 h 68"/>
                <a:gd name="T16" fmla="*/ 168 w 208"/>
                <a:gd name="T17" fmla="*/ 22 h 68"/>
                <a:gd name="T18" fmla="*/ 151 w 208"/>
                <a:gd name="T19" fmla="*/ 17 h 68"/>
                <a:gd name="T20" fmla="*/ 133 w 208"/>
                <a:gd name="T21" fmla="*/ 12 h 68"/>
                <a:gd name="T22" fmla="*/ 112 w 208"/>
                <a:gd name="T23" fmla="*/ 8 h 68"/>
                <a:gd name="T24" fmla="*/ 90 w 208"/>
                <a:gd name="T25" fmla="*/ 5 h 68"/>
                <a:gd name="T26" fmla="*/ 67 w 208"/>
                <a:gd name="T27" fmla="*/ 3 h 68"/>
                <a:gd name="T28" fmla="*/ 43 w 208"/>
                <a:gd name="T29" fmla="*/ 1 h 68"/>
                <a:gd name="T30" fmla="*/ 18 w 208"/>
                <a:gd name="T31" fmla="*/ 0 h 68"/>
                <a:gd name="T32" fmla="*/ 0 w 20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8"/>
                <a:gd name="T52" fmla="*/ 0 h 68"/>
                <a:gd name="T53" fmla="*/ 208 w 20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8" h="68">
                  <a:moveTo>
                    <a:pt x="203" y="68"/>
                  </a:moveTo>
                  <a:lnTo>
                    <a:pt x="203" y="68"/>
                  </a:lnTo>
                  <a:lnTo>
                    <a:pt x="207" y="61"/>
                  </a:lnTo>
                  <a:lnTo>
                    <a:pt x="208" y="54"/>
                  </a:lnTo>
                  <a:lnTo>
                    <a:pt x="206" y="47"/>
                  </a:lnTo>
                  <a:lnTo>
                    <a:pt x="201" y="41"/>
                  </a:lnTo>
                  <a:lnTo>
                    <a:pt x="193" y="34"/>
                  </a:lnTo>
                  <a:lnTo>
                    <a:pt x="181" y="28"/>
                  </a:lnTo>
                  <a:lnTo>
                    <a:pt x="168" y="22"/>
                  </a:lnTo>
                  <a:lnTo>
                    <a:pt x="151" y="17"/>
                  </a:lnTo>
                  <a:lnTo>
                    <a:pt x="133" y="12"/>
                  </a:lnTo>
                  <a:lnTo>
                    <a:pt x="112" y="8"/>
                  </a:lnTo>
                  <a:lnTo>
                    <a:pt x="90" y="5"/>
                  </a:lnTo>
                  <a:lnTo>
                    <a:pt x="67" y="3"/>
                  </a:lnTo>
                  <a:lnTo>
                    <a:pt x="43" y="1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6" name="Freeform 888"/>
            <p:cNvSpPr>
              <a:spLocks noChangeAspect="1"/>
            </p:cNvSpPr>
            <p:nvPr/>
          </p:nvSpPr>
          <p:spPr bwMode="auto">
            <a:xfrm>
              <a:off x="4638" y="1826"/>
              <a:ext cx="137" cy="22"/>
            </a:xfrm>
            <a:custGeom>
              <a:avLst/>
              <a:gdLst>
                <a:gd name="T0" fmla="*/ 135 w 137"/>
                <a:gd name="T1" fmla="*/ 22 h 22"/>
                <a:gd name="T2" fmla="*/ 137 w 137"/>
                <a:gd name="T3" fmla="*/ 19 h 22"/>
                <a:gd name="T4" fmla="*/ 136 w 137"/>
                <a:gd name="T5" fmla="*/ 15 h 22"/>
                <a:gd name="T6" fmla="*/ 131 w 137"/>
                <a:gd name="T7" fmla="*/ 11 h 22"/>
                <a:gd name="T8" fmla="*/ 124 w 137"/>
                <a:gd name="T9" fmla="*/ 8 h 22"/>
                <a:gd name="T10" fmla="*/ 114 w 137"/>
                <a:gd name="T11" fmla="*/ 5 h 22"/>
                <a:gd name="T12" fmla="*/ 102 w 137"/>
                <a:gd name="T13" fmla="*/ 2 h 22"/>
                <a:gd name="T14" fmla="*/ 88 w 137"/>
                <a:gd name="T15" fmla="*/ 1 h 22"/>
                <a:gd name="T16" fmla="*/ 73 w 137"/>
                <a:gd name="T17" fmla="*/ 0 h 22"/>
                <a:gd name="T18" fmla="*/ 59 w 137"/>
                <a:gd name="T19" fmla="*/ 0 h 22"/>
                <a:gd name="T20" fmla="*/ 44 w 137"/>
                <a:gd name="T21" fmla="*/ 1 h 22"/>
                <a:gd name="T22" fmla="*/ 31 w 137"/>
                <a:gd name="T23" fmla="*/ 3 h 22"/>
                <a:gd name="T24" fmla="*/ 20 w 137"/>
                <a:gd name="T25" fmla="*/ 5 h 22"/>
                <a:gd name="T26" fmla="*/ 10 w 137"/>
                <a:gd name="T27" fmla="*/ 9 h 22"/>
                <a:gd name="T28" fmla="*/ 4 w 137"/>
                <a:gd name="T29" fmla="*/ 12 h 22"/>
                <a:gd name="T30" fmla="*/ 1 w 137"/>
                <a:gd name="T31" fmla="*/ 16 h 22"/>
                <a:gd name="T32" fmla="*/ 0 w 137"/>
                <a:gd name="T33" fmla="*/ 20 h 22"/>
                <a:gd name="T34" fmla="*/ 2 w 137"/>
                <a:gd name="T35" fmla="*/ 22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7"/>
                <a:gd name="T55" fmla="*/ 0 h 22"/>
                <a:gd name="T56" fmla="*/ 137 w 137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7" h="22">
                  <a:moveTo>
                    <a:pt x="135" y="22"/>
                  </a:moveTo>
                  <a:lnTo>
                    <a:pt x="137" y="19"/>
                  </a:lnTo>
                  <a:lnTo>
                    <a:pt x="136" y="15"/>
                  </a:lnTo>
                  <a:lnTo>
                    <a:pt x="131" y="11"/>
                  </a:lnTo>
                  <a:lnTo>
                    <a:pt x="124" y="8"/>
                  </a:lnTo>
                  <a:lnTo>
                    <a:pt x="114" y="5"/>
                  </a:lnTo>
                  <a:lnTo>
                    <a:pt x="102" y="2"/>
                  </a:lnTo>
                  <a:lnTo>
                    <a:pt x="88" y="1"/>
                  </a:lnTo>
                  <a:lnTo>
                    <a:pt x="73" y="0"/>
                  </a:lnTo>
                  <a:lnTo>
                    <a:pt x="59" y="0"/>
                  </a:lnTo>
                  <a:lnTo>
                    <a:pt x="44" y="1"/>
                  </a:lnTo>
                  <a:lnTo>
                    <a:pt x="31" y="3"/>
                  </a:lnTo>
                  <a:lnTo>
                    <a:pt x="20" y="5"/>
                  </a:lnTo>
                  <a:lnTo>
                    <a:pt x="10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2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7" name="Freeform 889"/>
            <p:cNvSpPr>
              <a:spLocks noChangeAspect="1"/>
            </p:cNvSpPr>
            <p:nvPr/>
          </p:nvSpPr>
          <p:spPr bwMode="auto">
            <a:xfrm>
              <a:off x="4895" y="2162"/>
              <a:ext cx="16" cy="2"/>
            </a:xfrm>
            <a:custGeom>
              <a:avLst/>
              <a:gdLst>
                <a:gd name="T0" fmla="*/ 16 w 16"/>
                <a:gd name="T1" fmla="*/ 0 h 2"/>
                <a:gd name="T2" fmla="*/ 15 w 16"/>
                <a:gd name="T3" fmla="*/ 0 h 2"/>
                <a:gd name="T4" fmla="*/ 14 w 16"/>
                <a:gd name="T5" fmla="*/ 1 h 2"/>
                <a:gd name="T6" fmla="*/ 11 w 16"/>
                <a:gd name="T7" fmla="*/ 2 h 2"/>
                <a:gd name="T8" fmla="*/ 8 w 16"/>
                <a:gd name="T9" fmla="*/ 2 h 2"/>
                <a:gd name="T10" fmla="*/ 5 w 16"/>
                <a:gd name="T11" fmla="*/ 2 h 2"/>
                <a:gd name="T12" fmla="*/ 2 w 16"/>
                <a:gd name="T13" fmla="*/ 2 h 2"/>
                <a:gd name="T14" fmla="*/ 0 w 16"/>
                <a:gd name="T15" fmla="*/ 1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"/>
                <a:gd name="T26" fmla="*/ 16 w 16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">
                  <a:moveTo>
                    <a:pt x="16" y="0"/>
                  </a:moveTo>
                  <a:lnTo>
                    <a:pt x="15" y="0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8" name="Freeform 890"/>
            <p:cNvSpPr>
              <a:spLocks noChangeAspect="1"/>
            </p:cNvSpPr>
            <p:nvPr/>
          </p:nvSpPr>
          <p:spPr bwMode="auto">
            <a:xfrm>
              <a:off x="4579" y="2089"/>
              <a:ext cx="8" cy="6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5 h 6"/>
                <a:gd name="T4" fmla="*/ 1 w 8"/>
                <a:gd name="T5" fmla="*/ 4 h 6"/>
                <a:gd name="T6" fmla="*/ 2 w 8"/>
                <a:gd name="T7" fmla="*/ 2 h 6"/>
                <a:gd name="T8" fmla="*/ 4 w 8"/>
                <a:gd name="T9" fmla="*/ 1 h 6"/>
                <a:gd name="T10" fmla="*/ 5 w 8"/>
                <a:gd name="T11" fmla="*/ 0 h 6"/>
                <a:gd name="T12" fmla="*/ 8 w 8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6"/>
                <a:gd name="T23" fmla="*/ 8 w 8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6">
                  <a:moveTo>
                    <a:pt x="0" y="6"/>
                  </a:move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9" name="Line 891"/>
            <p:cNvSpPr>
              <a:spLocks noChangeAspect="1" noChangeShapeType="1"/>
            </p:cNvSpPr>
            <p:nvPr/>
          </p:nvSpPr>
          <p:spPr bwMode="auto">
            <a:xfrm>
              <a:off x="4587" y="208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0" name="Freeform 892"/>
            <p:cNvSpPr>
              <a:spLocks noChangeAspect="1"/>
            </p:cNvSpPr>
            <p:nvPr/>
          </p:nvSpPr>
          <p:spPr bwMode="auto">
            <a:xfrm>
              <a:off x="4606" y="2123"/>
              <a:ext cx="13" cy="5"/>
            </a:xfrm>
            <a:custGeom>
              <a:avLst/>
              <a:gdLst>
                <a:gd name="T0" fmla="*/ 0 w 13"/>
                <a:gd name="T1" fmla="*/ 1 h 5"/>
                <a:gd name="T2" fmla="*/ 0 w 13"/>
                <a:gd name="T3" fmla="*/ 2 h 5"/>
                <a:gd name="T4" fmla="*/ 1 w 13"/>
                <a:gd name="T5" fmla="*/ 4 h 5"/>
                <a:gd name="T6" fmla="*/ 1 w 13"/>
                <a:gd name="T7" fmla="*/ 5 h 5"/>
                <a:gd name="T8" fmla="*/ 2 w 13"/>
                <a:gd name="T9" fmla="*/ 5 h 5"/>
                <a:gd name="T10" fmla="*/ 2 w 13"/>
                <a:gd name="T11" fmla="*/ 5 h 5"/>
                <a:gd name="T12" fmla="*/ 3 w 13"/>
                <a:gd name="T13" fmla="*/ 5 h 5"/>
                <a:gd name="T14" fmla="*/ 4 w 13"/>
                <a:gd name="T15" fmla="*/ 4 h 5"/>
                <a:gd name="T16" fmla="*/ 5 w 13"/>
                <a:gd name="T17" fmla="*/ 3 h 5"/>
                <a:gd name="T18" fmla="*/ 7 w 13"/>
                <a:gd name="T19" fmla="*/ 2 h 5"/>
                <a:gd name="T20" fmla="*/ 8 w 13"/>
                <a:gd name="T21" fmla="*/ 1 h 5"/>
                <a:gd name="T22" fmla="*/ 10 w 13"/>
                <a:gd name="T23" fmla="*/ 1 h 5"/>
                <a:gd name="T24" fmla="*/ 12 w 13"/>
                <a:gd name="T25" fmla="*/ 0 h 5"/>
                <a:gd name="T26" fmla="*/ 13 w 13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5"/>
                <a:gd name="T44" fmla="*/ 13 w 13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5">
                  <a:moveTo>
                    <a:pt x="0" y="1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1" name="Line 893"/>
            <p:cNvSpPr>
              <a:spLocks noChangeAspect="1" noChangeShapeType="1"/>
            </p:cNvSpPr>
            <p:nvPr/>
          </p:nvSpPr>
          <p:spPr bwMode="auto">
            <a:xfrm flipV="1">
              <a:off x="4620" y="212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2" name="Line 894"/>
            <p:cNvSpPr>
              <a:spLocks noChangeAspect="1" noChangeShapeType="1"/>
            </p:cNvSpPr>
            <p:nvPr/>
          </p:nvSpPr>
          <p:spPr bwMode="auto">
            <a:xfrm>
              <a:off x="4619" y="212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3" name="Freeform 895"/>
            <p:cNvSpPr>
              <a:spLocks noChangeAspect="1"/>
            </p:cNvSpPr>
            <p:nvPr/>
          </p:nvSpPr>
          <p:spPr bwMode="auto">
            <a:xfrm>
              <a:off x="4927" y="2156"/>
              <a:ext cx="15" cy="2"/>
            </a:xfrm>
            <a:custGeom>
              <a:avLst/>
              <a:gdLst>
                <a:gd name="T0" fmla="*/ 15 w 15"/>
                <a:gd name="T1" fmla="*/ 0 h 2"/>
                <a:gd name="T2" fmla="*/ 15 w 15"/>
                <a:gd name="T3" fmla="*/ 0 h 2"/>
                <a:gd name="T4" fmla="*/ 13 w 15"/>
                <a:gd name="T5" fmla="*/ 1 h 2"/>
                <a:gd name="T6" fmla="*/ 11 w 15"/>
                <a:gd name="T7" fmla="*/ 1 h 2"/>
                <a:gd name="T8" fmla="*/ 8 w 15"/>
                <a:gd name="T9" fmla="*/ 2 h 2"/>
                <a:gd name="T10" fmla="*/ 5 w 15"/>
                <a:gd name="T11" fmla="*/ 2 h 2"/>
                <a:gd name="T12" fmla="*/ 2 w 15"/>
                <a:gd name="T13" fmla="*/ 2 h 2"/>
                <a:gd name="T14" fmla="*/ 0 w 15"/>
                <a:gd name="T15" fmla="*/ 1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"/>
                <a:gd name="T26" fmla="*/ 15 w 15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">
                  <a:moveTo>
                    <a:pt x="15" y="0"/>
                  </a:moveTo>
                  <a:lnTo>
                    <a:pt x="15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4" name="Freeform 896"/>
            <p:cNvSpPr>
              <a:spLocks noChangeAspect="1"/>
            </p:cNvSpPr>
            <p:nvPr/>
          </p:nvSpPr>
          <p:spPr bwMode="auto">
            <a:xfrm>
              <a:off x="4840" y="2041"/>
              <a:ext cx="61" cy="8"/>
            </a:xfrm>
            <a:custGeom>
              <a:avLst/>
              <a:gdLst>
                <a:gd name="T0" fmla="*/ 0 w 61"/>
                <a:gd name="T1" fmla="*/ 0 h 8"/>
                <a:gd name="T2" fmla="*/ 14 w 61"/>
                <a:gd name="T3" fmla="*/ 1 h 8"/>
                <a:gd name="T4" fmla="*/ 37 w 61"/>
                <a:gd name="T5" fmla="*/ 4 h 8"/>
                <a:gd name="T6" fmla="*/ 58 w 61"/>
                <a:gd name="T7" fmla="*/ 7 h 8"/>
                <a:gd name="T8" fmla="*/ 61 w 61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8"/>
                <a:gd name="T17" fmla="*/ 61 w 6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8">
                  <a:moveTo>
                    <a:pt x="0" y="0"/>
                  </a:moveTo>
                  <a:lnTo>
                    <a:pt x="14" y="1"/>
                  </a:lnTo>
                  <a:lnTo>
                    <a:pt x="37" y="4"/>
                  </a:lnTo>
                  <a:lnTo>
                    <a:pt x="58" y="7"/>
                  </a:lnTo>
                  <a:lnTo>
                    <a:pt x="61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5" name="Freeform 897"/>
            <p:cNvSpPr>
              <a:spLocks noChangeAspect="1"/>
            </p:cNvSpPr>
            <p:nvPr/>
          </p:nvSpPr>
          <p:spPr bwMode="auto">
            <a:xfrm>
              <a:off x="4840" y="2040"/>
              <a:ext cx="67" cy="8"/>
            </a:xfrm>
            <a:custGeom>
              <a:avLst/>
              <a:gdLst>
                <a:gd name="T0" fmla="*/ 67 w 67"/>
                <a:gd name="T1" fmla="*/ 8 h 8"/>
                <a:gd name="T2" fmla="*/ 63 w 67"/>
                <a:gd name="T3" fmla="*/ 7 h 8"/>
                <a:gd name="T4" fmla="*/ 42 w 67"/>
                <a:gd name="T5" fmla="*/ 4 h 8"/>
                <a:gd name="T6" fmla="*/ 19 w 67"/>
                <a:gd name="T7" fmla="*/ 1 h 8"/>
                <a:gd name="T8" fmla="*/ 0 w 6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"/>
                <a:gd name="T17" fmla="*/ 67 w 6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">
                  <a:moveTo>
                    <a:pt x="67" y="8"/>
                  </a:moveTo>
                  <a:lnTo>
                    <a:pt x="63" y="7"/>
                  </a:lnTo>
                  <a:lnTo>
                    <a:pt x="42" y="4"/>
                  </a:lnTo>
                  <a:lnTo>
                    <a:pt x="19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6" name="Freeform 898"/>
            <p:cNvSpPr>
              <a:spLocks noChangeAspect="1"/>
            </p:cNvSpPr>
            <p:nvPr/>
          </p:nvSpPr>
          <p:spPr bwMode="auto">
            <a:xfrm>
              <a:off x="4863" y="2186"/>
              <a:ext cx="9" cy="1"/>
            </a:xfrm>
            <a:custGeom>
              <a:avLst/>
              <a:gdLst>
                <a:gd name="T0" fmla="*/ 0 w 9"/>
                <a:gd name="T1" fmla="*/ 0 h 1"/>
                <a:gd name="T2" fmla="*/ 1 w 9"/>
                <a:gd name="T3" fmla="*/ 0 h 1"/>
                <a:gd name="T4" fmla="*/ 2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6 w 9"/>
                <a:gd name="T11" fmla="*/ 1 h 1"/>
                <a:gd name="T12" fmla="*/ 7 w 9"/>
                <a:gd name="T13" fmla="*/ 1 h 1"/>
                <a:gd name="T14" fmla="*/ 8 w 9"/>
                <a:gd name="T15" fmla="*/ 1 h 1"/>
                <a:gd name="T16" fmla="*/ 9 w 9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7" name="Freeform 899"/>
            <p:cNvSpPr>
              <a:spLocks noChangeAspect="1"/>
            </p:cNvSpPr>
            <p:nvPr/>
          </p:nvSpPr>
          <p:spPr bwMode="auto">
            <a:xfrm>
              <a:off x="4856" y="2186"/>
              <a:ext cx="7" cy="1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0 h 1"/>
                <a:gd name="T4" fmla="*/ 5 w 7"/>
                <a:gd name="T5" fmla="*/ 0 h 1"/>
                <a:gd name="T6" fmla="*/ 7 w 7"/>
                <a:gd name="T7" fmla="*/ 0 h 1"/>
                <a:gd name="T8" fmla="*/ 7 w 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8" name="Freeform 900"/>
            <p:cNvSpPr>
              <a:spLocks noChangeAspect="1"/>
            </p:cNvSpPr>
            <p:nvPr/>
          </p:nvSpPr>
          <p:spPr bwMode="auto">
            <a:xfrm>
              <a:off x="4923" y="2175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2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9" name="Freeform 901"/>
            <p:cNvSpPr>
              <a:spLocks noChangeAspect="1"/>
            </p:cNvSpPr>
            <p:nvPr/>
          </p:nvSpPr>
          <p:spPr bwMode="auto">
            <a:xfrm>
              <a:off x="4920" y="2177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2 h 2"/>
                <a:gd name="T4" fmla="*/ 2 w 3"/>
                <a:gd name="T5" fmla="*/ 2 h 2"/>
                <a:gd name="T6" fmla="*/ 3 w 3"/>
                <a:gd name="T7" fmla="*/ 1 h 2"/>
                <a:gd name="T8" fmla="*/ 3 w 3"/>
                <a:gd name="T9" fmla="*/ 1 h 2"/>
                <a:gd name="T10" fmla="*/ 3 w 3"/>
                <a:gd name="T11" fmla="*/ 1 h 2"/>
                <a:gd name="T12" fmla="*/ 3 w 3"/>
                <a:gd name="T13" fmla="*/ 0 h 2"/>
                <a:gd name="T14" fmla="*/ 3 w 3"/>
                <a:gd name="T15" fmla="*/ 0 h 2"/>
                <a:gd name="T16" fmla="*/ 3 w 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0" y="2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0" name="Freeform 902"/>
            <p:cNvSpPr>
              <a:spLocks noChangeAspect="1"/>
            </p:cNvSpPr>
            <p:nvPr/>
          </p:nvSpPr>
          <p:spPr bwMode="auto">
            <a:xfrm>
              <a:off x="4872" y="2179"/>
              <a:ext cx="48" cy="8"/>
            </a:xfrm>
            <a:custGeom>
              <a:avLst/>
              <a:gdLst>
                <a:gd name="T0" fmla="*/ 48 w 48"/>
                <a:gd name="T1" fmla="*/ 0 h 8"/>
                <a:gd name="T2" fmla="*/ 43 w 48"/>
                <a:gd name="T3" fmla="*/ 1 h 8"/>
                <a:gd name="T4" fmla="*/ 37 w 48"/>
                <a:gd name="T5" fmla="*/ 2 h 8"/>
                <a:gd name="T6" fmla="*/ 31 w 48"/>
                <a:gd name="T7" fmla="*/ 3 h 8"/>
                <a:gd name="T8" fmla="*/ 25 w 48"/>
                <a:gd name="T9" fmla="*/ 4 h 8"/>
                <a:gd name="T10" fmla="*/ 19 w 48"/>
                <a:gd name="T11" fmla="*/ 5 h 8"/>
                <a:gd name="T12" fmla="*/ 13 w 48"/>
                <a:gd name="T13" fmla="*/ 6 h 8"/>
                <a:gd name="T14" fmla="*/ 7 w 48"/>
                <a:gd name="T15" fmla="*/ 7 h 8"/>
                <a:gd name="T16" fmla="*/ 0 w 48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8"/>
                <a:gd name="T29" fmla="*/ 48 w 48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8">
                  <a:moveTo>
                    <a:pt x="48" y="0"/>
                  </a:moveTo>
                  <a:lnTo>
                    <a:pt x="43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9" y="5"/>
                  </a:lnTo>
                  <a:lnTo>
                    <a:pt x="13" y="6"/>
                  </a:lnTo>
                  <a:lnTo>
                    <a:pt x="7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1" name="Freeform 903"/>
            <p:cNvSpPr>
              <a:spLocks noChangeAspect="1"/>
            </p:cNvSpPr>
            <p:nvPr/>
          </p:nvSpPr>
          <p:spPr bwMode="auto">
            <a:xfrm>
              <a:off x="4863" y="2208"/>
              <a:ext cx="9" cy="1"/>
            </a:xfrm>
            <a:custGeom>
              <a:avLst/>
              <a:gdLst>
                <a:gd name="T0" fmla="*/ 9 w 9"/>
                <a:gd name="T1" fmla="*/ 0 h 1"/>
                <a:gd name="T2" fmla="*/ 8 w 9"/>
                <a:gd name="T3" fmla="*/ 0 h 1"/>
                <a:gd name="T4" fmla="*/ 7 w 9"/>
                <a:gd name="T5" fmla="*/ 0 h 1"/>
                <a:gd name="T6" fmla="*/ 5 w 9"/>
                <a:gd name="T7" fmla="*/ 0 h 1"/>
                <a:gd name="T8" fmla="*/ 4 w 9"/>
                <a:gd name="T9" fmla="*/ 0 h 1"/>
                <a:gd name="T10" fmla="*/ 3 w 9"/>
                <a:gd name="T11" fmla="*/ 0 h 1"/>
                <a:gd name="T12" fmla="*/ 2 w 9"/>
                <a:gd name="T13" fmla="*/ 0 h 1"/>
                <a:gd name="T14" fmla="*/ 1 w 9"/>
                <a:gd name="T15" fmla="*/ 0 h 1"/>
                <a:gd name="T16" fmla="*/ 0 w 9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9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2" name="Freeform 904"/>
            <p:cNvSpPr>
              <a:spLocks noChangeAspect="1"/>
            </p:cNvSpPr>
            <p:nvPr/>
          </p:nvSpPr>
          <p:spPr bwMode="auto">
            <a:xfrm>
              <a:off x="4872" y="2201"/>
              <a:ext cx="48" cy="7"/>
            </a:xfrm>
            <a:custGeom>
              <a:avLst/>
              <a:gdLst>
                <a:gd name="T0" fmla="*/ 48 w 48"/>
                <a:gd name="T1" fmla="*/ 0 h 7"/>
                <a:gd name="T2" fmla="*/ 43 w 48"/>
                <a:gd name="T3" fmla="*/ 1 h 7"/>
                <a:gd name="T4" fmla="*/ 37 w 48"/>
                <a:gd name="T5" fmla="*/ 2 h 7"/>
                <a:gd name="T6" fmla="*/ 31 w 48"/>
                <a:gd name="T7" fmla="*/ 3 h 7"/>
                <a:gd name="T8" fmla="*/ 25 w 48"/>
                <a:gd name="T9" fmla="*/ 4 h 7"/>
                <a:gd name="T10" fmla="*/ 19 w 48"/>
                <a:gd name="T11" fmla="*/ 5 h 7"/>
                <a:gd name="T12" fmla="*/ 13 w 48"/>
                <a:gd name="T13" fmla="*/ 5 h 7"/>
                <a:gd name="T14" fmla="*/ 7 w 48"/>
                <a:gd name="T15" fmla="*/ 6 h 7"/>
                <a:gd name="T16" fmla="*/ 0 w 48"/>
                <a:gd name="T17" fmla="*/ 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7"/>
                <a:gd name="T29" fmla="*/ 48 w 48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7">
                  <a:moveTo>
                    <a:pt x="48" y="0"/>
                  </a:moveTo>
                  <a:lnTo>
                    <a:pt x="43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7" y="6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3" name="Freeform 905"/>
            <p:cNvSpPr>
              <a:spLocks noChangeAspect="1"/>
            </p:cNvSpPr>
            <p:nvPr/>
          </p:nvSpPr>
          <p:spPr bwMode="auto">
            <a:xfrm>
              <a:off x="4856" y="2207"/>
              <a:ext cx="7" cy="1"/>
            </a:xfrm>
            <a:custGeom>
              <a:avLst/>
              <a:gdLst>
                <a:gd name="T0" fmla="*/ 7 w 7"/>
                <a:gd name="T1" fmla="*/ 1 h 1"/>
                <a:gd name="T2" fmla="*/ 5 w 7"/>
                <a:gd name="T3" fmla="*/ 0 h 1"/>
                <a:gd name="T4" fmla="*/ 2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4" name="Line 906"/>
            <p:cNvSpPr>
              <a:spLocks noChangeAspect="1" noChangeShapeType="1"/>
            </p:cNvSpPr>
            <p:nvPr/>
          </p:nvSpPr>
          <p:spPr bwMode="auto">
            <a:xfrm>
              <a:off x="4811" y="204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5" name="Line 907"/>
            <p:cNvSpPr>
              <a:spLocks noChangeAspect="1" noChangeShapeType="1"/>
            </p:cNvSpPr>
            <p:nvPr/>
          </p:nvSpPr>
          <p:spPr bwMode="auto">
            <a:xfrm flipH="1">
              <a:off x="4826" y="2219"/>
              <a:ext cx="43" cy="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6" name="Freeform 908"/>
            <p:cNvSpPr>
              <a:spLocks noChangeAspect="1"/>
            </p:cNvSpPr>
            <p:nvPr/>
          </p:nvSpPr>
          <p:spPr bwMode="auto">
            <a:xfrm>
              <a:off x="4827" y="2009"/>
              <a:ext cx="3" cy="1"/>
            </a:xfrm>
            <a:custGeom>
              <a:avLst/>
              <a:gdLst>
                <a:gd name="T0" fmla="*/ 3 w 3"/>
                <a:gd name="T1" fmla="*/ 1 h 1"/>
                <a:gd name="T2" fmla="*/ 1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7" name="Freeform 909"/>
            <p:cNvSpPr>
              <a:spLocks noChangeAspect="1"/>
            </p:cNvSpPr>
            <p:nvPr/>
          </p:nvSpPr>
          <p:spPr bwMode="auto">
            <a:xfrm>
              <a:off x="4954" y="2148"/>
              <a:ext cx="14" cy="3"/>
            </a:xfrm>
            <a:custGeom>
              <a:avLst/>
              <a:gdLst>
                <a:gd name="T0" fmla="*/ 14 w 14"/>
                <a:gd name="T1" fmla="*/ 0 h 3"/>
                <a:gd name="T2" fmla="*/ 14 w 14"/>
                <a:gd name="T3" fmla="*/ 1 h 3"/>
                <a:gd name="T4" fmla="*/ 12 w 14"/>
                <a:gd name="T5" fmla="*/ 2 h 3"/>
                <a:gd name="T6" fmla="*/ 10 w 14"/>
                <a:gd name="T7" fmla="*/ 2 h 3"/>
                <a:gd name="T8" fmla="*/ 6 w 14"/>
                <a:gd name="T9" fmla="*/ 3 h 3"/>
                <a:gd name="T10" fmla="*/ 3 w 14"/>
                <a:gd name="T11" fmla="*/ 3 h 3"/>
                <a:gd name="T12" fmla="*/ 0 w 14"/>
                <a:gd name="T13" fmla="*/ 2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3"/>
                <a:gd name="T23" fmla="*/ 14 w 14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3">
                  <a:moveTo>
                    <a:pt x="14" y="0"/>
                  </a:moveTo>
                  <a:lnTo>
                    <a:pt x="14" y="1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8" name="Freeform 910"/>
            <p:cNvSpPr>
              <a:spLocks noChangeAspect="1"/>
            </p:cNvSpPr>
            <p:nvPr/>
          </p:nvSpPr>
          <p:spPr bwMode="auto">
            <a:xfrm>
              <a:off x="4920" y="2199"/>
              <a:ext cx="3" cy="2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1 h 2"/>
                <a:gd name="T8" fmla="*/ 2 w 3"/>
                <a:gd name="T9" fmla="*/ 1 h 2"/>
                <a:gd name="T10" fmla="*/ 1 w 3"/>
                <a:gd name="T11" fmla="*/ 1 h 2"/>
                <a:gd name="T12" fmla="*/ 0 w 3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2"/>
                <a:gd name="T23" fmla="*/ 3 w 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9" name="Freeform 911"/>
            <p:cNvSpPr>
              <a:spLocks noChangeAspect="1"/>
            </p:cNvSpPr>
            <p:nvPr/>
          </p:nvSpPr>
          <p:spPr bwMode="auto">
            <a:xfrm>
              <a:off x="4923" y="2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0" name="Freeform 912"/>
            <p:cNvSpPr>
              <a:spLocks noChangeAspect="1"/>
            </p:cNvSpPr>
            <p:nvPr/>
          </p:nvSpPr>
          <p:spPr bwMode="auto">
            <a:xfrm>
              <a:off x="4977" y="2140"/>
              <a:ext cx="13" cy="2"/>
            </a:xfrm>
            <a:custGeom>
              <a:avLst/>
              <a:gdLst>
                <a:gd name="T0" fmla="*/ 13 w 13"/>
                <a:gd name="T1" fmla="*/ 0 h 2"/>
                <a:gd name="T2" fmla="*/ 12 w 13"/>
                <a:gd name="T3" fmla="*/ 0 h 2"/>
                <a:gd name="T4" fmla="*/ 11 w 13"/>
                <a:gd name="T5" fmla="*/ 1 h 2"/>
                <a:gd name="T6" fmla="*/ 9 w 13"/>
                <a:gd name="T7" fmla="*/ 2 h 2"/>
                <a:gd name="T8" fmla="*/ 6 w 13"/>
                <a:gd name="T9" fmla="*/ 2 h 2"/>
                <a:gd name="T10" fmla="*/ 3 w 13"/>
                <a:gd name="T11" fmla="*/ 2 h 2"/>
                <a:gd name="T12" fmla="*/ 0 w 13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"/>
                <a:gd name="T23" fmla="*/ 13 w 1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">
                  <a:moveTo>
                    <a:pt x="13" y="0"/>
                  </a:moveTo>
                  <a:lnTo>
                    <a:pt x="12" y="0"/>
                  </a:lnTo>
                  <a:lnTo>
                    <a:pt x="11" y="1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1" name="Freeform 913"/>
            <p:cNvSpPr>
              <a:spLocks noChangeAspect="1"/>
            </p:cNvSpPr>
            <p:nvPr/>
          </p:nvSpPr>
          <p:spPr bwMode="auto">
            <a:xfrm>
              <a:off x="4729" y="2424"/>
              <a:ext cx="140" cy="21"/>
            </a:xfrm>
            <a:custGeom>
              <a:avLst/>
              <a:gdLst>
                <a:gd name="T0" fmla="*/ 0 w 140"/>
                <a:gd name="T1" fmla="*/ 11 h 21"/>
                <a:gd name="T2" fmla="*/ 10 w 140"/>
                <a:gd name="T3" fmla="*/ 14 h 21"/>
                <a:gd name="T4" fmla="*/ 21 w 140"/>
                <a:gd name="T5" fmla="*/ 17 h 21"/>
                <a:gd name="T6" fmla="*/ 35 w 140"/>
                <a:gd name="T7" fmla="*/ 19 h 21"/>
                <a:gd name="T8" fmla="*/ 50 w 140"/>
                <a:gd name="T9" fmla="*/ 20 h 21"/>
                <a:gd name="T10" fmla="*/ 65 w 140"/>
                <a:gd name="T11" fmla="*/ 21 h 21"/>
                <a:gd name="T12" fmla="*/ 81 w 140"/>
                <a:gd name="T13" fmla="*/ 20 h 21"/>
                <a:gd name="T14" fmla="*/ 96 w 140"/>
                <a:gd name="T15" fmla="*/ 19 h 21"/>
                <a:gd name="T16" fmla="*/ 109 w 140"/>
                <a:gd name="T17" fmla="*/ 17 h 21"/>
                <a:gd name="T18" fmla="*/ 121 w 140"/>
                <a:gd name="T19" fmla="*/ 14 h 21"/>
                <a:gd name="T20" fmla="*/ 130 w 140"/>
                <a:gd name="T21" fmla="*/ 11 h 21"/>
                <a:gd name="T22" fmla="*/ 137 w 140"/>
                <a:gd name="T23" fmla="*/ 7 h 21"/>
                <a:gd name="T24" fmla="*/ 140 w 140"/>
                <a:gd name="T25" fmla="*/ 2 h 21"/>
                <a:gd name="T26" fmla="*/ 140 w 140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0"/>
                <a:gd name="T43" fmla="*/ 0 h 21"/>
                <a:gd name="T44" fmla="*/ 140 w 140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0" h="21">
                  <a:moveTo>
                    <a:pt x="0" y="11"/>
                  </a:moveTo>
                  <a:lnTo>
                    <a:pt x="10" y="14"/>
                  </a:lnTo>
                  <a:lnTo>
                    <a:pt x="21" y="17"/>
                  </a:lnTo>
                  <a:lnTo>
                    <a:pt x="35" y="19"/>
                  </a:lnTo>
                  <a:lnTo>
                    <a:pt x="50" y="20"/>
                  </a:lnTo>
                  <a:lnTo>
                    <a:pt x="65" y="21"/>
                  </a:lnTo>
                  <a:lnTo>
                    <a:pt x="81" y="20"/>
                  </a:lnTo>
                  <a:lnTo>
                    <a:pt x="96" y="19"/>
                  </a:lnTo>
                  <a:lnTo>
                    <a:pt x="109" y="17"/>
                  </a:lnTo>
                  <a:lnTo>
                    <a:pt x="121" y="14"/>
                  </a:lnTo>
                  <a:lnTo>
                    <a:pt x="130" y="11"/>
                  </a:lnTo>
                  <a:lnTo>
                    <a:pt x="137" y="7"/>
                  </a:lnTo>
                  <a:lnTo>
                    <a:pt x="140" y="2"/>
                  </a:lnTo>
                  <a:lnTo>
                    <a:pt x="1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2" name="Freeform 914"/>
            <p:cNvSpPr>
              <a:spLocks noChangeAspect="1"/>
            </p:cNvSpPr>
            <p:nvPr/>
          </p:nvSpPr>
          <p:spPr bwMode="auto">
            <a:xfrm>
              <a:off x="4719" y="2424"/>
              <a:ext cx="10" cy="11"/>
            </a:xfrm>
            <a:custGeom>
              <a:avLst/>
              <a:gdLst>
                <a:gd name="T0" fmla="*/ 0 w 10"/>
                <a:gd name="T1" fmla="*/ 0 h 11"/>
                <a:gd name="T2" fmla="*/ 1 w 10"/>
                <a:gd name="T3" fmla="*/ 2 h 11"/>
                <a:gd name="T4" fmla="*/ 4 w 10"/>
                <a:gd name="T5" fmla="*/ 7 h 11"/>
                <a:gd name="T6" fmla="*/ 10 w 10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1"/>
                <a:gd name="T14" fmla="*/ 10 w 10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1">
                  <a:moveTo>
                    <a:pt x="0" y="0"/>
                  </a:moveTo>
                  <a:lnTo>
                    <a:pt x="1" y="2"/>
                  </a:lnTo>
                  <a:lnTo>
                    <a:pt x="4" y="7"/>
                  </a:lnTo>
                  <a:lnTo>
                    <a:pt x="1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3" name="Freeform 915"/>
            <p:cNvSpPr>
              <a:spLocks noChangeAspect="1"/>
            </p:cNvSpPr>
            <p:nvPr/>
          </p:nvSpPr>
          <p:spPr bwMode="auto">
            <a:xfrm>
              <a:off x="4821" y="2309"/>
              <a:ext cx="47" cy="15"/>
            </a:xfrm>
            <a:custGeom>
              <a:avLst/>
              <a:gdLst>
                <a:gd name="T0" fmla="*/ 0 w 47"/>
                <a:gd name="T1" fmla="*/ 15 h 15"/>
                <a:gd name="T2" fmla="*/ 13 w 47"/>
                <a:gd name="T3" fmla="*/ 13 h 15"/>
                <a:gd name="T4" fmla="*/ 25 w 47"/>
                <a:gd name="T5" fmla="*/ 11 h 15"/>
                <a:gd name="T6" fmla="*/ 35 w 47"/>
                <a:gd name="T7" fmla="*/ 8 h 15"/>
                <a:gd name="T8" fmla="*/ 43 w 47"/>
                <a:gd name="T9" fmla="*/ 4 h 15"/>
                <a:gd name="T10" fmla="*/ 47 w 47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5"/>
                <a:gd name="T20" fmla="*/ 47 w 4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5">
                  <a:moveTo>
                    <a:pt x="0" y="15"/>
                  </a:moveTo>
                  <a:lnTo>
                    <a:pt x="13" y="13"/>
                  </a:lnTo>
                  <a:lnTo>
                    <a:pt x="25" y="11"/>
                  </a:lnTo>
                  <a:lnTo>
                    <a:pt x="35" y="8"/>
                  </a:lnTo>
                  <a:lnTo>
                    <a:pt x="43" y="4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4" name="Freeform 916"/>
            <p:cNvSpPr>
              <a:spLocks noChangeAspect="1"/>
            </p:cNvSpPr>
            <p:nvPr/>
          </p:nvSpPr>
          <p:spPr bwMode="auto">
            <a:xfrm>
              <a:off x="4821" y="2319"/>
              <a:ext cx="5" cy="5"/>
            </a:xfrm>
            <a:custGeom>
              <a:avLst/>
              <a:gdLst>
                <a:gd name="T0" fmla="*/ 5 w 5"/>
                <a:gd name="T1" fmla="*/ 0 h 5"/>
                <a:gd name="T2" fmla="*/ 4 w 5"/>
                <a:gd name="T3" fmla="*/ 3 h 5"/>
                <a:gd name="T4" fmla="*/ 3 w 5"/>
                <a:gd name="T5" fmla="*/ 4 h 5"/>
                <a:gd name="T6" fmla="*/ 1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5" y="0"/>
                  </a:moveTo>
                  <a:lnTo>
                    <a:pt x="4" y="3"/>
                  </a:lnTo>
                  <a:lnTo>
                    <a:pt x="3" y="4"/>
                  </a:lnTo>
                  <a:lnTo>
                    <a:pt x="1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5" name="Freeform 917"/>
            <p:cNvSpPr>
              <a:spLocks noChangeAspect="1"/>
            </p:cNvSpPr>
            <p:nvPr/>
          </p:nvSpPr>
          <p:spPr bwMode="auto">
            <a:xfrm>
              <a:off x="4598" y="2094"/>
              <a:ext cx="8" cy="20"/>
            </a:xfrm>
            <a:custGeom>
              <a:avLst/>
              <a:gdLst>
                <a:gd name="T0" fmla="*/ 8 w 8"/>
                <a:gd name="T1" fmla="*/ 20 h 20"/>
                <a:gd name="T2" fmla="*/ 7 w 8"/>
                <a:gd name="T3" fmla="*/ 18 h 20"/>
                <a:gd name="T4" fmla="*/ 2 w 8"/>
                <a:gd name="T5" fmla="*/ 13 h 20"/>
                <a:gd name="T6" fmla="*/ 0 w 8"/>
                <a:gd name="T7" fmla="*/ 8 h 20"/>
                <a:gd name="T8" fmla="*/ 0 w 8"/>
                <a:gd name="T9" fmla="*/ 5 h 20"/>
                <a:gd name="T10" fmla="*/ 0 w 8"/>
                <a:gd name="T11" fmla="*/ 4 h 20"/>
                <a:gd name="T12" fmla="*/ 0 w 8"/>
                <a:gd name="T13" fmla="*/ 3 h 20"/>
                <a:gd name="T14" fmla="*/ 0 w 8"/>
                <a:gd name="T15" fmla="*/ 1 h 20"/>
                <a:gd name="T16" fmla="*/ 1 w 8"/>
                <a:gd name="T17" fmla="*/ 1 h 20"/>
                <a:gd name="T18" fmla="*/ 1 w 8"/>
                <a:gd name="T19" fmla="*/ 0 h 20"/>
                <a:gd name="T20" fmla="*/ 1 w 8"/>
                <a:gd name="T21" fmla="*/ 0 h 20"/>
                <a:gd name="T22" fmla="*/ 1 w 8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20"/>
                <a:gd name="T38" fmla="*/ 8 w 8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20">
                  <a:moveTo>
                    <a:pt x="8" y="20"/>
                  </a:moveTo>
                  <a:lnTo>
                    <a:pt x="7" y="18"/>
                  </a:lnTo>
                  <a:lnTo>
                    <a:pt x="2" y="13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6" name="Freeform 918"/>
            <p:cNvSpPr>
              <a:spLocks noChangeAspect="1"/>
            </p:cNvSpPr>
            <p:nvPr/>
          </p:nvSpPr>
          <p:spPr bwMode="auto">
            <a:xfrm>
              <a:off x="4994" y="2130"/>
              <a:ext cx="12" cy="3"/>
            </a:xfrm>
            <a:custGeom>
              <a:avLst/>
              <a:gdLst>
                <a:gd name="T0" fmla="*/ 12 w 12"/>
                <a:gd name="T1" fmla="*/ 0 h 3"/>
                <a:gd name="T2" fmla="*/ 11 w 12"/>
                <a:gd name="T3" fmla="*/ 1 h 3"/>
                <a:gd name="T4" fmla="*/ 9 w 12"/>
                <a:gd name="T5" fmla="*/ 2 h 3"/>
                <a:gd name="T6" fmla="*/ 7 w 12"/>
                <a:gd name="T7" fmla="*/ 3 h 3"/>
                <a:gd name="T8" fmla="*/ 3 w 12"/>
                <a:gd name="T9" fmla="*/ 3 h 3"/>
                <a:gd name="T10" fmla="*/ 0 w 12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3"/>
                <a:gd name="T20" fmla="*/ 12 w 12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3">
                  <a:moveTo>
                    <a:pt x="12" y="0"/>
                  </a:moveTo>
                  <a:lnTo>
                    <a:pt x="11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7" name="Line 919"/>
            <p:cNvSpPr>
              <a:spLocks noChangeAspect="1" noChangeShapeType="1"/>
            </p:cNvSpPr>
            <p:nvPr/>
          </p:nvSpPr>
          <p:spPr bwMode="auto">
            <a:xfrm>
              <a:off x="4587" y="2089"/>
              <a:ext cx="1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8" name="Freeform 920"/>
            <p:cNvSpPr>
              <a:spLocks noChangeAspect="1"/>
            </p:cNvSpPr>
            <p:nvPr/>
          </p:nvSpPr>
          <p:spPr bwMode="auto">
            <a:xfrm>
              <a:off x="4829" y="1677"/>
              <a:ext cx="39" cy="5"/>
            </a:xfrm>
            <a:custGeom>
              <a:avLst/>
              <a:gdLst>
                <a:gd name="T0" fmla="*/ 39 w 39"/>
                <a:gd name="T1" fmla="*/ 4 h 5"/>
                <a:gd name="T2" fmla="*/ 34 w 39"/>
                <a:gd name="T3" fmla="*/ 5 h 5"/>
                <a:gd name="T4" fmla="*/ 28 w 39"/>
                <a:gd name="T5" fmla="*/ 5 h 5"/>
                <a:gd name="T6" fmla="*/ 23 w 39"/>
                <a:gd name="T7" fmla="*/ 5 h 5"/>
                <a:gd name="T8" fmla="*/ 17 w 39"/>
                <a:gd name="T9" fmla="*/ 4 h 5"/>
                <a:gd name="T10" fmla="*/ 12 w 39"/>
                <a:gd name="T11" fmla="*/ 4 h 5"/>
                <a:gd name="T12" fmla="*/ 7 w 39"/>
                <a:gd name="T13" fmla="*/ 3 h 5"/>
                <a:gd name="T14" fmla="*/ 3 w 39"/>
                <a:gd name="T15" fmla="*/ 2 h 5"/>
                <a:gd name="T16" fmla="*/ 0 w 39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"/>
                <a:gd name="T28" fmla="*/ 0 h 5"/>
                <a:gd name="T29" fmla="*/ 39 w 39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" h="5">
                  <a:moveTo>
                    <a:pt x="39" y="4"/>
                  </a:moveTo>
                  <a:lnTo>
                    <a:pt x="34" y="5"/>
                  </a:lnTo>
                  <a:lnTo>
                    <a:pt x="28" y="5"/>
                  </a:lnTo>
                  <a:lnTo>
                    <a:pt x="23" y="5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7" y="3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9" name="Freeform 921"/>
            <p:cNvSpPr>
              <a:spLocks noChangeAspect="1"/>
            </p:cNvSpPr>
            <p:nvPr/>
          </p:nvSpPr>
          <p:spPr bwMode="auto">
            <a:xfrm>
              <a:off x="4828" y="167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0" name="Freeform 922"/>
            <p:cNvSpPr>
              <a:spLocks noChangeAspect="1"/>
            </p:cNvSpPr>
            <p:nvPr/>
          </p:nvSpPr>
          <p:spPr bwMode="auto">
            <a:xfrm>
              <a:off x="4674" y="1580"/>
              <a:ext cx="61" cy="2"/>
            </a:xfrm>
            <a:custGeom>
              <a:avLst/>
              <a:gdLst>
                <a:gd name="T0" fmla="*/ 0 w 61"/>
                <a:gd name="T1" fmla="*/ 2 h 2"/>
                <a:gd name="T2" fmla="*/ 8 w 61"/>
                <a:gd name="T3" fmla="*/ 1 h 2"/>
                <a:gd name="T4" fmla="*/ 15 w 61"/>
                <a:gd name="T5" fmla="*/ 0 h 2"/>
                <a:gd name="T6" fmla="*/ 23 w 61"/>
                <a:gd name="T7" fmla="*/ 0 h 2"/>
                <a:gd name="T8" fmla="*/ 31 w 61"/>
                <a:gd name="T9" fmla="*/ 0 h 2"/>
                <a:gd name="T10" fmla="*/ 39 w 61"/>
                <a:gd name="T11" fmla="*/ 0 h 2"/>
                <a:gd name="T12" fmla="*/ 47 w 61"/>
                <a:gd name="T13" fmla="*/ 1 h 2"/>
                <a:gd name="T14" fmla="*/ 54 w 61"/>
                <a:gd name="T15" fmla="*/ 1 h 2"/>
                <a:gd name="T16" fmla="*/ 61 w 6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1"/>
                <a:gd name="T28" fmla="*/ 0 h 2"/>
                <a:gd name="T29" fmla="*/ 61 w 6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1" h="2">
                  <a:moveTo>
                    <a:pt x="0" y="2"/>
                  </a:moveTo>
                  <a:lnTo>
                    <a:pt x="8" y="1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1"/>
                  </a:lnTo>
                  <a:lnTo>
                    <a:pt x="54" y="1"/>
                  </a:lnTo>
                  <a:lnTo>
                    <a:pt x="6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1" name="Freeform 923"/>
            <p:cNvSpPr>
              <a:spLocks noChangeAspect="1"/>
            </p:cNvSpPr>
            <p:nvPr/>
          </p:nvSpPr>
          <p:spPr bwMode="auto">
            <a:xfrm>
              <a:off x="4867" y="1637"/>
              <a:ext cx="103" cy="25"/>
            </a:xfrm>
            <a:custGeom>
              <a:avLst/>
              <a:gdLst>
                <a:gd name="T0" fmla="*/ 0 w 103"/>
                <a:gd name="T1" fmla="*/ 25 h 25"/>
                <a:gd name="T2" fmla="*/ 23 w 103"/>
                <a:gd name="T3" fmla="*/ 22 h 25"/>
                <a:gd name="T4" fmla="*/ 44 w 103"/>
                <a:gd name="T5" fmla="*/ 18 h 25"/>
                <a:gd name="T6" fmla="*/ 64 w 103"/>
                <a:gd name="T7" fmla="*/ 14 h 25"/>
                <a:gd name="T8" fmla="*/ 81 w 103"/>
                <a:gd name="T9" fmla="*/ 9 h 25"/>
                <a:gd name="T10" fmla="*/ 97 w 103"/>
                <a:gd name="T11" fmla="*/ 3 h 25"/>
                <a:gd name="T12" fmla="*/ 103 w 103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25"/>
                <a:gd name="T23" fmla="*/ 103 w 103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25">
                  <a:moveTo>
                    <a:pt x="0" y="25"/>
                  </a:moveTo>
                  <a:lnTo>
                    <a:pt x="23" y="22"/>
                  </a:lnTo>
                  <a:lnTo>
                    <a:pt x="44" y="18"/>
                  </a:lnTo>
                  <a:lnTo>
                    <a:pt x="64" y="14"/>
                  </a:lnTo>
                  <a:lnTo>
                    <a:pt x="81" y="9"/>
                  </a:lnTo>
                  <a:lnTo>
                    <a:pt x="97" y="3"/>
                  </a:lnTo>
                  <a:lnTo>
                    <a:pt x="10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2" name="Freeform 924"/>
            <p:cNvSpPr>
              <a:spLocks noChangeAspect="1"/>
            </p:cNvSpPr>
            <p:nvPr/>
          </p:nvSpPr>
          <p:spPr bwMode="auto">
            <a:xfrm>
              <a:off x="4666" y="1553"/>
              <a:ext cx="276" cy="17"/>
            </a:xfrm>
            <a:custGeom>
              <a:avLst/>
              <a:gdLst>
                <a:gd name="T0" fmla="*/ 276 w 276"/>
                <a:gd name="T1" fmla="*/ 17 h 17"/>
                <a:gd name="T2" fmla="*/ 274 w 276"/>
                <a:gd name="T3" fmla="*/ 17 h 17"/>
                <a:gd name="T4" fmla="*/ 256 w 276"/>
                <a:gd name="T5" fmla="*/ 12 h 17"/>
                <a:gd name="T6" fmla="*/ 235 w 276"/>
                <a:gd name="T7" fmla="*/ 8 h 17"/>
                <a:gd name="T8" fmla="*/ 213 w 276"/>
                <a:gd name="T9" fmla="*/ 5 h 17"/>
                <a:gd name="T10" fmla="*/ 189 w 276"/>
                <a:gd name="T11" fmla="*/ 2 h 17"/>
                <a:gd name="T12" fmla="*/ 165 w 276"/>
                <a:gd name="T13" fmla="*/ 1 h 17"/>
                <a:gd name="T14" fmla="*/ 140 w 276"/>
                <a:gd name="T15" fmla="*/ 0 h 17"/>
                <a:gd name="T16" fmla="*/ 115 w 276"/>
                <a:gd name="T17" fmla="*/ 0 h 17"/>
                <a:gd name="T18" fmla="*/ 90 w 276"/>
                <a:gd name="T19" fmla="*/ 1 h 17"/>
                <a:gd name="T20" fmla="*/ 66 w 276"/>
                <a:gd name="T21" fmla="*/ 2 h 17"/>
                <a:gd name="T22" fmla="*/ 42 w 276"/>
                <a:gd name="T23" fmla="*/ 5 h 17"/>
                <a:gd name="T24" fmla="*/ 20 w 276"/>
                <a:gd name="T25" fmla="*/ 8 h 17"/>
                <a:gd name="T26" fmla="*/ 0 w 276"/>
                <a:gd name="T27" fmla="*/ 12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6"/>
                <a:gd name="T43" fmla="*/ 0 h 17"/>
                <a:gd name="T44" fmla="*/ 276 w 276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6" h="17">
                  <a:moveTo>
                    <a:pt x="276" y="17"/>
                  </a:moveTo>
                  <a:lnTo>
                    <a:pt x="274" y="17"/>
                  </a:lnTo>
                  <a:lnTo>
                    <a:pt x="256" y="12"/>
                  </a:lnTo>
                  <a:lnTo>
                    <a:pt x="235" y="8"/>
                  </a:lnTo>
                  <a:lnTo>
                    <a:pt x="213" y="5"/>
                  </a:lnTo>
                  <a:lnTo>
                    <a:pt x="189" y="2"/>
                  </a:lnTo>
                  <a:lnTo>
                    <a:pt x="165" y="1"/>
                  </a:lnTo>
                  <a:lnTo>
                    <a:pt x="140" y="0"/>
                  </a:lnTo>
                  <a:lnTo>
                    <a:pt x="115" y="0"/>
                  </a:lnTo>
                  <a:lnTo>
                    <a:pt x="90" y="1"/>
                  </a:lnTo>
                  <a:lnTo>
                    <a:pt x="66" y="2"/>
                  </a:lnTo>
                  <a:lnTo>
                    <a:pt x="42" y="5"/>
                  </a:lnTo>
                  <a:lnTo>
                    <a:pt x="20" y="8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3" name="Freeform 925"/>
            <p:cNvSpPr>
              <a:spLocks noChangeAspect="1"/>
            </p:cNvSpPr>
            <p:nvPr/>
          </p:nvSpPr>
          <p:spPr bwMode="auto">
            <a:xfrm>
              <a:off x="4664" y="1565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4" name="Line 926"/>
            <p:cNvSpPr>
              <a:spLocks noChangeAspect="1" noChangeShapeType="1"/>
            </p:cNvSpPr>
            <p:nvPr/>
          </p:nvSpPr>
          <p:spPr bwMode="auto">
            <a:xfrm>
              <a:off x="5006" y="161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5" name="Freeform 927"/>
            <p:cNvSpPr>
              <a:spLocks noChangeAspect="1"/>
            </p:cNvSpPr>
            <p:nvPr/>
          </p:nvSpPr>
          <p:spPr bwMode="auto">
            <a:xfrm>
              <a:off x="4986" y="1655"/>
              <a:ext cx="19" cy="24"/>
            </a:xfrm>
            <a:custGeom>
              <a:avLst/>
              <a:gdLst>
                <a:gd name="T0" fmla="*/ 0 w 19"/>
                <a:gd name="T1" fmla="*/ 24 h 24"/>
                <a:gd name="T2" fmla="*/ 5 w 19"/>
                <a:gd name="T3" fmla="*/ 20 h 24"/>
                <a:gd name="T4" fmla="*/ 9 w 19"/>
                <a:gd name="T5" fmla="*/ 17 h 24"/>
                <a:gd name="T6" fmla="*/ 13 w 19"/>
                <a:gd name="T7" fmla="*/ 13 h 24"/>
                <a:gd name="T8" fmla="*/ 15 w 19"/>
                <a:gd name="T9" fmla="*/ 10 h 24"/>
                <a:gd name="T10" fmla="*/ 17 w 19"/>
                <a:gd name="T11" fmla="*/ 6 h 24"/>
                <a:gd name="T12" fmla="*/ 18 w 19"/>
                <a:gd name="T13" fmla="*/ 3 h 24"/>
                <a:gd name="T14" fmla="*/ 19 w 19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4"/>
                <a:gd name="T26" fmla="*/ 19 w 19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4">
                  <a:moveTo>
                    <a:pt x="0" y="24"/>
                  </a:moveTo>
                  <a:lnTo>
                    <a:pt x="5" y="20"/>
                  </a:lnTo>
                  <a:lnTo>
                    <a:pt x="9" y="17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7" y="6"/>
                  </a:lnTo>
                  <a:lnTo>
                    <a:pt x="18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6" name="Freeform 928"/>
            <p:cNvSpPr>
              <a:spLocks noChangeAspect="1"/>
            </p:cNvSpPr>
            <p:nvPr/>
          </p:nvSpPr>
          <p:spPr bwMode="auto">
            <a:xfrm>
              <a:off x="4833" y="1704"/>
              <a:ext cx="34" cy="4"/>
            </a:xfrm>
            <a:custGeom>
              <a:avLst/>
              <a:gdLst>
                <a:gd name="T0" fmla="*/ 0 w 34"/>
                <a:gd name="T1" fmla="*/ 0 h 4"/>
                <a:gd name="T2" fmla="*/ 2 w 34"/>
                <a:gd name="T3" fmla="*/ 1 h 4"/>
                <a:gd name="T4" fmla="*/ 6 w 34"/>
                <a:gd name="T5" fmla="*/ 2 h 4"/>
                <a:gd name="T6" fmla="*/ 10 w 34"/>
                <a:gd name="T7" fmla="*/ 3 h 4"/>
                <a:gd name="T8" fmla="*/ 15 w 34"/>
                <a:gd name="T9" fmla="*/ 4 h 4"/>
                <a:gd name="T10" fmla="*/ 19 w 34"/>
                <a:gd name="T11" fmla="*/ 4 h 4"/>
                <a:gd name="T12" fmla="*/ 24 w 34"/>
                <a:gd name="T13" fmla="*/ 4 h 4"/>
                <a:gd name="T14" fmla="*/ 29 w 34"/>
                <a:gd name="T15" fmla="*/ 4 h 4"/>
                <a:gd name="T16" fmla="*/ 34 w 34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4"/>
                <a:gd name="T29" fmla="*/ 34 w 34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4">
                  <a:moveTo>
                    <a:pt x="0" y="0"/>
                  </a:moveTo>
                  <a:lnTo>
                    <a:pt x="2" y="1"/>
                  </a:lnTo>
                  <a:lnTo>
                    <a:pt x="6" y="2"/>
                  </a:lnTo>
                  <a:lnTo>
                    <a:pt x="10" y="3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3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7" name="Freeform 929"/>
            <p:cNvSpPr>
              <a:spLocks noChangeAspect="1"/>
            </p:cNvSpPr>
            <p:nvPr/>
          </p:nvSpPr>
          <p:spPr bwMode="auto">
            <a:xfrm>
              <a:off x="4982" y="1652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8" name="Freeform 930"/>
            <p:cNvSpPr>
              <a:spLocks noChangeAspect="1"/>
            </p:cNvSpPr>
            <p:nvPr/>
          </p:nvSpPr>
          <p:spPr bwMode="auto">
            <a:xfrm>
              <a:off x="4868" y="1652"/>
              <a:ext cx="114" cy="29"/>
            </a:xfrm>
            <a:custGeom>
              <a:avLst/>
              <a:gdLst>
                <a:gd name="T0" fmla="*/ 114 w 114"/>
                <a:gd name="T1" fmla="*/ 0 h 29"/>
                <a:gd name="T2" fmla="*/ 105 w 114"/>
                <a:gd name="T3" fmla="*/ 5 h 29"/>
                <a:gd name="T4" fmla="*/ 94 w 114"/>
                <a:gd name="T5" fmla="*/ 10 h 29"/>
                <a:gd name="T6" fmla="*/ 81 w 114"/>
                <a:gd name="T7" fmla="*/ 14 h 29"/>
                <a:gd name="T8" fmla="*/ 67 w 114"/>
                <a:gd name="T9" fmla="*/ 18 h 29"/>
                <a:gd name="T10" fmla="*/ 52 w 114"/>
                <a:gd name="T11" fmla="*/ 21 h 29"/>
                <a:gd name="T12" fmla="*/ 36 w 114"/>
                <a:gd name="T13" fmla="*/ 24 h 29"/>
                <a:gd name="T14" fmla="*/ 18 w 114"/>
                <a:gd name="T15" fmla="*/ 27 h 29"/>
                <a:gd name="T16" fmla="*/ 0 w 114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"/>
                <a:gd name="T28" fmla="*/ 0 h 29"/>
                <a:gd name="T29" fmla="*/ 114 w 114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" h="29">
                  <a:moveTo>
                    <a:pt x="114" y="0"/>
                  </a:moveTo>
                  <a:lnTo>
                    <a:pt x="105" y="5"/>
                  </a:lnTo>
                  <a:lnTo>
                    <a:pt x="94" y="10"/>
                  </a:lnTo>
                  <a:lnTo>
                    <a:pt x="81" y="14"/>
                  </a:lnTo>
                  <a:lnTo>
                    <a:pt x="67" y="18"/>
                  </a:lnTo>
                  <a:lnTo>
                    <a:pt x="52" y="21"/>
                  </a:lnTo>
                  <a:lnTo>
                    <a:pt x="36" y="24"/>
                  </a:lnTo>
                  <a:lnTo>
                    <a:pt x="18" y="27"/>
                  </a:lnTo>
                  <a:lnTo>
                    <a:pt x="0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9" name="Line 931"/>
            <p:cNvSpPr>
              <a:spLocks noChangeAspect="1" noChangeShapeType="1"/>
            </p:cNvSpPr>
            <p:nvPr/>
          </p:nvSpPr>
          <p:spPr bwMode="auto">
            <a:xfrm>
              <a:off x="4980" y="165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0" name="Line 932"/>
            <p:cNvSpPr>
              <a:spLocks noChangeAspect="1" noChangeShapeType="1"/>
            </p:cNvSpPr>
            <p:nvPr/>
          </p:nvSpPr>
          <p:spPr bwMode="auto">
            <a:xfrm>
              <a:off x="4980" y="165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1" name="Freeform 933"/>
            <p:cNvSpPr>
              <a:spLocks noChangeAspect="1"/>
            </p:cNvSpPr>
            <p:nvPr/>
          </p:nvSpPr>
          <p:spPr bwMode="auto">
            <a:xfrm>
              <a:off x="4867" y="1679"/>
              <a:ext cx="113" cy="29"/>
            </a:xfrm>
            <a:custGeom>
              <a:avLst/>
              <a:gdLst>
                <a:gd name="T0" fmla="*/ 0 w 113"/>
                <a:gd name="T1" fmla="*/ 29 h 29"/>
                <a:gd name="T2" fmla="*/ 18 w 113"/>
                <a:gd name="T3" fmla="*/ 26 h 29"/>
                <a:gd name="T4" fmla="*/ 35 w 113"/>
                <a:gd name="T5" fmla="*/ 24 h 29"/>
                <a:gd name="T6" fmla="*/ 52 w 113"/>
                <a:gd name="T7" fmla="*/ 20 h 29"/>
                <a:gd name="T8" fmla="*/ 67 w 113"/>
                <a:gd name="T9" fmla="*/ 17 h 29"/>
                <a:gd name="T10" fmla="*/ 80 w 113"/>
                <a:gd name="T11" fmla="*/ 13 h 29"/>
                <a:gd name="T12" fmla="*/ 93 w 113"/>
                <a:gd name="T13" fmla="*/ 9 h 29"/>
                <a:gd name="T14" fmla="*/ 104 w 113"/>
                <a:gd name="T15" fmla="*/ 4 h 29"/>
                <a:gd name="T16" fmla="*/ 113 w 113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9"/>
                <a:gd name="T29" fmla="*/ 113 w 113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9">
                  <a:moveTo>
                    <a:pt x="0" y="29"/>
                  </a:moveTo>
                  <a:lnTo>
                    <a:pt x="18" y="26"/>
                  </a:lnTo>
                  <a:lnTo>
                    <a:pt x="35" y="24"/>
                  </a:lnTo>
                  <a:lnTo>
                    <a:pt x="52" y="20"/>
                  </a:lnTo>
                  <a:lnTo>
                    <a:pt x="67" y="17"/>
                  </a:lnTo>
                  <a:lnTo>
                    <a:pt x="80" y="13"/>
                  </a:lnTo>
                  <a:lnTo>
                    <a:pt x="93" y="9"/>
                  </a:lnTo>
                  <a:lnTo>
                    <a:pt x="104" y="4"/>
                  </a:lnTo>
                  <a:lnTo>
                    <a:pt x="1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2" name="Freeform 934"/>
            <p:cNvSpPr>
              <a:spLocks noChangeAspect="1"/>
            </p:cNvSpPr>
            <p:nvPr/>
          </p:nvSpPr>
          <p:spPr bwMode="auto">
            <a:xfrm>
              <a:off x="4842" y="1718"/>
              <a:ext cx="22" cy="2"/>
            </a:xfrm>
            <a:custGeom>
              <a:avLst/>
              <a:gdLst>
                <a:gd name="T0" fmla="*/ 0 w 22"/>
                <a:gd name="T1" fmla="*/ 0 h 2"/>
                <a:gd name="T2" fmla="*/ 2 w 22"/>
                <a:gd name="T3" fmla="*/ 1 h 2"/>
                <a:gd name="T4" fmla="*/ 4 w 22"/>
                <a:gd name="T5" fmla="*/ 1 h 2"/>
                <a:gd name="T6" fmla="*/ 7 w 22"/>
                <a:gd name="T7" fmla="*/ 2 h 2"/>
                <a:gd name="T8" fmla="*/ 10 w 22"/>
                <a:gd name="T9" fmla="*/ 2 h 2"/>
                <a:gd name="T10" fmla="*/ 13 w 22"/>
                <a:gd name="T11" fmla="*/ 2 h 2"/>
                <a:gd name="T12" fmla="*/ 16 w 22"/>
                <a:gd name="T13" fmla="*/ 2 h 2"/>
                <a:gd name="T14" fmla="*/ 19 w 22"/>
                <a:gd name="T15" fmla="*/ 2 h 2"/>
                <a:gd name="T16" fmla="*/ 22 w 2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"/>
                <a:gd name="T29" fmla="*/ 22 w 2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3" name="Line 935"/>
            <p:cNvSpPr>
              <a:spLocks noChangeAspect="1" noChangeShapeType="1"/>
            </p:cNvSpPr>
            <p:nvPr/>
          </p:nvSpPr>
          <p:spPr bwMode="auto">
            <a:xfrm>
              <a:off x="4814" y="169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4" name="Freeform 936"/>
            <p:cNvSpPr>
              <a:spLocks noChangeAspect="1"/>
            </p:cNvSpPr>
            <p:nvPr/>
          </p:nvSpPr>
          <p:spPr bwMode="auto">
            <a:xfrm>
              <a:off x="4843" y="1765"/>
              <a:ext cx="20" cy="3"/>
            </a:xfrm>
            <a:custGeom>
              <a:avLst/>
              <a:gdLst>
                <a:gd name="T0" fmla="*/ 0 w 20"/>
                <a:gd name="T1" fmla="*/ 0 h 3"/>
                <a:gd name="T2" fmla="*/ 2 w 20"/>
                <a:gd name="T3" fmla="*/ 1 h 3"/>
                <a:gd name="T4" fmla="*/ 4 w 20"/>
                <a:gd name="T5" fmla="*/ 1 h 3"/>
                <a:gd name="T6" fmla="*/ 6 w 20"/>
                <a:gd name="T7" fmla="*/ 2 h 3"/>
                <a:gd name="T8" fmla="*/ 9 w 20"/>
                <a:gd name="T9" fmla="*/ 2 h 3"/>
                <a:gd name="T10" fmla="*/ 12 w 20"/>
                <a:gd name="T11" fmla="*/ 2 h 3"/>
                <a:gd name="T12" fmla="*/ 15 w 20"/>
                <a:gd name="T13" fmla="*/ 3 h 3"/>
                <a:gd name="T14" fmla="*/ 18 w 20"/>
                <a:gd name="T15" fmla="*/ 2 h 3"/>
                <a:gd name="T16" fmla="*/ 20 w 20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"/>
                <a:gd name="T29" fmla="*/ 20 w 20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5" y="3"/>
                  </a:lnTo>
                  <a:lnTo>
                    <a:pt x="18" y="2"/>
                  </a:lnTo>
                  <a:lnTo>
                    <a:pt x="2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5" name="Freeform 937"/>
            <p:cNvSpPr>
              <a:spLocks noChangeAspect="1"/>
            </p:cNvSpPr>
            <p:nvPr/>
          </p:nvSpPr>
          <p:spPr bwMode="auto">
            <a:xfrm>
              <a:off x="4864" y="1673"/>
              <a:ext cx="130" cy="47"/>
            </a:xfrm>
            <a:custGeom>
              <a:avLst/>
              <a:gdLst>
                <a:gd name="T0" fmla="*/ 130 w 130"/>
                <a:gd name="T1" fmla="*/ 0 h 47"/>
                <a:gd name="T2" fmla="*/ 128 w 130"/>
                <a:gd name="T3" fmla="*/ 5 h 47"/>
                <a:gd name="T4" fmla="*/ 121 w 130"/>
                <a:gd name="T5" fmla="*/ 12 h 47"/>
                <a:gd name="T6" fmla="*/ 112 w 130"/>
                <a:gd name="T7" fmla="*/ 18 h 47"/>
                <a:gd name="T8" fmla="*/ 100 w 130"/>
                <a:gd name="T9" fmla="*/ 25 h 47"/>
                <a:gd name="T10" fmla="*/ 84 w 130"/>
                <a:gd name="T11" fmla="*/ 31 h 47"/>
                <a:gd name="T12" fmla="*/ 66 w 130"/>
                <a:gd name="T13" fmla="*/ 36 h 47"/>
                <a:gd name="T14" fmla="*/ 46 w 130"/>
                <a:gd name="T15" fmla="*/ 40 h 47"/>
                <a:gd name="T16" fmla="*/ 24 w 130"/>
                <a:gd name="T17" fmla="*/ 44 h 47"/>
                <a:gd name="T18" fmla="*/ 0 w 130"/>
                <a:gd name="T19" fmla="*/ 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47"/>
                <a:gd name="T32" fmla="*/ 130 w 130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47">
                  <a:moveTo>
                    <a:pt x="130" y="0"/>
                  </a:moveTo>
                  <a:lnTo>
                    <a:pt x="128" y="5"/>
                  </a:lnTo>
                  <a:lnTo>
                    <a:pt x="121" y="12"/>
                  </a:lnTo>
                  <a:lnTo>
                    <a:pt x="112" y="18"/>
                  </a:lnTo>
                  <a:lnTo>
                    <a:pt x="100" y="25"/>
                  </a:lnTo>
                  <a:lnTo>
                    <a:pt x="84" y="31"/>
                  </a:lnTo>
                  <a:lnTo>
                    <a:pt x="66" y="36"/>
                  </a:lnTo>
                  <a:lnTo>
                    <a:pt x="46" y="40"/>
                  </a:lnTo>
                  <a:lnTo>
                    <a:pt x="24" y="44"/>
                  </a:lnTo>
                  <a:lnTo>
                    <a:pt x="0" y="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6" name="Freeform 938"/>
            <p:cNvSpPr>
              <a:spLocks noChangeAspect="1"/>
            </p:cNvSpPr>
            <p:nvPr/>
          </p:nvSpPr>
          <p:spPr bwMode="auto">
            <a:xfrm>
              <a:off x="4863" y="1716"/>
              <a:ext cx="131" cy="51"/>
            </a:xfrm>
            <a:custGeom>
              <a:avLst/>
              <a:gdLst>
                <a:gd name="T0" fmla="*/ 0 w 131"/>
                <a:gd name="T1" fmla="*/ 51 h 51"/>
                <a:gd name="T2" fmla="*/ 24 w 131"/>
                <a:gd name="T3" fmla="*/ 48 h 51"/>
                <a:gd name="T4" fmla="*/ 46 w 131"/>
                <a:gd name="T5" fmla="*/ 45 h 51"/>
                <a:gd name="T6" fmla="*/ 67 w 131"/>
                <a:gd name="T7" fmla="*/ 40 h 51"/>
                <a:gd name="T8" fmla="*/ 84 w 131"/>
                <a:gd name="T9" fmla="*/ 35 h 51"/>
                <a:gd name="T10" fmla="*/ 100 w 131"/>
                <a:gd name="T11" fmla="*/ 29 h 51"/>
                <a:gd name="T12" fmla="*/ 112 w 131"/>
                <a:gd name="T13" fmla="*/ 23 h 51"/>
                <a:gd name="T14" fmla="*/ 122 w 131"/>
                <a:gd name="T15" fmla="*/ 16 h 51"/>
                <a:gd name="T16" fmla="*/ 128 w 131"/>
                <a:gd name="T17" fmla="*/ 9 h 51"/>
                <a:gd name="T18" fmla="*/ 131 w 131"/>
                <a:gd name="T19" fmla="*/ 2 h 51"/>
                <a:gd name="T20" fmla="*/ 131 w 131"/>
                <a:gd name="T21" fmla="*/ 0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1"/>
                <a:gd name="T34" fmla="*/ 0 h 51"/>
                <a:gd name="T35" fmla="*/ 131 w 131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1" h="51">
                  <a:moveTo>
                    <a:pt x="0" y="51"/>
                  </a:moveTo>
                  <a:lnTo>
                    <a:pt x="24" y="48"/>
                  </a:lnTo>
                  <a:lnTo>
                    <a:pt x="46" y="45"/>
                  </a:lnTo>
                  <a:lnTo>
                    <a:pt x="67" y="40"/>
                  </a:lnTo>
                  <a:lnTo>
                    <a:pt x="84" y="35"/>
                  </a:lnTo>
                  <a:lnTo>
                    <a:pt x="100" y="29"/>
                  </a:lnTo>
                  <a:lnTo>
                    <a:pt x="112" y="23"/>
                  </a:lnTo>
                  <a:lnTo>
                    <a:pt x="122" y="16"/>
                  </a:lnTo>
                  <a:lnTo>
                    <a:pt x="128" y="9"/>
                  </a:lnTo>
                  <a:lnTo>
                    <a:pt x="131" y="2"/>
                  </a:lnTo>
                  <a:lnTo>
                    <a:pt x="1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7" name="Line 939"/>
            <p:cNvSpPr>
              <a:spLocks noChangeAspect="1" noChangeShapeType="1"/>
            </p:cNvSpPr>
            <p:nvPr/>
          </p:nvSpPr>
          <p:spPr bwMode="auto">
            <a:xfrm>
              <a:off x="4823" y="1675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8" name="Line 940"/>
            <p:cNvSpPr>
              <a:spLocks noChangeAspect="1" noChangeShapeType="1"/>
            </p:cNvSpPr>
            <p:nvPr/>
          </p:nvSpPr>
          <p:spPr bwMode="auto">
            <a:xfrm>
              <a:off x="4823" y="1699"/>
              <a:ext cx="1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9" name="Line 941"/>
            <p:cNvSpPr>
              <a:spLocks noChangeAspect="1" noChangeShapeType="1"/>
            </p:cNvSpPr>
            <p:nvPr/>
          </p:nvSpPr>
          <p:spPr bwMode="auto">
            <a:xfrm>
              <a:off x="4825" y="1710"/>
              <a:ext cx="17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0" name="Freeform 942"/>
            <p:cNvSpPr>
              <a:spLocks noChangeAspect="1"/>
            </p:cNvSpPr>
            <p:nvPr/>
          </p:nvSpPr>
          <p:spPr bwMode="auto">
            <a:xfrm>
              <a:off x="4845" y="1768"/>
              <a:ext cx="18" cy="1"/>
            </a:xfrm>
            <a:custGeom>
              <a:avLst/>
              <a:gdLst>
                <a:gd name="T0" fmla="*/ 18 w 18"/>
                <a:gd name="T1" fmla="*/ 1 h 1"/>
                <a:gd name="T2" fmla="*/ 15 w 18"/>
                <a:gd name="T3" fmla="*/ 1 h 1"/>
                <a:gd name="T4" fmla="*/ 13 w 18"/>
                <a:gd name="T5" fmla="*/ 1 h 1"/>
                <a:gd name="T6" fmla="*/ 10 w 18"/>
                <a:gd name="T7" fmla="*/ 1 h 1"/>
                <a:gd name="T8" fmla="*/ 8 w 18"/>
                <a:gd name="T9" fmla="*/ 1 h 1"/>
                <a:gd name="T10" fmla="*/ 6 w 18"/>
                <a:gd name="T11" fmla="*/ 1 h 1"/>
                <a:gd name="T12" fmla="*/ 4 w 18"/>
                <a:gd name="T13" fmla="*/ 1 h 1"/>
                <a:gd name="T14" fmla="*/ 2 w 18"/>
                <a:gd name="T15" fmla="*/ 0 h 1"/>
                <a:gd name="T16" fmla="*/ 0 w 1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"/>
                <a:gd name="T29" fmla="*/ 18 w 1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">
                  <a:moveTo>
                    <a:pt x="18" y="1"/>
                  </a:moveTo>
                  <a:lnTo>
                    <a:pt x="15" y="1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1" name="Line 943"/>
            <p:cNvSpPr>
              <a:spLocks noChangeAspect="1" noChangeShapeType="1"/>
            </p:cNvSpPr>
            <p:nvPr/>
          </p:nvSpPr>
          <p:spPr bwMode="auto">
            <a:xfrm>
              <a:off x="4826" y="1757"/>
              <a:ext cx="17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2" name="Freeform 944"/>
            <p:cNvSpPr>
              <a:spLocks noChangeAspect="1"/>
            </p:cNvSpPr>
            <p:nvPr/>
          </p:nvSpPr>
          <p:spPr bwMode="auto">
            <a:xfrm>
              <a:off x="4863" y="1733"/>
              <a:ext cx="121" cy="36"/>
            </a:xfrm>
            <a:custGeom>
              <a:avLst/>
              <a:gdLst>
                <a:gd name="T0" fmla="*/ 121 w 121"/>
                <a:gd name="T1" fmla="*/ 0 h 36"/>
                <a:gd name="T2" fmla="*/ 119 w 121"/>
                <a:gd name="T3" fmla="*/ 2 h 36"/>
                <a:gd name="T4" fmla="*/ 110 w 121"/>
                <a:gd name="T5" fmla="*/ 8 h 36"/>
                <a:gd name="T6" fmla="*/ 97 w 121"/>
                <a:gd name="T7" fmla="*/ 14 h 36"/>
                <a:gd name="T8" fmla="*/ 82 w 121"/>
                <a:gd name="T9" fmla="*/ 20 h 36"/>
                <a:gd name="T10" fmla="*/ 65 w 121"/>
                <a:gd name="T11" fmla="*/ 25 h 36"/>
                <a:gd name="T12" fmla="*/ 45 w 121"/>
                <a:gd name="T13" fmla="*/ 30 h 36"/>
                <a:gd name="T14" fmla="*/ 23 w 121"/>
                <a:gd name="T15" fmla="*/ 33 h 36"/>
                <a:gd name="T16" fmla="*/ 0 w 121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1"/>
                <a:gd name="T28" fmla="*/ 0 h 36"/>
                <a:gd name="T29" fmla="*/ 121 w 121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1" h="36">
                  <a:moveTo>
                    <a:pt x="121" y="0"/>
                  </a:moveTo>
                  <a:lnTo>
                    <a:pt x="119" y="2"/>
                  </a:lnTo>
                  <a:lnTo>
                    <a:pt x="110" y="8"/>
                  </a:lnTo>
                  <a:lnTo>
                    <a:pt x="97" y="14"/>
                  </a:lnTo>
                  <a:lnTo>
                    <a:pt x="82" y="20"/>
                  </a:lnTo>
                  <a:lnTo>
                    <a:pt x="65" y="25"/>
                  </a:lnTo>
                  <a:lnTo>
                    <a:pt x="45" y="30"/>
                  </a:lnTo>
                  <a:lnTo>
                    <a:pt x="23" y="33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3" name="Freeform 945"/>
            <p:cNvSpPr>
              <a:spLocks noChangeAspect="1"/>
            </p:cNvSpPr>
            <p:nvPr/>
          </p:nvSpPr>
          <p:spPr bwMode="auto">
            <a:xfrm>
              <a:off x="4817" y="1699"/>
              <a:ext cx="3" cy="1"/>
            </a:xfrm>
            <a:custGeom>
              <a:avLst/>
              <a:gdLst>
                <a:gd name="T0" fmla="*/ 3 w 3"/>
                <a:gd name="T1" fmla="*/ 1 h 1"/>
                <a:gd name="T2" fmla="*/ 3 w 3"/>
                <a:gd name="T3" fmla="*/ 1 h 1"/>
                <a:gd name="T4" fmla="*/ 2 w 3"/>
                <a:gd name="T5" fmla="*/ 1 h 1"/>
                <a:gd name="T6" fmla="*/ 2 w 3"/>
                <a:gd name="T7" fmla="*/ 1 h 1"/>
                <a:gd name="T8" fmla="*/ 1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0 w 3"/>
                <a:gd name="T15" fmla="*/ 1 h 1"/>
                <a:gd name="T16" fmla="*/ 0 w 3"/>
                <a:gd name="T17" fmla="*/ 0 h 1"/>
                <a:gd name="T18" fmla="*/ 0 w 3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"/>
                <a:gd name="T32" fmla="*/ 3 w 3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">
                  <a:moveTo>
                    <a:pt x="3" y="1"/>
                  </a:move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4" name="Line 946"/>
            <p:cNvSpPr>
              <a:spLocks noChangeAspect="1" noChangeShapeType="1"/>
            </p:cNvSpPr>
            <p:nvPr/>
          </p:nvSpPr>
          <p:spPr bwMode="auto">
            <a:xfrm flipV="1">
              <a:off x="4820" y="1699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5" name="Freeform 947"/>
            <p:cNvSpPr>
              <a:spLocks noChangeAspect="1"/>
            </p:cNvSpPr>
            <p:nvPr/>
          </p:nvSpPr>
          <p:spPr bwMode="auto">
            <a:xfrm>
              <a:off x="4818" y="1651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6" name="Freeform 948"/>
            <p:cNvSpPr>
              <a:spLocks noChangeAspect="1"/>
            </p:cNvSpPr>
            <p:nvPr/>
          </p:nvSpPr>
          <p:spPr bwMode="auto">
            <a:xfrm>
              <a:off x="4813" y="169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7" name="Line 949"/>
            <p:cNvSpPr>
              <a:spLocks noChangeAspect="1" noChangeShapeType="1"/>
            </p:cNvSpPr>
            <p:nvPr/>
          </p:nvSpPr>
          <p:spPr bwMode="auto">
            <a:xfrm flipH="1" flipV="1">
              <a:off x="4828" y="1759"/>
              <a:ext cx="17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8" name="Freeform 950"/>
            <p:cNvSpPr>
              <a:spLocks noChangeAspect="1"/>
            </p:cNvSpPr>
            <p:nvPr/>
          </p:nvSpPr>
          <p:spPr bwMode="auto">
            <a:xfrm>
              <a:off x="4824" y="170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9" name="Freeform 951"/>
            <p:cNvSpPr>
              <a:spLocks noChangeAspect="1"/>
            </p:cNvSpPr>
            <p:nvPr/>
          </p:nvSpPr>
          <p:spPr bwMode="auto">
            <a:xfrm>
              <a:off x="4825" y="175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0" name="Freeform 952"/>
            <p:cNvSpPr>
              <a:spLocks noChangeAspect="1"/>
            </p:cNvSpPr>
            <p:nvPr/>
          </p:nvSpPr>
          <p:spPr bwMode="auto">
            <a:xfrm>
              <a:off x="4828" y="175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1" name="Line 953"/>
            <p:cNvSpPr>
              <a:spLocks noChangeAspect="1" noChangeShapeType="1"/>
            </p:cNvSpPr>
            <p:nvPr/>
          </p:nvSpPr>
          <p:spPr bwMode="auto">
            <a:xfrm flipV="1">
              <a:off x="4841" y="164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2" name="Freeform 954"/>
            <p:cNvSpPr>
              <a:spLocks noChangeAspect="1"/>
            </p:cNvSpPr>
            <p:nvPr/>
          </p:nvSpPr>
          <p:spPr bwMode="auto">
            <a:xfrm>
              <a:off x="4752" y="1625"/>
              <a:ext cx="71" cy="25"/>
            </a:xfrm>
            <a:custGeom>
              <a:avLst/>
              <a:gdLst>
                <a:gd name="T0" fmla="*/ 71 w 71"/>
                <a:gd name="T1" fmla="*/ 25 h 25"/>
                <a:gd name="T2" fmla="*/ 68 w 71"/>
                <a:gd name="T3" fmla="*/ 23 h 25"/>
                <a:gd name="T4" fmla="*/ 59 w 71"/>
                <a:gd name="T5" fmla="*/ 18 h 25"/>
                <a:gd name="T6" fmla="*/ 47 w 71"/>
                <a:gd name="T7" fmla="*/ 13 h 25"/>
                <a:gd name="T8" fmla="*/ 33 w 71"/>
                <a:gd name="T9" fmla="*/ 8 h 25"/>
                <a:gd name="T10" fmla="*/ 17 w 71"/>
                <a:gd name="T11" fmla="*/ 4 h 25"/>
                <a:gd name="T12" fmla="*/ 0 w 7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25"/>
                <a:gd name="T23" fmla="*/ 71 w 71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25">
                  <a:moveTo>
                    <a:pt x="71" y="25"/>
                  </a:moveTo>
                  <a:lnTo>
                    <a:pt x="68" y="23"/>
                  </a:lnTo>
                  <a:lnTo>
                    <a:pt x="59" y="18"/>
                  </a:lnTo>
                  <a:lnTo>
                    <a:pt x="47" y="13"/>
                  </a:lnTo>
                  <a:lnTo>
                    <a:pt x="33" y="8"/>
                  </a:lnTo>
                  <a:lnTo>
                    <a:pt x="17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3" name="Line 955"/>
            <p:cNvSpPr>
              <a:spLocks noChangeAspect="1" noChangeShapeType="1"/>
            </p:cNvSpPr>
            <p:nvPr/>
          </p:nvSpPr>
          <p:spPr bwMode="auto">
            <a:xfrm flipH="1" flipV="1">
              <a:off x="4750" y="162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4" name="Freeform 956"/>
            <p:cNvSpPr>
              <a:spLocks noChangeAspect="1"/>
            </p:cNvSpPr>
            <p:nvPr/>
          </p:nvSpPr>
          <p:spPr bwMode="auto">
            <a:xfrm>
              <a:off x="4732" y="1616"/>
              <a:ext cx="18" cy="8"/>
            </a:xfrm>
            <a:custGeom>
              <a:avLst/>
              <a:gdLst>
                <a:gd name="T0" fmla="*/ 18 w 18"/>
                <a:gd name="T1" fmla="*/ 8 h 8"/>
                <a:gd name="T2" fmla="*/ 12 w 18"/>
                <a:gd name="T3" fmla="*/ 5 h 8"/>
                <a:gd name="T4" fmla="*/ 6 w 18"/>
                <a:gd name="T5" fmla="*/ 2 h 8"/>
                <a:gd name="T6" fmla="*/ 0 w 18"/>
                <a:gd name="T7" fmla="*/ 0 h 8"/>
                <a:gd name="T8" fmla="*/ 0 w 1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8"/>
                <a:gd name="T17" fmla="*/ 18 w 1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8">
                  <a:moveTo>
                    <a:pt x="18" y="8"/>
                  </a:moveTo>
                  <a:lnTo>
                    <a:pt x="12" y="5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5" name="Freeform 957"/>
            <p:cNvSpPr>
              <a:spLocks noChangeAspect="1"/>
            </p:cNvSpPr>
            <p:nvPr/>
          </p:nvSpPr>
          <p:spPr bwMode="auto">
            <a:xfrm>
              <a:off x="4982" y="1679"/>
              <a:ext cx="4" cy="1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1 w 4"/>
                <a:gd name="T9" fmla="*/ 0 h 1"/>
                <a:gd name="T10" fmla="*/ 0 w 4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"/>
                <a:gd name="T20" fmla="*/ 4 w 4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6" name="Line 958"/>
            <p:cNvSpPr>
              <a:spLocks noChangeAspect="1" noChangeShapeType="1"/>
            </p:cNvSpPr>
            <p:nvPr/>
          </p:nvSpPr>
          <p:spPr bwMode="auto">
            <a:xfrm>
              <a:off x="4980" y="167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7" name="Freeform 959"/>
            <p:cNvSpPr>
              <a:spLocks noChangeAspect="1"/>
            </p:cNvSpPr>
            <p:nvPr/>
          </p:nvSpPr>
          <p:spPr bwMode="auto">
            <a:xfrm>
              <a:off x="4749" y="1624"/>
              <a:ext cx="1" cy="9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60000 65536"/>
                <a:gd name="T7" fmla="*/ 0 60000 65536"/>
                <a:gd name="T8" fmla="*/ 0 60000 65536"/>
                <a:gd name="T9" fmla="*/ 0 w 1"/>
                <a:gd name="T10" fmla="*/ 0 h 9"/>
                <a:gd name="T11" fmla="*/ 1 w 1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">
                  <a:moveTo>
                    <a:pt x="1" y="0"/>
                  </a:moveTo>
                  <a:lnTo>
                    <a:pt x="1" y="0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8" name="Line 960"/>
            <p:cNvSpPr>
              <a:spLocks noChangeAspect="1" noChangeShapeType="1"/>
            </p:cNvSpPr>
            <p:nvPr/>
          </p:nvSpPr>
          <p:spPr bwMode="auto">
            <a:xfrm>
              <a:off x="4752" y="1625"/>
              <a:ext cx="6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9" name="Line 961"/>
            <p:cNvSpPr>
              <a:spLocks noChangeAspect="1" noChangeShapeType="1"/>
            </p:cNvSpPr>
            <p:nvPr/>
          </p:nvSpPr>
          <p:spPr bwMode="auto">
            <a:xfrm>
              <a:off x="4749" y="1633"/>
              <a:ext cx="63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0" name="Line 962"/>
            <p:cNvSpPr>
              <a:spLocks noChangeAspect="1" noChangeShapeType="1"/>
            </p:cNvSpPr>
            <p:nvPr/>
          </p:nvSpPr>
          <p:spPr bwMode="auto">
            <a:xfrm flipH="1" flipV="1">
              <a:off x="4758" y="1650"/>
              <a:ext cx="54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1" name="Line 963"/>
            <p:cNvSpPr>
              <a:spLocks noChangeAspect="1" noChangeShapeType="1"/>
            </p:cNvSpPr>
            <p:nvPr/>
          </p:nvSpPr>
          <p:spPr bwMode="auto">
            <a:xfrm>
              <a:off x="4759" y="1697"/>
              <a:ext cx="66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2" name="Line 964"/>
            <p:cNvSpPr>
              <a:spLocks noChangeAspect="1" noChangeShapeType="1"/>
            </p:cNvSpPr>
            <p:nvPr/>
          </p:nvSpPr>
          <p:spPr bwMode="auto">
            <a:xfrm flipH="1" flipV="1">
              <a:off x="4761" y="1699"/>
              <a:ext cx="64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3" name="Freeform 965"/>
            <p:cNvSpPr>
              <a:spLocks noChangeAspect="1"/>
            </p:cNvSpPr>
            <p:nvPr/>
          </p:nvSpPr>
          <p:spPr bwMode="auto">
            <a:xfrm>
              <a:off x="4677" y="1627"/>
              <a:ext cx="72" cy="6"/>
            </a:xfrm>
            <a:custGeom>
              <a:avLst/>
              <a:gdLst>
                <a:gd name="T0" fmla="*/ 0 w 72"/>
                <a:gd name="T1" fmla="*/ 2 h 6"/>
                <a:gd name="T2" fmla="*/ 9 w 72"/>
                <a:gd name="T3" fmla="*/ 1 h 6"/>
                <a:gd name="T4" fmla="*/ 19 w 72"/>
                <a:gd name="T5" fmla="*/ 1 h 6"/>
                <a:gd name="T6" fmla="*/ 29 w 72"/>
                <a:gd name="T7" fmla="*/ 0 h 6"/>
                <a:gd name="T8" fmla="*/ 39 w 72"/>
                <a:gd name="T9" fmla="*/ 1 h 6"/>
                <a:gd name="T10" fmla="*/ 48 w 72"/>
                <a:gd name="T11" fmla="*/ 2 h 6"/>
                <a:gd name="T12" fmla="*/ 57 w 72"/>
                <a:gd name="T13" fmla="*/ 3 h 6"/>
                <a:gd name="T14" fmla="*/ 65 w 72"/>
                <a:gd name="T15" fmla="*/ 4 h 6"/>
                <a:gd name="T16" fmla="*/ 72 w 72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6"/>
                <a:gd name="T29" fmla="*/ 72 w 72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6">
                  <a:moveTo>
                    <a:pt x="0" y="2"/>
                  </a:moveTo>
                  <a:lnTo>
                    <a:pt x="9" y="1"/>
                  </a:lnTo>
                  <a:lnTo>
                    <a:pt x="19" y="1"/>
                  </a:lnTo>
                  <a:lnTo>
                    <a:pt x="29" y="0"/>
                  </a:lnTo>
                  <a:lnTo>
                    <a:pt x="39" y="1"/>
                  </a:lnTo>
                  <a:lnTo>
                    <a:pt x="48" y="2"/>
                  </a:lnTo>
                  <a:lnTo>
                    <a:pt x="57" y="3"/>
                  </a:lnTo>
                  <a:lnTo>
                    <a:pt x="65" y="4"/>
                  </a:lnTo>
                  <a:lnTo>
                    <a:pt x="7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4" name="Freeform 966"/>
            <p:cNvSpPr>
              <a:spLocks noChangeAspect="1"/>
            </p:cNvSpPr>
            <p:nvPr/>
          </p:nvSpPr>
          <p:spPr bwMode="auto">
            <a:xfrm>
              <a:off x="4689" y="1641"/>
              <a:ext cx="69" cy="9"/>
            </a:xfrm>
            <a:custGeom>
              <a:avLst/>
              <a:gdLst>
                <a:gd name="T0" fmla="*/ 0 w 69"/>
                <a:gd name="T1" fmla="*/ 1 h 9"/>
                <a:gd name="T2" fmla="*/ 10 w 69"/>
                <a:gd name="T3" fmla="*/ 0 h 9"/>
                <a:gd name="T4" fmla="*/ 20 w 69"/>
                <a:gd name="T5" fmla="*/ 0 h 9"/>
                <a:gd name="T6" fmla="*/ 30 w 69"/>
                <a:gd name="T7" fmla="*/ 1 h 9"/>
                <a:gd name="T8" fmla="*/ 40 w 69"/>
                <a:gd name="T9" fmla="*/ 1 h 9"/>
                <a:gd name="T10" fmla="*/ 48 w 69"/>
                <a:gd name="T11" fmla="*/ 3 h 9"/>
                <a:gd name="T12" fmla="*/ 56 w 69"/>
                <a:gd name="T13" fmla="*/ 5 h 9"/>
                <a:gd name="T14" fmla="*/ 63 w 69"/>
                <a:gd name="T15" fmla="*/ 7 h 9"/>
                <a:gd name="T16" fmla="*/ 69 w 6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9"/>
                <a:gd name="T29" fmla="*/ 69 w 6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9">
                  <a:moveTo>
                    <a:pt x="0" y="1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40" y="1"/>
                  </a:lnTo>
                  <a:lnTo>
                    <a:pt x="48" y="3"/>
                  </a:lnTo>
                  <a:lnTo>
                    <a:pt x="56" y="5"/>
                  </a:lnTo>
                  <a:lnTo>
                    <a:pt x="63" y="7"/>
                  </a:lnTo>
                  <a:lnTo>
                    <a:pt x="69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5" name="Freeform 967"/>
            <p:cNvSpPr>
              <a:spLocks noChangeAspect="1"/>
            </p:cNvSpPr>
            <p:nvPr/>
          </p:nvSpPr>
          <p:spPr bwMode="auto">
            <a:xfrm>
              <a:off x="4690" y="1688"/>
              <a:ext cx="69" cy="9"/>
            </a:xfrm>
            <a:custGeom>
              <a:avLst/>
              <a:gdLst>
                <a:gd name="T0" fmla="*/ 0 w 69"/>
                <a:gd name="T1" fmla="*/ 0 h 9"/>
                <a:gd name="T2" fmla="*/ 10 w 69"/>
                <a:gd name="T3" fmla="*/ 0 h 9"/>
                <a:gd name="T4" fmla="*/ 20 w 69"/>
                <a:gd name="T5" fmla="*/ 0 h 9"/>
                <a:gd name="T6" fmla="*/ 30 w 69"/>
                <a:gd name="T7" fmla="*/ 1 h 9"/>
                <a:gd name="T8" fmla="*/ 39 w 69"/>
                <a:gd name="T9" fmla="*/ 2 h 9"/>
                <a:gd name="T10" fmla="*/ 48 w 69"/>
                <a:gd name="T11" fmla="*/ 3 h 9"/>
                <a:gd name="T12" fmla="*/ 56 w 69"/>
                <a:gd name="T13" fmla="*/ 5 h 9"/>
                <a:gd name="T14" fmla="*/ 63 w 69"/>
                <a:gd name="T15" fmla="*/ 7 h 9"/>
                <a:gd name="T16" fmla="*/ 69 w 6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9"/>
                <a:gd name="T29" fmla="*/ 69 w 6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9">
                  <a:moveTo>
                    <a:pt x="0" y="0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39" y="2"/>
                  </a:lnTo>
                  <a:lnTo>
                    <a:pt x="48" y="3"/>
                  </a:lnTo>
                  <a:lnTo>
                    <a:pt x="56" y="5"/>
                  </a:lnTo>
                  <a:lnTo>
                    <a:pt x="63" y="7"/>
                  </a:lnTo>
                  <a:lnTo>
                    <a:pt x="69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6" name="Freeform 968"/>
            <p:cNvSpPr>
              <a:spLocks noChangeAspect="1"/>
            </p:cNvSpPr>
            <p:nvPr/>
          </p:nvSpPr>
          <p:spPr bwMode="auto">
            <a:xfrm>
              <a:off x="4689" y="1690"/>
              <a:ext cx="72" cy="9"/>
            </a:xfrm>
            <a:custGeom>
              <a:avLst/>
              <a:gdLst>
                <a:gd name="T0" fmla="*/ 72 w 72"/>
                <a:gd name="T1" fmla="*/ 9 h 9"/>
                <a:gd name="T2" fmla="*/ 66 w 72"/>
                <a:gd name="T3" fmla="*/ 7 h 9"/>
                <a:gd name="T4" fmla="*/ 59 w 72"/>
                <a:gd name="T5" fmla="*/ 5 h 9"/>
                <a:gd name="T6" fmla="*/ 51 w 72"/>
                <a:gd name="T7" fmla="*/ 3 h 9"/>
                <a:gd name="T8" fmla="*/ 41 w 72"/>
                <a:gd name="T9" fmla="*/ 2 h 9"/>
                <a:gd name="T10" fmla="*/ 31 w 72"/>
                <a:gd name="T11" fmla="*/ 1 h 9"/>
                <a:gd name="T12" fmla="*/ 21 w 72"/>
                <a:gd name="T13" fmla="*/ 0 h 9"/>
                <a:gd name="T14" fmla="*/ 11 w 72"/>
                <a:gd name="T15" fmla="*/ 0 h 9"/>
                <a:gd name="T16" fmla="*/ 0 w 72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9"/>
                <a:gd name="T29" fmla="*/ 72 w 7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9">
                  <a:moveTo>
                    <a:pt x="72" y="9"/>
                  </a:moveTo>
                  <a:lnTo>
                    <a:pt x="66" y="7"/>
                  </a:lnTo>
                  <a:lnTo>
                    <a:pt x="59" y="5"/>
                  </a:lnTo>
                  <a:lnTo>
                    <a:pt x="51" y="3"/>
                  </a:lnTo>
                  <a:lnTo>
                    <a:pt x="41" y="2"/>
                  </a:lnTo>
                  <a:lnTo>
                    <a:pt x="31" y="1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7" name="Freeform 969"/>
            <p:cNvSpPr>
              <a:spLocks noChangeAspect="1"/>
            </p:cNvSpPr>
            <p:nvPr/>
          </p:nvSpPr>
          <p:spPr bwMode="auto">
            <a:xfrm>
              <a:off x="4668" y="1628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1 h 1"/>
                <a:gd name="T4" fmla="*/ 1 w 9"/>
                <a:gd name="T5" fmla="*/ 1 h 1"/>
                <a:gd name="T6" fmla="*/ 2 w 9"/>
                <a:gd name="T7" fmla="*/ 1 h 1"/>
                <a:gd name="T8" fmla="*/ 4 w 9"/>
                <a:gd name="T9" fmla="*/ 1 h 1"/>
                <a:gd name="T10" fmla="*/ 5 w 9"/>
                <a:gd name="T11" fmla="*/ 1 h 1"/>
                <a:gd name="T12" fmla="*/ 6 w 9"/>
                <a:gd name="T13" fmla="*/ 1 h 1"/>
                <a:gd name="T14" fmla="*/ 8 w 9"/>
                <a:gd name="T15" fmla="*/ 1 h 1"/>
                <a:gd name="T16" fmla="*/ 9 w 9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8" name="Line 970"/>
            <p:cNvSpPr>
              <a:spLocks noChangeAspect="1" noChangeShapeType="1"/>
            </p:cNvSpPr>
            <p:nvPr/>
          </p:nvSpPr>
          <p:spPr bwMode="auto">
            <a:xfrm>
              <a:off x="4665" y="1627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9" name="Freeform 971"/>
            <p:cNvSpPr>
              <a:spLocks noChangeAspect="1"/>
            </p:cNvSpPr>
            <p:nvPr/>
          </p:nvSpPr>
          <p:spPr bwMode="auto">
            <a:xfrm>
              <a:off x="4664" y="1626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0" name="Freeform 972"/>
            <p:cNvSpPr>
              <a:spLocks noChangeAspect="1"/>
            </p:cNvSpPr>
            <p:nvPr/>
          </p:nvSpPr>
          <p:spPr bwMode="auto">
            <a:xfrm>
              <a:off x="4680" y="1640"/>
              <a:ext cx="9" cy="2"/>
            </a:xfrm>
            <a:custGeom>
              <a:avLst/>
              <a:gdLst>
                <a:gd name="T0" fmla="*/ 9 w 9"/>
                <a:gd name="T1" fmla="*/ 2 h 2"/>
                <a:gd name="T2" fmla="*/ 8 w 9"/>
                <a:gd name="T3" fmla="*/ 2 h 2"/>
                <a:gd name="T4" fmla="*/ 7 w 9"/>
                <a:gd name="T5" fmla="*/ 2 h 2"/>
                <a:gd name="T6" fmla="*/ 5 w 9"/>
                <a:gd name="T7" fmla="*/ 1 h 2"/>
                <a:gd name="T8" fmla="*/ 4 w 9"/>
                <a:gd name="T9" fmla="*/ 1 h 2"/>
                <a:gd name="T10" fmla="*/ 3 w 9"/>
                <a:gd name="T11" fmla="*/ 1 h 2"/>
                <a:gd name="T12" fmla="*/ 2 w 9"/>
                <a:gd name="T13" fmla="*/ 1 h 2"/>
                <a:gd name="T14" fmla="*/ 1 w 9"/>
                <a:gd name="T15" fmla="*/ 1 h 2"/>
                <a:gd name="T16" fmla="*/ 0 w 9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2"/>
                <a:gd name="T29" fmla="*/ 9 w 9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2">
                  <a:moveTo>
                    <a:pt x="9" y="2"/>
                  </a:moveTo>
                  <a:lnTo>
                    <a:pt x="8" y="2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1" name="Freeform 973"/>
            <p:cNvSpPr>
              <a:spLocks noChangeAspect="1"/>
            </p:cNvSpPr>
            <p:nvPr/>
          </p:nvSpPr>
          <p:spPr bwMode="auto">
            <a:xfrm>
              <a:off x="4680" y="1687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1 w 10"/>
                <a:gd name="T3" fmla="*/ 1 h 1"/>
                <a:gd name="T4" fmla="*/ 2 w 10"/>
                <a:gd name="T5" fmla="*/ 1 h 1"/>
                <a:gd name="T6" fmla="*/ 3 w 10"/>
                <a:gd name="T7" fmla="*/ 1 h 1"/>
                <a:gd name="T8" fmla="*/ 4 w 10"/>
                <a:gd name="T9" fmla="*/ 1 h 1"/>
                <a:gd name="T10" fmla="*/ 6 w 10"/>
                <a:gd name="T11" fmla="*/ 1 h 1"/>
                <a:gd name="T12" fmla="*/ 7 w 10"/>
                <a:gd name="T13" fmla="*/ 1 h 1"/>
                <a:gd name="T14" fmla="*/ 8 w 10"/>
                <a:gd name="T15" fmla="*/ 1 h 1"/>
                <a:gd name="T16" fmla="*/ 10 w 10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"/>
                <a:gd name="T29" fmla="*/ 10 w 10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2" name="Line 974"/>
            <p:cNvSpPr>
              <a:spLocks noChangeAspect="1" noChangeShapeType="1"/>
            </p:cNvSpPr>
            <p:nvPr/>
          </p:nvSpPr>
          <p:spPr bwMode="auto">
            <a:xfrm>
              <a:off x="4662" y="1632"/>
              <a:ext cx="18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3" name="Line 975"/>
            <p:cNvSpPr>
              <a:spLocks noChangeAspect="1" noChangeShapeType="1"/>
            </p:cNvSpPr>
            <p:nvPr/>
          </p:nvSpPr>
          <p:spPr bwMode="auto">
            <a:xfrm>
              <a:off x="4663" y="1679"/>
              <a:ext cx="17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4" name="Line 976"/>
            <p:cNvSpPr>
              <a:spLocks noChangeAspect="1" noChangeShapeType="1"/>
            </p:cNvSpPr>
            <p:nvPr/>
          </p:nvSpPr>
          <p:spPr bwMode="auto">
            <a:xfrm>
              <a:off x="4648" y="15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5" name="Freeform 977"/>
            <p:cNvSpPr>
              <a:spLocks noChangeAspect="1"/>
            </p:cNvSpPr>
            <p:nvPr/>
          </p:nvSpPr>
          <p:spPr bwMode="auto">
            <a:xfrm>
              <a:off x="4683" y="1690"/>
              <a:ext cx="6" cy="1"/>
            </a:xfrm>
            <a:custGeom>
              <a:avLst/>
              <a:gdLst>
                <a:gd name="T0" fmla="*/ 6 w 6"/>
                <a:gd name="T1" fmla="*/ 1 h 1"/>
                <a:gd name="T2" fmla="*/ 5 w 6"/>
                <a:gd name="T3" fmla="*/ 1 h 1"/>
                <a:gd name="T4" fmla="*/ 4 w 6"/>
                <a:gd name="T5" fmla="*/ 1 h 1"/>
                <a:gd name="T6" fmla="*/ 3 w 6"/>
                <a:gd name="T7" fmla="*/ 1 h 1"/>
                <a:gd name="T8" fmla="*/ 2 w 6"/>
                <a:gd name="T9" fmla="*/ 0 h 1"/>
                <a:gd name="T10" fmla="*/ 2 w 6"/>
                <a:gd name="T11" fmla="*/ 0 h 1"/>
                <a:gd name="T12" fmla="*/ 1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6" y="1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6" name="Line 978"/>
            <p:cNvSpPr>
              <a:spLocks noChangeAspect="1" noChangeShapeType="1"/>
            </p:cNvSpPr>
            <p:nvPr/>
          </p:nvSpPr>
          <p:spPr bwMode="auto">
            <a:xfrm flipH="1" flipV="1">
              <a:off x="4665" y="1681"/>
              <a:ext cx="18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7" name="Freeform 979"/>
            <p:cNvSpPr>
              <a:spLocks noChangeAspect="1"/>
            </p:cNvSpPr>
            <p:nvPr/>
          </p:nvSpPr>
          <p:spPr bwMode="auto">
            <a:xfrm>
              <a:off x="4660" y="1629"/>
              <a:ext cx="2" cy="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1 h 3"/>
                <a:gd name="T4" fmla="*/ 1 w 2"/>
                <a:gd name="T5" fmla="*/ 2 h 3"/>
                <a:gd name="T6" fmla="*/ 2 w 2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8" name="Freeform 980"/>
            <p:cNvSpPr>
              <a:spLocks noChangeAspect="1"/>
            </p:cNvSpPr>
            <p:nvPr/>
          </p:nvSpPr>
          <p:spPr bwMode="auto">
            <a:xfrm>
              <a:off x="4661" y="1677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1 h 2"/>
                <a:gd name="T4" fmla="*/ 1 w 2"/>
                <a:gd name="T5" fmla="*/ 1 h 2"/>
                <a:gd name="T6" fmla="*/ 2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9" name="Freeform 981"/>
            <p:cNvSpPr>
              <a:spLocks noChangeAspect="1"/>
            </p:cNvSpPr>
            <p:nvPr/>
          </p:nvSpPr>
          <p:spPr bwMode="auto">
            <a:xfrm>
              <a:off x="4664" y="168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0" name="Freeform 982"/>
            <p:cNvSpPr>
              <a:spLocks noChangeAspect="1"/>
            </p:cNvSpPr>
            <p:nvPr/>
          </p:nvSpPr>
          <p:spPr bwMode="auto">
            <a:xfrm>
              <a:off x="4438" y="1025"/>
              <a:ext cx="39" cy="90"/>
            </a:xfrm>
            <a:custGeom>
              <a:avLst/>
              <a:gdLst>
                <a:gd name="T0" fmla="*/ 0 w 39"/>
                <a:gd name="T1" fmla="*/ 90 h 90"/>
                <a:gd name="T2" fmla="*/ 7 w 39"/>
                <a:gd name="T3" fmla="*/ 88 h 90"/>
                <a:gd name="T4" fmla="*/ 15 w 39"/>
                <a:gd name="T5" fmla="*/ 83 h 90"/>
                <a:gd name="T6" fmla="*/ 22 w 39"/>
                <a:gd name="T7" fmla="*/ 75 h 90"/>
                <a:gd name="T8" fmla="*/ 29 w 39"/>
                <a:gd name="T9" fmla="*/ 65 h 90"/>
                <a:gd name="T10" fmla="*/ 34 w 39"/>
                <a:gd name="T11" fmla="*/ 53 h 90"/>
                <a:gd name="T12" fmla="*/ 37 w 39"/>
                <a:gd name="T13" fmla="*/ 41 h 90"/>
                <a:gd name="T14" fmla="*/ 39 w 39"/>
                <a:gd name="T15" fmla="*/ 29 h 90"/>
                <a:gd name="T16" fmla="*/ 39 w 39"/>
                <a:gd name="T17" fmla="*/ 17 h 90"/>
                <a:gd name="T18" fmla="*/ 37 w 39"/>
                <a:gd name="T19" fmla="*/ 8 h 90"/>
                <a:gd name="T20" fmla="*/ 33 w 39"/>
                <a:gd name="T21" fmla="*/ 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90"/>
                <a:gd name="T35" fmla="*/ 39 w 39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90">
                  <a:moveTo>
                    <a:pt x="0" y="90"/>
                  </a:moveTo>
                  <a:lnTo>
                    <a:pt x="7" y="88"/>
                  </a:lnTo>
                  <a:lnTo>
                    <a:pt x="15" y="83"/>
                  </a:lnTo>
                  <a:lnTo>
                    <a:pt x="22" y="75"/>
                  </a:lnTo>
                  <a:lnTo>
                    <a:pt x="29" y="65"/>
                  </a:lnTo>
                  <a:lnTo>
                    <a:pt x="34" y="53"/>
                  </a:lnTo>
                  <a:lnTo>
                    <a:pt x="37" y="41"/>
                  </a:lnTo>
                  <a:lnTo>
                    <a:pt x="39" y="29"/>
                  </a:lnTo>
                  <a:lnTo>
                    <a:pt x="39" y="17"/>
                  </a:lnTo>
                  <a:lnTo>
                    <a:pt x="37" y="8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1" name="Freeform 983"/>
            <p:cNvSpPr>
              <a:spLocks noChangeAspect="1"/>
            </p:cNvSpPr>
            <p:nvPr/>
          </p:nvSpPr>
          <p:spPr bwMode="auto">
            <a:xfrm>
              <a:off x="4471" y="1021"/>
              <a:ext cx="9" cy="4"/>
            </a:xfrm>
            <a:custGeom>
              <a:avLst/>
              <a:gdLst>
                <a:gd name="T0" fmla="*/ 9 w 9"/>
                <a:gd name="T1" fmla="*/ 0 h 4"/>
                <a:gd name="T2" fmla="*/ 8 w 9"/>
                <a:gd name="T3" fmla="*/ 0 h 4"/>
                <a:gd name="T4" fmla="*/ 6 w 9"/>
                <a:gd name="T5" fmla="*/ 0 h 4"/>
                <a:gd name="T6" fmla="*/ 5 w 9"/>
                <a:gd name="T7" fmla="*/ 0 h 4"/>
                <a:gd name="T8" fmla="*/ 4 w 9"/>
                <a:gd name="T9" fmla="*/ 0 h 4"/>
                <a:gd name="T10" fmla="*/ 3 w 9"/>
                <a:gd name="T11" fmla="*/ 1 h 4"/>
                <a:gd name="T12" fmla="*/ 1 w 9"/>
                <a:gd name="T13" fmla="*/ 2 h 4"/>
                <a:gd name="T14" fmla="*/ 1 w 9"/>
                <a:gd name="T15" fmla="*/ 3 h 4"/>
                <a:gd name="T16" fmla="*/ 0 w 9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4"/>
                <a:gd name="T29" fmla="*/ 9 w 9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4">
                  <a:moveTo>
                    <a:pt x="9" y="0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2" name="Freeform 984"/>
            <p:cNvSpPr>
              <a:spLocks noChangeAspect="1"/>
            </p:cNvSpPr>
            <p:nvPr/>
          </p:nvSpPr>
          <p:spPr bwMode="auto">
            <a:xfrm>
              <a:off x="4442" y="1021"/>
              <a:ext cx="45" cy="103"/>
            </a:xfrm>
            <a:custGeom>
              <a:avLst/>
              <a:gdLst>
                <a:gd name="T0" fmla="*/ 38 w 45"/>
                <a:gd name="T1" fmla="*/ 0 h 103"/>
                <a:gd name="T2" fmla="*/ 42 w 45"/>
                <a:gd name="T3" fmla="*/ 9 h 103"/>
                <a:gd name="T4" fmla="*/ 45 w 45"/>
                <a:gd name="T5" fmla="*/ 20 h 103"/>
                <a:gd name="T6" fmla="*/ 45 w 45"/>
                <a:gd name="T7" fmla="*/ 33 h 103"/>
                <a:gd name="T8" fmla="*/ 43 w 45"/>
                <a:gd name="T9" fmla="*/ 47 h 103"/>
                <a:gd name="T10" fmla="*/ 39 w 45"/>
                <a:gd name="T11" fmla="*/ 61 h 103"/>
                <a:gd name="T12" fmla="*/ 33 w 45"/>
                <a:gd name="T13" fmla="*/ 75 h 103"/>
                <a:gd name="T14" fmla="*/ 25 w 45"/>
                <a:gd name="T15" fmla="*/ 86 h 103"/>
                <a:gd name="T16" fmla="*/ 17 w 45"/>
                <a:gd name="T17" fmla="*/ 95 h 103"/>
                <a:gd name="T18" fmla="*/ 8 w 45"/>
                <a:gd name="T19" fmla="*/ 101 h 103"/>
                <a:gd name="T20" fmla="*/ 0 w 45"/>
                <a:gd name="T21" fmla="*/ 103 h 1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"/>
                <a:gd name="T34" fmla="*/ 0 h 103"/>
                <a:gd name="T35" fmla="*/ 45 w 45"/>
                <a:gd name="T36" fmla="*/ 103 h 1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" h="103">
                  <a:moveTo>
                    <a:pt x="38" y="0"/>
                  </a:moveTo>
                  <a:lnTo>
                    <a:pt x="42" y="9"/>
                  </a:lnTo>
                  <a:lnTo>
                    <a:pt x="45" y="20"/>
                  </a:lnTo>
                  <a:lnTo>
                    <a:pt x="45" y="33"/>
                  </a:lnTo>
                  <a:lnTo>
                    <a:pt x="43" y="47"/>
                  </a:lnTo>
                  <a:lnTo>
                    <a:pt x="39" y="61"/>
                  </a:lnTo>
                  <a:lnTo>
                    <a:pt x="33" y="75"/>
                  </a:lnTo>
                  <a:lnTo>
                    <a:pt x="25" y="86"/>
                  </a:lnTo>
                  <a:lnTo>
                    <a:pt x="17" y="95"/>
                  </a:lnTo>
                  <a:lnTo>
                    <a:pt x="8" y="101"/>
                  </a:lnTo>
                  <a:lnTo>
                    <a:pt x="0" y="10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3" name="Freeform 985"/>
            <p:cNvSpPr>
              <a:spLocks noChangeAspect="1"/>
            </p:cNvSpPr>
            <p:nvPr/>
          </p:nvSpPr>
          <p:spPr bwMode="auto">
            <a:xfrm>
              <a:off x="4438" y="1115"/>
              <a:ext cx="4" cy="9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1 h 9"/>
                <a:gd name="T4" fmla="*/ 0 w 4"/>
                <a:gd name="T5" fmla="*/ 3 h 9"/>
                <a:gd name="T6" fmla="*/ 0 w 4"/>
                <a:gd name="T7" fmla="*/ 4 h 9"/>
                <a:gd name="T8" fmla="*/ 0 w 4"/>
                <a:gd name="T9" fmla="*/ 6 h 9"/>
                <a:gd name="T10" fmla="*/ 1 w 4"/>
                <a:gd name="T11" fmla="*/ 7 h 9"/>
                <a:gd name="T12" fmla="*/ 2 w 4"/>
                <a:gd name="T13" fmla="*/ 8 h 9"/>
                <a:gd name="T14" fmla="*/ 3 w 4"/>
                <a:gd name="T15" fmla="*/ 9 h 9"/>
                <a:gd name="T16" fmla="*/ 4 w 4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9"/>
                <a:gd name="T29" fmla="*/ 4 w 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9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4" name="Line 986"/>
            <p:cNvSpPr>
              <a:spLocks noChangeAspect="1" noChangeShapeType="1"/>
            </p:cNvSpPr>
            <p:nvPr/>
          </p:nvSpPr>
          <p:spPr bwMode="auto">
            <a:xfrm flipH="1" flipV="1">
              <a:off x="4480" y="1021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5" name="Freeform 987"/>
            <p:cNvSpPr>
              <a:spLocks noChangeAspect="1"/>
            </p:cNvSpPr>
            <p:nvPr/>
          </p:nvSpPr>
          <p:spPr bwMode="auto">
            <a:xfrm>
              <a:off x="4485" y="1023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2 w 2"/>
                <a:gd name="T5" fmla="*/ 3 h 5"/>
                <a:gd name="T6" fmla="*/ 1 w 2"/>
                <a:gd name="T7" fmla="*/ 3 h 5"/>
                <a:gd name="T8" fmla="*/ 1 w 2"/>
                <a:gd name="T9" fmla="*/ 2 h 5"/>
                <a:gd name="T10" fmla="*/ 1 w 2"/>
                <a:gd name="T11" fmla="*/ 2 h 5"/>
                <a:gd name="T12" fmla="*/ 0 w 2"/>
                <a:gd name="T13" fmla="*/ 1 h 5"/>
                <a:gd name="T14" fmla="*/ 0 w 2"/>
                <a:gd name="T15" fmla="*/ 1 h 5"/>
                <a:gd name="T16" fmla="*/ 0 w 2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5"/>
                <a:gd name="T29" fmla="*/ 2 w 2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5">
                  <a:moveTo>
                    <a:pt x="2" y="5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6" name="Line 988"/>
            <p:cNvSpPr>
              <a:spLocks noChangeAspect="1" noChangeShapeType="1"/>
            </p:cNvSpPr>
            <p:nvPr/>
          </p:nvSpPr>
          <p:spPr bwMode="auto">
            <a:xfrm flipH="1" flipV="1">
              <a:off x="4487" y="102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7" name="Freeform 989"/>
            <p:cNvSpPr>
              <a:spLocks noChangeAspect="1"/>
            </p:cNvSpPr>
            <p:nvPr/>
          </p:nvSpPr>
          <p:spPr bwMode="auto">
            <a:xfrm>
              <a:off x="4488" y="1029"/>
              <a:ext cx="5" cy="53"/>
            </a:xfrm>
            <a:custGeom>
              <a:avLst/>
              <a:gdLst>
                <a:gd name="T0" fmla="*/ 0 w 5"/>
                <a:gd name="T1" fmla="*/ 53 h 53"/>
                <a:gd name="T2" fmla="*/ 3 w 5"/>
                <a:gd name="T3" fmla="*/ 46 h 53"/>
                <a:gd name="T4" fmla="*/ 5 w 5"/>
                <a:gd name="T5" fmla="*/ 36 h 53"/>
                <a:gd name="T6" fmla="*/ 5 w 5"/>
                <a:gd name="T7" fmla="*/ 18 h 53"/>
                <a:gd name="T8" fmla="*/ 2 w 5"/>
                <a:gd name="T9" fmla="*/ 4 h 53"/>
                <a:gd name="T10" fmla="*/ 0 w 5"/>
                <a:gd name="T11" fmla="*/ 0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3"/>
                <a:gd name="T20" fmla="*/ 5 w 5"/>
                <a:gd name="T21" fmla="*/ 53 h 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3">
                  <a:moveTo>
                    <a:pt x="0" y="53"/>
                  </a:moveTo>
                  <a:lnTo>
                    <a:pt x="3" y="46"/>
                  </a:lnTo>
                  <a:lnTo>
                    <a:pt x="5" y="36"/>
                  </a:lnTo>
                  <a:lnTo>
                    <a:pt x="5" y="18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8" name="Freeform 990"/>
            <p:cNvSpPr>
              <a:spLocks noChangeAspect="1"/>
            </p:cNvSpPr>
            <p:nvPr/>
          </p:nvSpPr>
          <p:spPr bwMode="auto">
            <a:xfrm>
              <a:off x="4486" y="1082"/>
              <a:ext cx="2" cy="6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2 h 6"/>
                <a:gd name="T4" fmla="*/ 2 w 2"/>
                <a:gd name="T5" fmla="*/ 0 h 6"/>
                <a:gd name="T6" fmla="*/ 0 60000 65536"/>
                <a:gd name="T7" fmla="*/ 0 60000 65536"/>
                <a:gd name="T8" fmla="*/ 0 60000 65536"/>
                <a:gd name="T9" fmla="*/ 0 w 2"/>
                <a:gd name="T10" fmla="*/ 0 h 6"/>
                <a:gd name="T11" fmla="*/ 2 w 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6">
                  <a:moveTo>
                    <a:pt x="0" y="6"/>
                  </a:move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9" name="Freeform 991"/>
            <p:cNvSpPr>
              <a:spLocks noChangeAspect="1"/>
            </p:cNvSpPr>
            <p:nvPr/>
          </p:nvSpPr>
          <p:spPr bwMode="auto">
            <a:xfrm>
              <a:off x="4453" y="1088"/>
              <a:ext cx="33" cy="37"/>
            </a:xfrm>
            <a:custGeom>
              <a:avLst/>
              <a:gdLst>
                <a:gd name="T0" fmla="*/ 0 w 33"/>
                <a:gd name="T1" fmla="*/ 37 h 37"/>
                <a:gd name="T2" fmla="*/ 2 w 33"/>
                <a:gd name="T3" fmla="*/ 36 h 37"/>
                <a:gd name="T4" fmla="*/ 14 w 33"/>
                <a:gd name="T5" fmla="*/ 29 h 37"/>
                <a:gd name="T6" fmla="*/ 25 w 33"/>
                <a:gd name="T7" fmla="*/ 17 h 37"/>
                <a:gd name="T8" fmla="*/ 32 w 33"/>
                <a:gd name="T9" fmla="*/ 3 h 37"/>
                <a:gd name="T10" fmla="*/ 33 w 33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37"/>
                <a:gd name="T20" fmla="*/ 33 w 33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37">
                  <a:moveTo>
                    <a:pt x="0" y="37"/>
                  </a:moveTo>
                  <a:lnTo>
                    <a:pt x="2" y="36"/>
                  </a:lnTo>
                  <a:lnTo>
                    <a:pt x="14" y="29"/>
                  </a:lnTo>
                  <a:lnTo>
                    <a:pt x="25" y="17"/>
                  </a:lnTo>
                  <a:lnTo>
                    <a:pt x="32" y="3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0" name="Line 992"/>
            <p:cNvSpPr>
              <a:spLocks noChangeAspect="1" noChangeShapeType="1"/>
            </p:cNvSpPr>
            <p:nvPr/>
          </p:nvSpPr>
          <p:spPr bwMode="auto">
            <a:xfrm>
              <a:off x="4451" y="112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1" name="Freeform 993"/>
            <p:cNvSpPr>
              <a:spLocks noChangeAspect="1"/>
            </p:cNvSpPr>
            <p:nvPr/>
          </p:nvSpPr>
          <p:spPr bwMode="auto">
            <a:xfrm>
              <a:off x="4447" y="1125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1 w 4"/>
                <a:gd name="T5" fmla="*/ 1 h 1"/>
                <a:gd name="T6" fmla="*/ 1 w 4"/>
                <a:gd name="T7" fmla="*/ 1 h 1"/>
                <a:gd name="T8" fmla="*/ 2 w 4"/>
                <a:gd name="T9" fmla="*/ 1 h 1"/>
                <a:gd name="T10" fmla="*/ 3 w 4"/>
                <a:gd name="T11" fmla="*/ 1 h 1"/>
                <a:gd name="T12" fmla="*/ 3 w 4"/>
                <a:gd name="T13" fmla="*/ 1 h 1"/>
                <a:gd name="T14" fmla="*/ 4 w 4"/>
                <a:gd name="T15" fmla="*/ 1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2" name="Line 994"/>
            <p:cNvSpPr>
              <a:spLocks noChangeAspect="1" noChangeShapeType="1"/>
            </p:cNvSpPr>
            <p:nvPr/>
          </p:nvSpPr>
          <p:spPr bwMode="auto">
            <a:xfrm flipH="1" flipV="1">
              <a:off x="4442" y="1124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3" name="Freeform 995"/>
            <p:cNvSpPr>
              <a:spLocks noChangeAspect="1"/>
            </p:cNvSpPr>
            <p:nvPr/>
          </p:nvSpPr>
          <p:spPr bwMode="auto">
            <a:xfrm>
              <a:off x="4354" y="988"/>
              <a:ext cx="39" cy="90"/>
            </a:xfrm>
            <a:custGeom>
              <a:avLst/>
              <a:gdLst>
                <a:gd name="T0" fmla="*/ 39 w 39"/>
                <a:gd name="T1" fmla="*/ 0 h 90"/>
                <a:gd name="T2" fmla="*/ 32 w 39"/>
                <a:gd name="T3" fmla="*/ 2 h 90"/>
                <a:gd name="T4" fmla="*/ 24 w 39"/>
                <a:gd name="T5" fmla="*/ 7 h 90"/>
                <a:gd name="T6" fmla="*/ 17 w 39"/>
                <a:gd name="T7" fmla="*/ 15 h 90"/>
                <a:gd name="T8" fmla="*/ 11 w 39"/>
                <a:gd name="T9" fmla="*/ 25 h 90"/>
                <a:gd name="T10" fmla="*/ 5 w 39"/>
                <a:gd name="T11" fmla="*/ 37 h 90"/>
                <a:gd name="T12" fmla="*/ 2 w 39"/>
                <a:gd name="T13" fmla="*/ 49 h 90"/>
                <a:gd name="T14" fmla="*/ 0 w 39"/>
                <a:gd name="T15" fmla="*/ 61 h 90"/>
                <a:gd name="T16" fmla="*/ 0 w 39"/>
                <a:gd name="T17" fmla="*/ 73 h 90"/>
                <a:gd name="T18" fmla="*/ 2 w 39"/>
                <a:gd name="T19" fmla="*/ 83 h 90"/>
                <a:gd name="T20" fmla="*/ 6 w 39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90"/>
                <a:gd name="T35" fmla="*/ 39 w 39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90">
                  <a:moveTo>
                    <a:pt x="39" y="0"/>
                  </a:moveTo>
                  <a:lnTo>
                    <a:pt x="32" y="2"/>
                  </a:lnTo>
                  <a:lnTo>
                    <a:pt x="24" y="7"/>
                  </a:lnTo>
                  <a:lnTo>
                    <a:pt x="17" y="15"/>
                  </a:lnTo>
                  <a:lnTo>
                    <a:pt x="11" y="25"/>
                  </a:lnTo>
                  <a:lnTo>
                    <a:pt x="5" y="37"/>
                  </a:lnTo>
                  <a:lnTo>
                    <a:pt x="2" y="49"/>
                  </a:lnTo>
                  <a:lnTo>
                    <a:pt x="0" y="61"/>
                  </a:lnTo>
                  <a:lnTo>
                    <a:pt x="0" y="73"/>
                  </a:lnTo>
                  <a:lnTo>
                    <a:pt x="2" y="83"/>
                  </a:lnTo>
                  <a:lnTo>
                    <a:pt x="6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4" name="Freeform 996"/>
            <p:cNvSpPr>
              <a:spLocks noChangeAspect="1"/>
            </p:cNvSpPr>
            <p:nvPr/>
          </p:nvSpPr>
          <p:spPr bwMode="auto">
            <a:xfrm>
              <a:off x="4393" y="988"/>
              <a:ext cx="78" cy="37"/>
            </a:xfrm>
            <a:custGeom>
              <a:avLst/>
              <a:gdLst>
                <a:gd name="T0" fmla="*/ 78 w 78"/>
                <a:gd name="T1" fmla="*/ 37 h 37"/>
                <a:gd name="T2" fmla="*/ 70 w 78"/>
                <a:gd name="T3" fmla="*/ 29 h 37"/>
                <a:gd name="T4" fmla="*/ 61 w 78"/>
                <a:gd name="T5" fmla="*/ 21 h 37"/>
                <a:gd name="T6" fmla="*/ 52 w 78"/>
                <a:gd name="T7" fmla="*/ 15 h 37"/>
                <a:gd name="T8" fmla="*/ 43 w 78"/>
                <a:gd name="T9" fmla="*/ 9 h 37"/>
                <a:gd name="T10" fmla="*/ 33 w 78"/>
                <a:gd name="T11" fmla="*/ 5 h 37"/>
                <a:gd name="T12" fmla="*/ 22 w 78"/>
                <a:gd name="T13" fmla="*/ 2 h 37"/>
                <a:gd name="T14" fmla="*/ 12 w 78"/>
                <a:gd name="T15" fmla="*/ 1 h 37"/>
                <a:gd name="T16" fmla="*/ 0 w 78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37"/>
                <a:gd name="T29" fmla="*/ 78 w 78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37">
                  <a:moveTo>
                    <a:pt x="78" y="37"/>
                  </a:moveTo>
                  <a:lnTo>
                    <a:pt x="70" y="29"/>
                  </a:lnTo>
                  <a:lnTo>
                    <a:pt x="61" y="21"/>
                  </a:lnTo>
                  <a:lnTo>
                    <a:pt x="52" y="15"/>
                  </a:lnTo>
                  <a:lnTo>
                    <a:pt x="43" y="9"/>
                  </a:lnTo>
                  <a:lnTo>
                    <a:pt x="33" y="5"/>
                  </a:lnTo>
                  <a:lnTo>
                    <a:pt x="22" y="2"/>
                  </a:lnTo>
                  <a:lnTo>
                    <a:pt x="1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5" name="Freeform 997"/>
            <p:cNvSpPr>
              <a:spLocks noChangeAspect="1"/>
            </p:cNvSpPr>
            <p:nvPr/>
          </p:nvSpPr>
          <p:spPr bwMode="auto">
            <a:xfrm>
              <a:off x="4360" y="1078"/>
              <a:ext cx="78" cy="37"/>
            </a:xfrm>
            <a:custGeom>
              <a:avLst/>
              <a:gdLst>
                <a:gd name="T0" fmla="*/ 0 w 78"/>
                <a:gd name="T1" fmla="*/ 0 h 37"/>
                <a:gd name="T2" fmla="*/ 8 w 78"/>
                <a:gd name="T3" fmla="*/ 8 h 37"/>
                <a:gd name="T4" fmla="*/ 17 w 78"/>
                <a:gd name="T5" fmla="*/ 16 h 37"/>
                <a:gd name="T6" fmla="*/ 26 w 78"/>
                <a:gd name="T7" fmla="*/ 23 h 37"/>
                <a:gd name="T8" fmla="*/ 36 w 78"/>
                <a:gd name="T9" fmla="*/ 28 h 37"/>
                <a:gd name="T10" fmla="*/ 46 w 78"/>
                <a:gd name="T11" fmla="*/ 32 h 37"/>
                <a:gd name="T12" fmla="*/ 56 w 78"/>
                <a:gd name="T13" fmla="*/ 35 h 37"/>
                <a:gd name="T14" fmla="*/ 67 w 78"/>
                <a:gd name="T15" fmla="*/ 37 h 37"/>
                <a:gd name="T16" fmla="*/ 78 w 78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37"/>
                <a:gd name="T29" fmla="*/ 78 w 78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37">
                  <a:moveTo>
                    <a:pt x="0" y="0"/>
                  </a:moveTo>
                  <a:lnTo>
                    <a:pt x="8" y="8"/>
                  </a:lnTo>
                  <a:lnTo>
                    <a:pt x="17" y="16"/>
                  </a:lnTo>
                  <a:lnTo>
                    <a:pt x="26" y="23"/>
                  </a:lnTo>
                  <a:lnTo>
                    <a:pt x="36" y="28"/>
                  </a:lnTo>
                  <a:lnTo>
                    <a:pt x="46" y="32"/>
                  </a:lnTo>
                  <a:lnTo>
                    <a:pt x="56" y="35"/>
                  </a:lnTo>
                  <a:lnTo>
                    <a:pt x="67" y="37"/>
                  </a:lnTo>
                  <a:lnTo>
                    <a:pt x="78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6" name="Freeform 998"/>
            <p:cNvSpPr>
              <a:spLocks noChangeAspect="1"/>
            </p:cNvSpPr>
            <p:nvPr/>
          </p:nvSpPr>
          <p:spPr bwMode="auto">
            <a:xfrm>
              <a:off x="4361" y="994"/>
              <a:ext cx="26" cy="28"/>
            </a:xfrm>
            <a:custGeom>
              <a:avLst/>
              <a:gdLst>
                <a:gd name="T0" fmla="*/ 0 w 26"/>
                <a:gd name="T1" fmla="*/ 28 h 28"/>
                <a:gd name="T2" fmla="*/ 2 w 26"/>
                <a:gd name="T3" fmla="*/ 23 h 28"/>
                <a:gd name="T4" fmla="*/ 5 w 26"/>
                <a:gd name="T5" fmla="*/ 17 h 28"/>
                <a:gd name="T6" fmla="*/ 8 w 26"/>
                <a:gd name="T7" fmla="*/ 13 h 28"/>
                <a:gd name="T8" fmla="*/ 12 w 26"/>
                <a:gd name="T9" fmla="*/ 8 h 28"/>
                <a:gd name="T10" fmla="*/ 15 w 26"/>
                <a:gd name="T11" fmla="*/ 5 h 28"/>
                <a:gd name="T12" fmla="*/ 19 w 26"/>
                <a:gd name="T13" fmla="*/ 2 h 28"/>
                <a:gd name="T14" fmla="*/ 22 w 26"/>
                <a:gd name="T15" fmla="*/ 1 h 28"/>
                <a:gd name="T16" fmla="*/ 26 w 2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8"/>
                <a:gd name="T29" fmla="*/ 26 w 2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8">
                  <a:moveTo>
                    <a:pt x="0" y="28"/>
                  </a:moveTo>
                  <a:lnTo>
                    <a:pt x="2" y="23"/>
                  </a:lnTo>
                  <a:lnTo>
                    <a:pt x="5" y="17"/>
                  </a:lnTo>
                  <a:lnTo>
                    <a:pt x="8" y="13"/>
                  </a:lnTo>
                  <a:lnTo>
                    <a:pt x="12" y="8"/>
                  </a:lnTo>
                  <a:lnTo>
                    <a:pt x="15" y="5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7" name="Line 999"/>
            <p:cNvSpPr>
              <a:spLocks noChangeAspect="1" noChangeShapeType="1"/>
            </p:cNvSpPr>
            <p:nvPr/>
          </p:nvSpPr>
          <p:spPr bwMode="auto">
            <a:xfrm flipV="1">
              <a:off x="4359" y="1022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8" name="Freeform 1000"/>
            <p:cNvSpPr>
              <a:spLocks noChangeAspect="1"/>
            </p:cNvSpPr>
            <p:nvPr/>
          </p:nvSpPr>
          <p:spPr bwMode="auto">
            <a:xfrm>
              <a:off x="4355" y="1028"/>
              <a:ext cx="4" cy="41"/>
            </a:xfrm>
            <a:custGeom>
              <a:avLst/>
              <a:gdLst>
                <a:gd name="T0" fmla="*/ 4 w 4"/>
                <a:gd name="T1" fmla="*/ 41 h 41"/>
                <a:gd name="T2" fmla="*/ 3 w 4"/>
                <a:gd name="T3" fmla="*/ 37 h 41"/>
                <a:gd name="T4" fmla="*/ 1 w 4"/>
                <a:gd name="T5" fmla="*/ 33 h 41"/>
                <a:gd name="T6" fmla="*/ 0 w 4"/>
                <a:gd name="T7" fmla="*/ 28 h 41"/>
                <a:gd name="T8" fmla="*/ 0 w 4"/>
                <a:gd name="T9" fmla="*/ 23 h 41"/>
                <a:gd name="T10" fmla="*/ 0 w 4"/>
                <a:gd name="T11" fmla="*/ 17 h 41"/>
                <a:gd name="T12" fmla="*/ 1 w 4"/>
                <a:gd name="T13" fmla="*/ 12 h 41"/>
                <a:gd name="T14" fmla="*/ 2 w 4"/>
                <a:gd name="T15" fmla="*/ 6 h 41"/>
                <a:gd name="T16" fmla="*/ 4 w 4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41"/>
                <a:gd name="T29" fmla="*/ 4 w 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41">
                  <a:moveTo>
                    <a:pt x="4" y="41"/>
                  </a:moveTo>
                  <a:lnTo>
                    <a:pt x="3" y="37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2" y="6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9" name="Freeform 1001"/>
            <p:cNvSpPr>
              <a:spLocks noChangeAspect="1"/>
            </p:cNvSpPr>
            <p:nvPr/>
          </p:nvSpPr>
          <p:spPr bwMode="auto">
            <a:xfrm>
              <a:off x="4359" y="1069"/>
              <a:ext cx="85" cy="40"/>
            </a:xfrm>
            <a:custGeom>
              <a:avLst/>
              <a:gdLst>
                <a:gd name="T0" fmla="*/ 85 w 85"/>
                <a:gd name="T1" fmla="*/ 40 h 40"/>
                <a:gd name="T2" fmla="*/ 73 w 85"/>
                <a:gd name="T3" fmla="*/ 40 h 40"/>
                <a:gd name="T4" fmla="*/ 61 w 85"/>
                <a:gd name="T5" fmla="*/ 39 h 40"/>
                <a:gd name="T6" fmla="*/ 49 w 85"/>
                <a:gd name="T7" fmla="*/ 36 h 40"/>
                <a:gd name="T8" fmla="*/ 39 w 85"/>
                <a:gd name="T9" fmla="*/ 32 h 40"/>
                <a:gd name="T10" fmla="*/ 28 w 85"/>
                <a:gd name="T11" fmla="*/ 26 h 40"/>
                <a:gd name="T12" fmla="*/ 18 w 85"/>
                <a:gd name="T13" fmla="*/ 18 h 40"/>
                <a:gd name="T14" fmla="*/ 9 w 85"/>
                <a:gd name="T15" fmla="*/ 10 h 40"/>
                <a:gd name="T16" fmla="*/ 0 w 85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0"/>
                <a:gd name="T29" fmla="*/ 85 w 8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0">
                  <a:moveTo>
                    <a:pt x="85" y="40"/>
                  </a:moveTo>
                  <a:lnTo>
                    <a:pt x="73" y="40"/>
                  </a:lnTo>
                  <a:lnTo>
                    <a:pt x="61" y="39"/>
                  </a:lnTo>
                  <a:lnTo>
                    <a:pt x="49" y="36"/>
                  </a:lnTo>
                  <a:lnTo>
                    <a:pt x="39" y="32"/>
                  </a:lnTo>
                  <a:lnTo>
                    <a:pt x="28" y="26"/>
                  </a:lnTo>
                  <a:lnTo>
                    <a:pt x="18" y="18"/>
                  </a:lnTo>
                  <a:lnTo>
                    <a:pt x="9" y="1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0" name="Freeform 1002"/>
            <p:cNvSpPr>
              <a:spLocks noChangeAspect="1"/>
            </p:cNvSpPr>
            <p:nvPr/>
          </p:nvSpPr>
          <p:spPr bwMode="auto">
            <a:xfrm>
              <a:off x="4444" y="1081"/>
              <a:ext cx="26" cy="28"/>
            </a:xfrm>
            <a:custGeom>
              <a:avLst/>
              <a:gdLst>
                <a:gd name="T0" fmla="*/ 26 w 26"/>
                <a:gd name="T1" fmla="*/ 0 h 28"/>
                <a:gd name="T2" fmla="*/ 24 w 26"/>
                <a:gd name="T3" fmla="*/ 6 h 28"/>
                <a:gd name="T4" fmla="*/ 21 w 26"/>
                <a:gd name="T5" fmla="*/ 11 h 28"/>
                <a:gd name="T6" fmla="*/ 18 w 26"/>
                <a:gd name="T7" fmla="*/ 16 h 28"/>
                <a:gd name="T8" fmla="*/ 14 w 26"/>
                <a:gd name="T9" fmla="*/ 20 h 28"/>
                <a:gd name="T10" fmla="*/ 11 w 26"/>
                <a:gd name="T11" fmla="*/ 23 h 28"/>
                <a:gd name="T12" fmla="*/ 7 w 26"/>
                <a:gd name="T13" fmla="*/ 26 h 28"/>
                <a:gd name="T14" fmla="*/ 4 w 26"/>
                <a:gd name="T15" fmla="*/ 27 h 28"/>
                <a:gd name="T16" fmla="*/ 0 w 26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8"/>
                <a:gd name="T29" fmla="*/ 26 w 2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8">
                  <a:moveTo>
                    <a:pt x="26" y="0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4" y="27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1" name="Line 1003"/>
            <p:cNvSpPr>
              <a:spLocks noChangeAspect="1" noChangeShapeType="1"/>
            </p:cNvSpPr>
            <p:nvPr/>
          </p:nvSpPr>
          <p:spPr bwMode="auto">
            <a:xfrm flipH="1">
              <a:off x="4470" y="1075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2" name="Freeform 1004"/>
            <p:cNvSpPr>
              <a:spLocks noChangeAspect="1"/>
            </p:cNvSpPr>
            <p:nvPr/>
          </p:nvSpPr>
          <p:spPr bwMode="auto">
            <a:xfrm>
              <a:off x="4472" y="1035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3 h 40"/>
                <a:gd name="T4" fmla="*/ 3 w 5"/>
                <a:gd name="T5" fmla="*/ 7 h 40"/>
                <a:gd name="T6" fmla="*/ 4 w 5"/>
                <a:gd name="T7" fmla="*/ 12 h 40"/>
                <a:gd name="T8" fmla="*/ 5 w 5"/>
                <a:gd name="T9" fmla="*/ 17 h 40"/>
                <a:gd name="T10" fmla="*/ 4 w 5"/>
                <a:gd name="T11" fmla="*/ 23 h 40"/>
                <a:gd name="T12" fmla="*/ 3 w 5"/>
                <a:gd name="T13" fmla="*/ 29 h 40"/>
                <a:gd name="T14" fmla="*/ 2 w 5"/>
                <a:gd name="T15" fmla="*/ 35 h 40"/>
                <a:gd name="T16" fmla="*/ 0 w 5"/>
                <a:gd name="T17" fmla="*/ 4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40"/>
                <a:gd name="T29" fmla="*/ 5 w 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40">
                  <a:moveTo>
                    <a:pt x="0" y="0"/>
                  </a:moveTo>
                  <a:lnTo>
                    <a:pt x="2" y="3"/>
                  </a:lnTo>
                  <a:lnTo>
                    <a:pt x="3" y="7"/>
                  </a:lnTo>
                  <a:lnTo>
                    <a:pt x="4" y="12"/>
                  </a:lnTo>
                  <a:lnTo>
                    <a:pt x="5" y="17"/>
                  </a:lnTo>
                  <a:lnTo>
                    <a:pt x="4" y="23"/>
                  </a:lnTo>
                  <a:lnTo>
                    <a:pt x="3" y="29"/>
                  </a:lnTo>
                  <a:lnTo>
                    <a:pt x="2" y="35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3" name="Freeform 1005"/>
            <p:cNvSpPr>
              <a:spLocks noChangeAspect="1"/>
            </p:cNvSpPr>
            <p:nvPr/>
          </p:nvSpPr>
          <p:spPr bwMode="auto">
            <a:xfrm>
              <a:off x="4387" y="994"/>
              <a:ext cx="85" cy="41"/>
            </a:xfrm>
            <a:custGeom>
              <a:avLst/>
              <a:gdLst>
                <a:gd name="T0" fmla="*/ 0 w 85"/>
                <a:gd name="T1" fmla="*/ 0 h 41"/>
                <a:gd name="T2" fmla="*/ 12 w 85"/>
                <a:gd name="T3" fmla="*/ 0 h 41"/>
                <a:gd name="T4" fmla="*/ 24 w 85"/>
                <a:gd name="T5" fmla="*/ 1 h 41"/>
                <a:gd name="T6" fmla="*/ 36 w 85"/>
                <a:gd name="T7" fmla="*/ 4 h 41"/>
                <a:gd name="T8" fmla="*/ 47 w 85"/>
                <a:gd name="T9" fmla="*/ 9 h 41"/>
                <a:gd name="T10" fmla="*/ 57 w 85"/>
                <a:gd name="T11" fmla="*/ 14 h 41"/>
                <a:gd name="T12" fmla="*/ 67 w 85"/>
                <a:gd name="T13" fmla="*/ 22 h 41"/>
                <a:gd name="T14" fmla="*/ 76 w 85"/>
                <a:gd name="T15" fmla="*/ 31 h 41"/>
                <a:gd name="T16" fmla="*/ 85 w 85"/>
                <a:gd name="T17" fmla="*/ 41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1"/>
                <a:gd name="T29" fmla="*/ 85 w 85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1">
                  <a:moveTo>
                    <a:pt x="0" y="0"/>
                  </a:moveTo>
                  <a:lnTo>
                    <a:pt x="12" y="0"/>
                  </a:lnTo>
                  <a:lnTo>
                    <a:pt x="24" y="1"/>
                  </a:lnTo>
                  <a:lnTo>
                    <a:pt x="36" y="4"/>
                  </a:lnTo>
                  <a:lnTo>
                    <a:pt x="47" y="9"/>
                  </a:lnTo>
                  <a:lnTo>
                    <a:pt x="57" y="14"/>
                  </a:lnTo>
                  <a:lnTo>
                    <a:pt x="67" y="22"/>
                  </a:lnTo>
                  <a:lnTo>
                    <a:pt x="76" y="31"/>
                  </a:lnTo>
                  <a:lnTo>
                    <a:pt x="85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4" name="Freeform 1006"/>
            <p:cNvSpPr>
              <a:spLocks noChangeAspect="1"/>
            </p:cNvSpPr>
            <p:nvPr/>
          </p:nvSpPr>
          <p:spPr bwMode="auto">
            <a:xfrm>
              <a:off x="4488" y="1082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0 w 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1"/>
                <a:gd name="T26" fmla="*/ 2 w 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5" name="Freeform 1007"/>
            <p:cNvSpPr>
              <a:spLocks noChangeAspect="1"/>
            </p:cNvSpPr>
            <p:nvPr/>
          </p:nvSpPr>
          <p:spPr bwMode="auto">
            <a:xfrm>
              <a:off x="4488" y="102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1 w 2"/>
                <a:gd name="T5" fmla="*/ 1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6" name="Freeform 1008"/>
            <p:cNvSpPr>
              <a:spLocks noChangeAspect="1"/>
            </p:cNvSpPr>
            <p:nvPr/>
          </p:nvSpPr>
          <p:spPr bwMode="auto">
            <a:xfrm>
              <a:off x="4486" y="1088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7" name="Freeform 1009"/>
            <p:cNvSpPr>
              <a:spLocks noChangeAspect="1"/>
            </p:cNvSpPr>
            <p:nvPr/>
          </p:nvSpPr>
          <p:spPr bwMode="auto">
            <a:xfrm>
              <a:off x="4444" y="1107"/>
              <a:ext cx="3" cy="2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1 h 2"/>
                <a:gd name="T12" fmla="*/ 1 w 3"/>
                <a:gd name="T13" fmla="*/ 1 h 2"/>
                <a:gd name="T14" fmla="*/ 1 w 3"/>
                <a:gd name="T15" fmla="*/ 2 h 2"/>
                <a:gd name="T16" fmla="*/ 0 w 3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8" name="Line 1010"/>
            <p:cNvSpPr>
              <a:spLocks noChangeAspect="1" noChangeShapeType="1"/>
            </p:cNvSpPr>
            <p:nvPr/>
          </p:nvSpPr>
          <p:spPr bwMode="auto">
            <a:xfrm flipH="1" flipV="1">
              <a:off x="4491" y="1034"/>
              <a:ext cx="179" cy="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9" name="Line 1011"/>
            <p:cNvSpPr>
              <a:spLocks noChangeAspect="1" noChangeShapeType="1"/>
            </p:cNvSpPr>
            <p:nvPr/>
          </p:nvSpPr>
          <p:spPr bwMode="auto">
            <a:xfrm flipH="1" flipV="1">
              <a:off x="4490" y="1083"/>
              <a:ext cx="157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0" name="Line 1012"/>
            <p:cNvSpPr>
              <a:spLocks noChangeAspect="1" noChangeShapeType="1"/>
            </p:cNvSpPr>
            <p:nvPr/>
          </p:nvSpPr>
          <p:spPr bwMode="auto">
            <a:xfrm flipH="1" flipV="1">
              <a:off x="4459" y="1123"/>
              <a:ext cx="182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1" name="Line 1013"/>
            <p:cNvSpPr>
              <a:spLocks noChangeAspect="1" noChangeShapeType="1"/>
            </p:cNvSpPr>
            <p:nvPr/>
          </p:nvSpPr>
          <p:spPr bwMode="auto">
            <a:xfrm flipH="1" flipV="1">
              <a:off x="4488" y="1088"/>
              <a:ext cx="157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2" name="Line 1014"/>
            <p:cNvSpPr>
              <a:spLocks noChangeAspect="1" noChangeShapeType="1"/>
            </p:cNvSpPr>
            <p:nvPr/>
          </p:nvSpPr>
          <p:spPr bwMode="auto">
            <a:xfrm flipH="1" flipV="1">
              <a:off x="4388" y="998"/>
              <a:ext cx="80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3" name="Freeform 1015"/>
            <p:cNvSpPr>
              <a:spLocks noChangeAspect="1"/>
            </p:cNvSpPr>
            <p:nvPr/>
          </p:nvSpPr>
          <p:spPr bwMode="auto">
            <a:xfrm>
              <a:off x="4387" y="994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1 h 4"/>
                <a:gd name="T4" fmla="*/ 0 w 1"/>
                <a:gd name="T5" fmla="*/ 1 h 4"/>
                <a:gd name="T6" fmla="*/ 0 w 1"/>
                <a:gd name="T7" fmla="*/ 2 h 4"/>
                <a:gd name="T8" fmla="*/ 0 w 1"/>
                <a:gd name="T9" fmla="*/ 2 h 4"/>
                <a:gd name="T10" fmla="*/ 0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4"/>
                <a:gd name="T29" fmla="*/ 1 w 1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4" name="Freeform 1016"/>
            <p:cNvSpPr>
              <a:spLocks noChangeAspect="1"/>
            </p:cNvSpPr>
            <p:nvPr/>
          </p:nvSpPr>
          <p:spPr bwMode="auto">
            <a:xfrm>
              <a:off x="4359" y="1067"/>
              <a:ext cx="4" cy="2"/>
            </a:xfrm>
            <a:custGeom>
              <a:avLst/>
              <a:gdLst>
                <a:gd name="T0" fmla="*/ 4 w 4"/>
                <a:gd name="T1" fmla="*/ 0 h 2"/>
                <a:gd name="T2" fmla="*/ 3 w 4"/>
                <a:gd name="T3" fmla="*/ 0 h 2"/>
                <a:gd name="T4" fmla="*/ 3 w 4"/>
                <a:gd name="T5" fmla="*/ 0 h 2"/>
                <a:gd name="T6" fmla="*/ 2 w 4"/>
                <a:gd name="T7" fmla="*/ 0 h 2"/>
                <a:gd name="T8" fmla="*/ 2 w 4"/>
                <a:gd name="T9" fmla="*/ 0 h 2"/>
                <a:gd name="T10" fmla="*/ 1 w 4"/>
                <a:gd name="T11" fmla="*/ 0 h 2"/>
                <a:gd name="T12" fmla="*/ 1 w 4"/>
                <a:gd name="T13" fmla="*/ 1 h 2"/>
                <a:gd name="T14" fmla="*/ 1 w 4"/>
                <a:gd name="T15" fmla="*/ 1 h 2"/>
                <a:gd name="T16" fmla="*/ 0 w 4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2"/>
                <a:gd name="T29" fmla="*/ 4 w 4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2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5" name="Freeform 1017"/>
            <p:cNvSpPr>
              <a:spLocks noChangeAspect="1"/>
            </p:cNvSpPr>
            <p:nvPr/>
          </p:nvSpPr>
          <p:spPr bwMode="auto">
            <a:xfrm>
              <a:off x="4393" y="983"/>
              <a:ext cx="8" cy="5"/>
            </a:xfrm>
            <a:custGeom>
              <a:avLst/>
              <a:gdLst>
                <a:gd name="T0" fmla="*/ 8 w 8"/>
                <a:gd name="T1" fmla="*/ 0 h 5"/>
                <a:gd name="T2" fmla="*/ 6 w 8"/>
                <a:gd name="T3" fmla="*/ 0 h 5"/>
                <a:gd name="T4" fmla="*/ 5 w 8"/>
                <a:gd name="T5" fmla="*/ 0 h 5"/>
                <a:gd name="T6" fmla="*/ 4 w 8"/>
                <a:gd name="T7" fmla="*/ 0 h 5"/>
                <a:gd name="T8" fmla="*/ 3 w 8"/>
                <a:gd name="T9" fmla="*/ 1 h 5"/>
                <a:gd name="T10" fmla="*/ 2 w 8"/>
                <a:gd name="T11" fmla="*/ 2 h 5"/>
                <a:gd name="T12" fmla="*/ 1 w 8"/>
                <a:gd name="T13" fmla="*/ 3 h 5"/>
                <a:gd name="T14" fmla="*/ 1 w 8"/>
                <a:gd name="T15" fmla="*/ 4 h 5"/>
                <a:gd name="T16" fmla="*/ 0 w 8"/>
                <a:gd name="T17" fmla="*/ 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5"/>
                <a:gd name="T29" fmla="*/ 8 w 8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5">
                  <a:moveTo>
                    <a:pt x="8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6" name="Line 1018"/>
            <p:cNvSpPr>
              <a:spLocks noChangeAspect="1" noChangeShapeType="1"/>
            </p:cNvSpPr>
            <p:nvPr/>
          </p:nvSpPr>
          <p:spPr bwMode="auto">
            <a:xfrm flipH="1" flipV="1">
              <a:off x="4363" y="1067"/>
              <a:ext cx="94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7" name="Freeform 1019"/>
            <p:cNvSpPr>
              <a:spLocks noChangeAspect="1"/>
            </p:cNvSpPr>
            <p:nvPr/>
          </p:nvSpPr>
          <p:spPr bwMode="auto">
            <a:xfrm>
              <a:off x="4487" y="1028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8" name="Freeform 1020"/>
            <p:cNvSpPr>
              <a:spLocks noChangeAspect="1"/>
            </p:cNvSpPr>
            <p:nvPr/>
          </p:nvSpPr>
          <p:spPr bwMode="auto">
            <a:xfrm>
              <a:off x="4359" y="1078"/>
              <a:ext cx="2" cy="7"/>
            </a:xfrm>
            <a:custGeom>
              <a:avLst/>
              <a:gdLst>
                <a:gd name="T0" fmla="*/ 1 w 2"/>
                <a:gd name="T1" fmla="*/ 0 h 7"/>
                <a:gd name="T2" fmla="*/ 1 w 2"/>
                <a:gd name="T3" fmla="*/ 1 h 7"/>
                <a:gd name="T4" fmla="*/ 0 w 2"/>
                <a:gd name="T5" fmla="*/ 2 h 7"/>
                <a:gd name="T6" fmla="*/ 0 w 2"/>
                <a:gd name="T7" fmla="*/ 4 h 7"/>
                <a:gd name="T8" fmla="*/ 1 w 2"/>
                <a:gd name="T9" fmla="*/ 5 h 7"/>
                <a:gd name="T10" fmla="*/ 1 w 2"/>
                <a:gd name="T11" fmla="*/ 6 h 7"/>
                <a:gd name="T12" fmla="*/ 2 w 2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7"/>
                <a:gd name="T23" fmla="*/ 2 w 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7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9" name="Freeform 1021"/>
            <p:cNvSpPr>
              <a:spLocks noChangeAspect="1"/>
            </p:cNvSpPr>
            <p:nvPr/>
          </p:nvSpPr>
          <p:spPr bwMode="auto">
            <a:xfrm>
              <a:off x="4451" y="112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0" name="Freeform 1022"/>
            <p:cNvSpPr>
              <a:spLocks noChangeAspect="1"/>
            </p:cNvSpPr>
            <p:nvPr/>
          </p:nvSpPr>
          <p:spPr bwMode="auto">
            <a:xfrm>
              <a:off x="4364" y="998"/>
              <a:ext cx="24" cy="26"/>
            </a:xfrm>
            <a:custGeom>
              <a:avLst/>
              <a:gdLst>
                <a:gd name="T0" fmla="*/ 24 w 24"/>
                <a:gd name="T1" fmla="*/ 0 h 26"/>
                <a:gd name="T2" fmla="*/ 21 w 24"/>
                <a:gd name="T3" fmla="*/ 0 h 26"/>
                <a:gd name="T4" fmla="*/ 18 w 24"/>
                <a:gd name="T5" fmla="*/ 2 h 26"/>
                <a:gd name="T6" fmla="*/ 14 w 24"/>
                <a:gd name="T7" fmla="*/ 4 h 26"/>
                <a:gd name="T8" fmla="*/ 11 w 24"/>
                <a:gd name="T9" fmla="*/ 7 h 26"/>
                <a:gd name="T10" fmla="*/ 8 w 24"/>
                <a:gd name="T11" fmla="*/ 11 h 26"/>
                <a:gd name="T12" fmla="*/ 5 w 24"/>
                <a:gd name="T13" fmla="*/ 16 h 26"/>
                <a:gd name="T14" fmla="*/ 3 w 24"/>
                <a:gd name="T15" fmla="*/ 20 h 26"/>
                <a:gd name="T16" fmla="*/ 0 w 24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26"/>
                <a:gd name="T29" fmla="*/ 24 w 24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26">
                  <a:moveTo>
                    <a:pt x="24" y="0"/>
                  </a:moveTo>
                  <a:lnTo>
                    <a:pt x="21" y="0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5" y="16"/>
                  </a:lnTo>
                  <a:lnTo>
                    <a:pt x="3" y="20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1" name="Line 1023"/>
            <p:cNvSpPr>
              <a:spLocks noChangeAspect="1" noChangeShapeType="1"/>
            </p:cNvSpPr>
            <p:nvPr/>
          </p:nvSpPr>
          <p:spPr bwMode="auto">
            <a:xfrm flipH="1" flipV="1">
              <a:off x="4364" y="1024"/>
              <a:ext cx="110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2" name="Freeform 0"/>
            <p:cNvSpPr>
              <a:spLocks noChangeAspect="1"/>
            </p:cNvSpPr>
            <p:nvPr/>
          </p:nvSpPr>
          <p:spPr bwMode="auto">
            <a:xfrm>
              <a:off x="4361" y="1022"/>
              <a:ext cx="3" cy="2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1 w 3"/>
                <a:gd name="T5" fmla="*/ 1 h 2"/>
                <a:gd name="T6" fmla="*/ 1 w 3"/>
                <a:gd name="T7" fmla="*/ 1 h 2"/>
                <a:gd name="T8" fmla="*/ 2 w 3"/>
                <a:gd name="T9" fmla="*/ 1 h 2"/>
                <a:gd name="T10" fmla="*/ 2 w 3"/>
                <a:gd name="T11" fmla="*/ 1 h 2"/>
                <a:gd name="T12" fmla="*/ 2 w 3"/>
                <a:gd name="T13" fmla="*/ 1 h 2"/>
                <a:gd name="T14" fmla="*/ 3 w 3"/>
                <a:gd name="T15" fmla="*/ 2 h 2"/>
                <a:gd name="T16" fmla="*/ 3 w 3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3" name="Freeform 1"/>
            <p:cNvSpPr>
              <a:spLocks noChangeAspect="1"/>
            </p:cNvSpPr>
            <p:nvPr/>
          </p:nvSpPr>
          <p:spPr bwMode="auto">
            <a:xfrm>
              <a:off x="4358" y="1029"/>
              <a:ext cx="5" cy="38"/>
            </a:xfrm>
            <a:custGeom>
              <a:avLst/>
              <a:gdLst>
                <a:gd name="T0" fmla="*/ 4 w 5"/>
                <a:gd name="T1" fmla="*/ 0 h 38"/>
                <a:gd name="T2" fmla="*/ 3 w 5"/>
                <a:gd name="T3" fmla="*/ 6 h 38"/>
                <a:gd name="T4" fmla="*/ 1 w 5"/>
                <a:gd name="T5" fmla="*/ 11 h 38"/>
                <a:gd name="T6" fmla="*/ 1 w 5"/>
                <a:gd name="T7" fmla="*/ 17 h 38"/>
                <a:gd name="T8" fmla="*/ 0 w 5"/>
                <a:gd name="T9" fmla="*/ 22 h 38"/>
                <a:gd name="T10" fmla="*/ 1 w 5"/>
                <a:gd name="T11" fmla="*/ 27 h 38"/>
                <a:gd name="T12" fmla="*/ 1 w 5"/>
                <a:gd name="T13" fmla="*/ 31 h 38"/>
                <a:gd name="T14" fmla="*/ 3 w 5"/>
                <a:gd name="T15" fmla="*/ 35 h 38"/>
                <a:gd name="T16" fmla="*/ 5 w 5"/>
                <a:gd name="T17" fmla="*/ 3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8"/>
                <a:gd name="T29" fmla="*/ 5 w 5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8">
                  <a:moveTo>
                    <a:pt x="4" y="0"/>
                  </a:moveTo>
                  <a:lnTo>
                    <a:pt x="3" y="6"/>
                  </a:lnTo>
                  <a:lnTo>
                    <a:pt x="1" y="11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1" y="27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5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4" name="Line 2"/>
            <p:cNvSpPr>
              <a:spLocks noChangeAspect="1" noChangeShapeType="1"/>
            </p:cNvSpPr>
            <p:nvPr/>
          </p:nvSpPr>
          <p:spPr bwMode="auto">
            <a:xfrm flipH="1" flipV="1">
              <a:off x="4362" y="1029"/>
              <a:ext cx="110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5" name="Freeform 3"/>
            <p:cNvSpPr>
              <a:spLocks noChangeAspect="1"/>
            </p:cNvSpPr>
            <p:nvPr/>
          </p:nvSpPr>
          <p:spPr bwMode="auto">
            <a:xfrm>
              <a:off x="4359" y="1028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2 w 3"/>
                <a:gd name="T9" fmla="*/ 1 h 1"/>
                <a:gd name="T10" fmla="*/ 2 w 3"/>
                <a:gd name="T11" fmla="*/ 1 h 1"/>
                <a:gd name="T12" fmla="*/ 2 w 3"/>
                <a:gd name="T13" fmla="*/ 1 h 1"/>
                <a:gd name="T14" fmla="*/ 3 w 3"/>
                <a:gd name="T15" fmla="*/ 1 h 1"/>
                <a:gd name="T16" fmla="*/ 3 w 3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6" name="Line 4"/>
            <p:cNvSpPr>
              <a:spLocks noChangeAspect="1" noChangeShapeType="1"/>
            </p:cNvSpPr>
            <p:nvPr/>
          </p:nvSpPr>
          <p:spPr bwMode="auto">
            <a:xfrm flipV="1">
              <a:off x="4685" y="1117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7" name="Line 5"/>
            <p:cNvSpPr>
              <a:spLocks noChangeAspect="1" noChangeShapeType="1"/>
            </p:cNvSpPr>
            <p:nvPr/>
          </p:nvSpPr>
          <p:spPr bwMode="auto">
            <a:xfrm flipV="1">
              <a:off x="4727" y="1126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8" name="Freeform 6"/>
            <p:cNvSpPr>
              <a:spLocks noChangeAspect="1"/>
            </p:cNvSpPr>
            <p:nvPr/>
          </p:nvSpPr>
          <p:spPr bwMode="auto">
            <a:xfrm>
              <a:off x="4701" y="1143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5 w 10"/>
                <a:gd name="T3" fmla="*/ 4 h 7"/>
                <a:gd name="T4" fmla="*/ 0 w 10"/>
                <a:gd name="T5" fmla="*/ 0 h 7"/>
                <a:gd name="T6" fmla="*/ 0 60000 65536"/>
                <a:gd name="T7" fmla="*/ 0 60000 65536"/>
                <a:gd name="T8" fmla="*/ 0 60000 65536"/>
                <a:gd name="T9" fmla="*/ 0 w 10"/>
                <a:gd name="T10" fmla="*/ 0 h 7"/>
                <a:gd name="T11" fmla="*/ 10 w 10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7">
                  <a:moveTo>
                    <a:pt x="10" y="7"/>
                  </a:move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9" name="Freeform 7"/>
            <p:cNvSpPr>
              <a:spLocks noChangeAspect="1"/>
            </p:cNvSpPr>
            <p:nvPr/>
          </p:nvSpPr>
          <p:spPr bwMode="auto">
            <a:xfrm>
              <a:off x="4711" y="1150"/>
              <a:ext cx="10" cy="8"/>
            </a:xfrm>
            <a:custGeom>
              <a:avLst/>
              <a:gdLst>
                <a:gd name="T0" fmla="*/ 10 w 10"/>
                <a:gd name="T1" fmla="*/ 8 h 8"/>
                <a:gd name="T2" fmla="*/ 5 w 10"/>
                <a:gd name="T3" fmla="*/ 4 h 8"/>
                <a:gd name="T4" fmla="*/ 0 w 10"/>
                <a:gd name="T5" fmla="*/ 0 h 8"/>
                <a:gd name="T6" fmla="*/ 0 60000 65536"/>
                <a:gd name="T7" fmla="*/ 0 60000 65536"/>
                <a:gd name="T8" fmla="*/ 0 60000 65536"/>
                <a:gd name="T9" fmla="*/ 0 w 10"/>
                <a:gd name="T10" fmla="*/ 0 h 8"/>
                <a:gd name="T11" fmla="*/ 10 w 10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8">
                  <a:moveTo>
                    <a:pt x="10" y="8"/>
                  </a:move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0" name="Freeform 8"/>
            <p:cNvSpPr>
              <a:spLocks noChangeAspect="1"/>
            </p:cNvSpPr>
            <p:nvPr/>
          </p:nvSpPr>
          <p:spPr bwMode="auto">
            <a:xfrm>
              <a:off x="4670" y="1184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12 w 54"/>
                <a:gd name="T3" fmla="*/ 2 h 11"/>
                <a:gd name="T4" fmla="*/ 24 w 54"/>
                <a:gd name="T5" fmla="*/ 5 h 11"/>
                <a:gd name="T6" fmla="*/ 39 w 54"/>
                <a:gd name="T7" fmla="*/ 8 h 11"/>
                <a:gd name="T8" fmla="*/ 54 w 54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1"/>
                <a:gd name="T17" fmla="*/ 54 w 5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1">
                  <a:moveTo>
                    <a:pt x="0" y="0"/>
                  </a:moveTo>
                  <a:lnTo>
                    <a:pt x="12" y="2"/>
                  </a:lnTo>
                  <a:lnTo>
                    <a:pt x="24" y="5"/>
                  </a:lnTo>
                  <a:lnTo>
                    <a:pt x="39" y="8"/>
                  </a:lnTo>
                  <a:lnTo>
                    <a:pt x="5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1" name="Line 9"/>
            <p:cNvSpPr>
              <a:spLocks noChangeAspect="1" noChangeShapeType="1"/>
            </p:cNvSpPr>
            <p:nvPr/>
          </p:nvSpPr>
          <p:spPr bwMode="auto">
            <a:xfrm flipH="1">
              <a:off x="4362" y="1024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2" name="Line 10"/>
            <p:cNvSpPr>
              <a:spLocks noChangeAspect="1" noChangeShapeType="1"/>
            </p:cNvSpPr>
            <p:nvPr/>
          </p:nvSpPr>
          <p:spPr bwMode="auto">
            <a:xfrm flipH="1">
              <a:off x="4663" y="1184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3" name="Freeform 11"/>
            <p:cNvSpPr>
              <a:spLocks noChangeAspect="1"/>
            </p:cNvSpPr>
            <p:nvPr/>
          </p:nvSpPr>
          <p:spPr bwMode="auto">
            <a:xfrm>
              <a:off x="4711" y="1139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1 h 11"/>
                <a:gd name="T4" fmla="*/ 5 w 6"/>
                <a:gd name="T5" fmla="*/ 2 h 11"/>
                <a:gd name="T6" fmla="*/ 4 w 6"/>
                <a:gd name="T7" fmla="*/ 5 h 11"/>
                <a:gd name="T8" fmla="*/ 3 w 6"/>
                <a:gd name="T9" fmla="*/ 7 h 11"/>
                <a:gd name="T10" fmla="*/ 2 w 6"/>
                <a:gd name="T11" fmla="*/ 9 h 11"/>
                <a:gd name="T12" fmla="*/ 0 w 6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1"/>
                <a:gd name="T23" fmla="*/ 6 w 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1">
                  <a:moveTo>
                    <a:pt x="6" y="0"/>
                  </a:moveTo>
                  <a:lnTo>
                    <a:pt x="6" y="1"/>
                  </a:lnTo>
                  <a:lnTo>
                    <a:pt x="5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4" name="Line 12"/>
            <p:cNvSpPr>
              <a:spLocks noChangeAspect="1" noChangeShapeType="1"/>
            </p:cNvSpPr>
            <p:nvPr/>
          </p:nvSpPr>
          <p:spPr bwMode="auto">
            <a:xfrm>
              <a:off x="4685" y="113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5" name="Line 13"/>
            <p:cNvSpPr>
              <a:spLocks noChangeAspect="1" noChangeShapeType="1"/>
            </p:cNvSpPr>
            <p:nvPr/>
          </p:nvSpPr>
          <p:spPr bwMode="auto">
            <a:xfrm>
              <a:off x="4733" y="112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6" name="Freeform 14"/>
            <p:cNvSpPr>
              <a:spLocks noChangeAspect="1"/>
            </p:cNvSpPr>
            <p:nvPr/>
          </p:nvSpPr>
          <p:spPr bwMode="auto">
            <a:xfrm>
              <a:off x="4678" y="1127"/>
              <a:ext cx="4" cy="8"/>
            </a:xfrm>
            <a:custGeom>
              <a:avLst/>
              <a:gdLst>
                <a:gd name="T0" fmla="*/ 4 w 4"/>
                <a:gd name="T1" fmla="*/ 8 h 8"/>
                <a:gd name="T2" fmla="*/ 1 w 4"/>
                <a:gd name="T3" fmla="*/ 1 h 8"/>
                <a:gd name="T4" fmla="*/ 0 w 4"/>
                <a:gd name="T5" fmla="*/ 0 h 8"/>
                <a:gd name="T6" fmla="*/ 0 60000 65536"/>
                <a:gd name="T7" fmla="*/ 0 60000 65536"/>
                <a:gd name="T8" fmla="*/ 0 60000 65536"/>
                <a:gd name="T9" fmla="*/ 0 w 4"/>
                <a:gd name="T10" fmla="*/ 0 h 8"/>
                <a:gd name="T11" fmla="*/ 4 w 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8">
                  <a:moveTo>
                    <a:pt x="4" y="8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7" name="Freeform 15"/>
            <p:cNvSpPr>
              <a:spLocks noChangeAspect="1"/>
            </p:cNvSpPr>
            <p:nvPr/>
          </p:nvSpPr>
          <p:spPr bwMode="auto">
            <a:xfrm>
              <a:off x="4604" y="3296"/>
              <a:ext cx="146" cy="47"/>
            </a:xfrm>
            <a:custGeom>
              <a:avLst/>
              <a:gdLst>
                <a:gd name="T0" fmla="*/ 0 w 146"/>
                <a:gd name="T1" fmla="*/ 0 h 47"/>
                <a:gd name="T2" fmla="*/ 0 w 146"/>
                <a:gd name="T3" fmla="*/ 2 h 47"/>
                <a:gd name="T4" fmla="*/ 5 w 146"/>
                <a:gd name="T5" fmla="*/ 9 h 47"/>
                <a:gd name="T6" fmla="*/ 13 w 146"/>
                <a:gd name="T7" fmla="*/ 16 h 47"/>
                <a:gd name="T8" fmla="*/ 24 w 146"/>
                <a:gd name="T9" fmla="*/ 22 h 47"/>
                <a:gd name="T10" fmla="*/ 39 w 146"/>
                <a:gd name="T11" fmla="*/ 28 h 47"/>
                <a:gd name="T12" fmla="*/ 56 w 146"/>
                <a:gd name="T13" fmla="*/ 33 h 47"/>
                <a:gd name="T14" fmla="*/ 76 w 146"/>
                <a:gd name="T15" fmla="*/ 38 h 47"/>
                <a:gd name="T16" fmla="*/ 98 w 146"/>
                <a:gd name="T17" fmla="*/ 42 h 47"/>
                <a:gd name="T18" fmla="*/ 121 w 146"/>
                <a:gd name="T19" fmla="*/ 45 h 47"/>
                <a:gd name="T20" fmla="*/ 146 w 146"/>
                <a:gd name="T21" fmla="*/ 47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6"/>
                <a:gd name="T34" fmla="*/ 0 h 47"/>
                <a:gd name="T35" fmla="*/ 146 w 14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6" h="47">
                  <a:moveTo>
                    <a:pt x="0" y="0"/>
                  </a:moveTo>
                  <a:lnTo>
                    <a:pt x="0" y="2"/>
                  </a:lnTo>
                  <a:lnTo>
                    <a:pt x="5" y="9"/>
                  </a:lnTo>
                  <a:lnTo>
                    <a:pt x="13" y="16"/>
                  </a:lnTo>
                  <a:lnTo>
                    <a:pt x="24" y="22"/>
                  </a:lnTo>
                  <a:lnTo>
                    <a:pt x="39" y="28"/>
                  </a:lnTo>
                  <a:lnTo>
                    <a:pt x="56" y="33"/>
                  </a:lnTo>
                  <a:lnTo>
                    <a:pt x="76" y="38"/>
                  </a:lnTo>
                  <a:lnTo>
                    <a:pt x="98" y="42"/>
                  </a:lnTo>
                  <a:lnTo>
                    <a:pt x="121" y="45"/>
                  </a:lnTo>
                  <a:lnTo>
                    <a:pt x="146" y="4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8" name="Freeform 16"/>
            <p:cNvSpPr>
              <a:spLocks noChangeAspect="1"/>
            </p:cNvSpPr>
            <p:nvPr/>
          </p:nvSpPr>
          <p:spPr bwMode="auto">
            <a:xfrm>
              <a:off x="4978" y="3296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6 w 7"/>
                <a:gd name="T3" fmla="*/ 4 h 11"/>
                <a:gd name="T4" fmla="*/ 7 w 7"/>
                <a:gd name="T5" fmla="*/ 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0" y="11"/>
                  </a:moveTo>
                  <a:lnTo>
                    <a:pt x="6" y="4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9" name="Freeform 17"/>
            <p:cNvSpPr>
              <a:spLocks noChangeAspect="1"/>
            </p:cNvSpPr>
            <p:nvPr/>
          </p:nvSpPr>
          <p:spPr bwMode="auto">
            <a:xfrm>
              <a:off x="4967" y="3305"/>
              <a:ext cx="9" cy="7"/>
            </a:xfrm>
            <a:custGeom>
              <a:avLst/>
              <a:gdLst>
                <a:gd name="T0" fmla="*/ 0 w 9"/>
                <a:gd name="T1" fmla="*/ 7 h 7"/>
                <a:gd name="T2" fmla="*/ 1 w 9"/>
                <a:gd name="T3" fmla="*/ 6 h 7"/>
                <a:gd name="T4" fmla="*/ 3 w 9"/>
                <a:gd name="T5" fmla="*/ 5 h 7"/>
                <a:gd name="T6" fmla="*/ 5 w 9"/>
                <a:gd name="T7" fmla="*/ 4 h 7"/>
                <a:gd name="T8" fmla="*/ 6 w 9"/>
                <a:gd name="T9" fmla="*/ 3 h 7"/>
                <a:gd name="T10" fmla="*/ 8 w 9"/>
                <a:gd name="T11" fmla="*/ 1 h 7"/>
                <a:gd name="T12" fmla="*/ 9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0" y="7"/>
                  </a:moveTo>
                  <a:lnTo>
                    <a:pt x="1" y="6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8" y="1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0" name="Freeform 18"/>
            <p:cNvSpPr>
              <a:spLocks noChangeAspect="1"/>
            </p:cNvSpPr>
            <p:nvPr/>
          </p:nvSpPr>
          <p:spPr bwMode="auto">
            <a:xfrm>
              <a:off x="4750" y="3341"/>
              <a:ext cx="36" cy="2"/>
            </a:xfrm>
            <a:custGeom>
              <a:avLst/>
              <a:gdLst>
                <a:gd name="T0" fmla="*/ 0 w 36"/>
                <a:gd name="T1" fmla="*/ 0 h 2"/>
                <a:gd name="T2" fmla="*/ 3 w 36"/>
                <a:gd name="T3" fmla="*/ 1 h 2"/>
                <a:gd name="T4" fmla="*/ 8 w 36"/>
                <a:gd name="T5" fmla="*/ 1 h 2"/>
                <a:gd name="T6" fmla="*/ 12 w 36"/>
                <a:gd name="T7" fmla="*/ 1 h 2"/>
                <a:gd name="T8" fmla="*/ 17 w 36"/>
                <a:gd name="T9" fmla="*/ 1 h 2"/>
                <a:gd name="T10" fmla="*/ 22 w 36"/>
                <a:gd name="T11" fmla="*/ 2 h 2"/>
                <a:gd name="T12" fmla="*/ 27 w 36"/>
                <a:gd name="T13" fmla="*/ 2 h 2"/>
                <a:gd name="T14" fmla="*/ 31 w 36"/>
                <a:gd name="T15" fmla="*/ 2 h 2"/>
                <a:gd name="T16" fmla="*/ 36 w 36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"/>
                <a:gd name="T29" fmla="*/ 36 w 3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">
                  <a:moveTo>
                    <a:pt x="0" y="0"/>
                  </a:moveTo>
                  <a:lnTo>
                    <a:pt x="3" y="1"/>
                  </a:lnTo>
                  <a:lnTo>
                    <a:pt x="8" y="1"/>
                  </a:lnTo>
                  <a:lnTo>
                    <a:pt x="12" y="1"/>
                  </a:lnTo>
                  <a:lnTo>
                    <a:pt x="17" y="1"/>
                  </a:lnTo>
                  <a:lnTo>
                    <a:pt x="22" y="2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6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1" name="Freeform 19"/>
            <p:cNvSpPr>
              <a:spLocks noChangeAspect="1"/>
            </p:cNvSpPr>
            <p:nvPr/>
          </p:nvSpPr>
          <p:spPr bwMode="auto">
            <a:xfrm>
              <a:off x="4790" y="3317"/>
              <a:ext cx="173" cy="28"/>
            </a:xfrm>
            <a:custGeom>
              <a:avLst/>
              <a:gdLst>
                <a:gd name="T0" fmla="*/ 0 w 173"/>
                <a:gd name="T1" fmla="*/ 28 h 28"/>
                <a:gd name="T2" fmla="*/ 26 w 173"/>
                <a:gd name="T3" fmla="*/ 27 h 28"/>
                <a:gd name="T4" fmla="*/ 52 w 173"/>
                <a:gd name="T5" fmla="*/ 26 h 28"/>
                <a:gd name="T6" fmla="*/ 76 w 173"/>
                <a:gd name="T7" fmla="*/ 24 h 28"/>
                <a:gd name="T8" fmla="*/ 100 w 173"/>
                <a:gd name="T9" fmla="*/ 20 h 28"/>
                <a:gd name="T10" fmla="*/ 122 w 173"/>
                <a:gd name="T11" fmla="*/ 16 h 28"/>
                <a:gd name="T12" fmla="*/ 142 w 173"/>
                <a:gd name="T13" fmla="*/ 12 h 28"/>
                <a:gd name="T14" fmla="*/ 158 w 173"/>
                <a:gd name="T15" fmla="*/ 6 h 28"/>
                <a:gd name="T16" fmla="*/ 173 w 173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"/>
                <a:gd name="T28" fmla="*/ 0 h 28"/>
                <a:gd name="T29" fmla="*/ 173 w 173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" h="28">
                  <a:moveTo>
                    <a:pt x="0" y="28"/>
                  </a:moveTo>
                  <a:lnTo>
                    <a:pt x="26" y="27"/>
                  </a:lnTo>
                  <a:lnTo>
                    <a:pt x="52" y="26"/>
                  </a:lnTo>
                  <a:lnTo>
                    <a:pt x="76" y="24"/>
                  </a:lnTo>
                  <a:lnTo>
                    <a:pt x="100" y="20"/>
                  </a:lnTo>
                  <a:lnTo>
                    <a:pt x="122" y="16"/>
                  </a:lnTo>
                  <a:lnTo>
                    <a:pt x="142" y="12"/>
                  </a:lnTo>
                  <a:lnTo>
                    <a:pt x="158" y="6"/>
                  </a:lnTo>
                  <a:lnTo>
                    <a:pt x="17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2" name="Line 20"/>
            <p:cNvSpPr>
              <a:spLocks noChangeAspect="1" noChangeShapeType="1"/>
            </p:cNvSpPr>
            <p:nvPr/>
          </p:nvSpPr>
          <p:spPr bwMode="auto">
            <a:xfrm>
              <a:off x="4812" y="326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3" name="Line 21"/>
            <p:cNvSpPr>
              <a:spLocks noChangeAspect="1" noChangeShapeType="1"/>
            </p:cNvSpPr>
            <p:nvPr/>
          </p:nvSpPr>
          <p:spPr bwMode="auto">
            <a:xfrm>
              <a:off x="4965" y="32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4" name="Line 22"/>
            <p:cNvSpPr>
              <a:spLocks noChangeAspect="1" noChangeShapeType="1"/>
            </p:cNvSpPr>
            <p:nvPr/>
          </p:nvSpPr>
          <p:spPr bwMode="auto">
            <a:xfrm>
              <a:off x="4779" y="328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5" name="Line 23"/>
            <p:cNvSpPr>
              <a:spLocks noChangeAspect="1" noChangeShapeType="1"/>
            </p:cNvSpPr>
            <p:nvPr/>
          </p:nvSpPr>
          <p:spPr bwMode="auto">
            <a:xfrm>
              <a:off x="4870" y="3225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6" name="Line 24"/>
            <p:cNvSpPr>
              <a:spLocks noChangeAspect="1" noChangeShapeType="1"/>
            </p:cNvSpPr>
            <p:nvPr/>
          </p:nvSpPr>
          <p:spPr bwMode="auto">
            <a:xfrm flipH="1" flipV="1">
              <a:off x="4922" y="3216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7" name="Freeform 25"/>
            <p:cNvSpPr>
              <a:spLocks noChangeAspect="1"/>
            </p:cNvSpPr>
            <p:nvPr/>
          </p:nvSpPr>
          <p:spPr bwMode="auto">
            <a:xfrm>
              <a:off x="4787" y="3481"/>
              <a:ext cx="151" cy="24"/>
            </a:xfrm>
            <a:custGeom>
              <a:avLst/>
              <a:gdLst>
                <a:gd name="T0" fmla="*/ 151 w 151"/>
                <a:gd name="T1" fmla="*/ 0 h 24"/>
                <a:gd name="T2" fmla="*/ 139 w 151"/>
                <a:gd name="T3" fmla="*/ 5 h 24"/>
                <a:gd name="T4" fmla="*/ 125 w 151"/>
                <a:gd name="T5" fmla="*/ 10 h 24"/>
                <a:gd name="T6" fmla="*/ 107 w 151"/>
                <a:gd name="T7" fmla="*/ 15 h 24"/>
                <a:gd name="T8" fmla="*/ 88 w 151"/>
                <a:gd name="T9" fmla="*/ 18 h 24"/>
                <a:gd name="T10" fmla="*/ 67 w 151"/>
                <a:gd name="T11" fmla="*/ 21 h 24"/>
                <a:gd name="T12" fmla="*/ 45 w 151"/>
                <a:gd name="T13" fmla="*/ 23 h 24"/>
                <a:gd name="T14" fmla="*/ 22 w 151"/>
                <a:gd name="T15" fmla="*/ 24 h 24"/>
                <a:gd name="T16" fmla="*/ 0 w 15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1"/>
                <a:gd name="T28" fmla="*/ 0 h 24"/>
                <a:gd name="T29" fmla="*/ 151 w 15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1" h="24">
                  <a:moveTo>
                    <a:pt x="151" y="0"/>
                  </a:moveTo>
                  <a:lnTo>
                    <a:pt x="139" y="5"/>
                  </a:lnTo>
                  <a:lnTo>
                    <a:pt x="125" y="10"/>
                  </a:lnTo>
                  <a:lnTo>
                    <a:pt x="107" y="15"/>
                  </a:lnTo>
                  <a:lnTo>
                    <a:pt x="88" y="18"/>
                  </a:lnTo>
                  <a:lnTo>
                    <a:pt x="67" y="21"/>
                  </a:lnTo>
                  <a:lnTo>
                    <a:pt x="45" y="23"/>
                  </a:lnTo>
                  <a:lnTo>
                    <a:pt x="22" y="24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8" name="Freeform 26"/>
            <p:cNvSpPr>
              <a:spLocks noChangeAspect="1"/>
            </p:cNvSpPr>
            <p:nvPr/>
          </p:nvSpPr>
          <p:spPr bwMode="auto">
            <a:xfrm>
              <a:off x="4630" y="3461"/>
              <a:ext cx="157" cy="45"/>
            </a:xfrm>
            <a:custGeom>
              <a:avLst/>
              <a:gdLst>
                <a:gd name="T0" fmla="*/ 157 w 157"/>
                <a:gd name="T1" fmla="*/ 45 h 45"/>
                <a:gd name="T2" fmla="*/ 134 w 157"/>
                <a:gd name="T3" fmla="*/ 44 h 45"/>
                <a:gd name="T4" fmla="*/ 111 w 157"/>
                <a:gd name="T5" fmla="*/ 43 h 45"/>
                <a:gd name="T6" fmla="*/ 89 w 157"/>
                <a:gd name="T7" fmla="*/ 40 h 45"/>
                <a:gd name="T8" fmla="*/ 69 w 157"/>
                <a:gd name="T9" fmla="*/ 37 h 45"/>
                <a:gd name="T10" fmla="*/ 51 w 157"/>
                <a:gd name="T11" fmla="*/ 32 h 45"/>
                <a:gd name="T12" fmla="*/ 35 w 157"/>
                <a:gd name="T13" fmla="*/ 28 h 45"/>
                <a:gd name="T14" fmla="*/ 22 w 157"/>
                <a:gd name="T15" fmla="*/ 22 h 45"/>
                <a:gd name="T16" fmla="*/ 12 w 157"/>
                <a:gd name="T17" fmla="*/ 16 h 45"/>
                <a:gd name="T18" fmla="*/ 5 w 157"/>
                <a:gd name="T19" fmla="*/ 10 h 45"/>
                <a:gd name="T20" fmla="*/ 1 w 157"/>
                <a:gd name="T21" fmla="*/ 4 h 45"/>
                <a:gd name="T22" fmla="*/ 0 w 157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7"/>
                <a:gd name="T37" fmla="*/ 0 h 45"/>
                <a:gd name="T38" fmla="*/ 157 w 157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7" h="45">
                  <a:moveTo>
                    <a:pt x="157" y="45"/>
                  </a:moveTo>
                  <a:lnTo>
                    <a:pt x="134" y="44"/>
                  </a:lnTo>
                  <a:lnTo>
                    <a:pt x="111" y="43"/>
                  </a:lnTo>
                  <a:lnTo>
                    <a:pt x="89" y="40"/>
                  </a:lnTo>
                  <a:lnTo>
                    <a:pt x="69" y="37"/>
                  </a:lnTo>
                  <a:lnTo>
                    <a:pt x="51" y="32"/>
                  </a:lnTo>
                  <a:lnTo>
                    <a:pt x="35" y="28"/>
                  </a:lnTo>
                  <a:lnTo>
                    <a:pt x="22" y="22"/>
                  </a:lnTo>
                  <a:lnTo>
                    <a:pt x="12" y="16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9" name="Line 27"/>
            <p:cNvSpPr>
              <a:spLocks noChangeAspect="1" noChangeShapeType="1"/>
            </p:cNvSpPr>
            <p:nvPr/>
          </p:nvSpPr>
          <p:spPr bwMode="auto">
            <a:xfrm>
              <a:off x="4774" y="332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0" name="Line 28"/>
            <p:cNvSpPr>
              <a:spLocks noChangeAspect="1" noChangeShapeType="1"/>
            </p:cNvSpPr>
            <p:nvPr/>
          </p:nvSpPr>
          <p:spPr bwMode="auto">
            <a:xfrm flipH="1" flipV="1">
              <a:off x="4926" y="3197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1" name="Line 29"/>
            <p:cNvSpPr>
              <a:spLocks noChangeAspect="1" noChangeShapeType="1"/>
            </p:cNvSpPr>
            <p:nvPr/>
          </p:nvSpPr>
          <p:spPr bwMode="auto">
            <a:xfrm>
              <a:off x="4926" y="3210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2" name="Line 30"/>
            <p:cNvSpPr>
              <a:spLocks noChangeAspect="1" noChangeShapeType="1"/>
            </p:cNvSpPr>
            <p:nvPr/>
          </p:nvSpPr>
          <p:spPr bwMode="auto">
            <a:xfrm flipH="1">
              <a:off x="4605" y="316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3" name="Line 31"/>
            <p:cNvSpPr>
              <a:spLocks noChangeAspect="1" noChangeShapeType="1"/>
            </p:cNvSpPr>
            <p:nvPr/>
          </p:nvSpPr>
          <p:spPr bwMode="auto">
            <a:xfrm>
              <a:off x="4621" y="323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4" name="Line 32"/>
            <p:cNvSpPr>
              <a:spLocks noChangeAspect="1" noChangeShapeType="1"/>
            </p:cNvSpPr>
            <p:nvPr/>
          </p:nvSpPr>
          <p:spPr bwMode="auto">
            <a:xfrm>
              <a:off x="4987" y="32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5" name="Line 33"/>
            <p:cNvSpPr>
              <a:spLocks noChangeAspect="1" noChangeShapeType="1"/>
            </p:cNvSpPr>
            <p:nvPr/>
          </p:nvSpPr>
          <p:spPr bwMode="auto">
            <a:xfrm>
              <a:off x="4834" y="363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6" name="Line 34"/>
            <p:cNvSpPr>
              <a:spLocks noChangeAspect="1" noChangeShapeType="1"/>
            </p:cNvSpPr>
            <p:nvPr/>
          </p:nvSpPr>
          <p:spPr bwMode="auto">
            <a:xfrm>
              <a:off x="4980" y="32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7" name="Freeform 35"/>
            <p:cNvSpPr>
              <a:spLocks noChangeAspect="1"/>
            </p:cNvSpPr>
            <p:nvPr/>
          </p:nvSpPr>
          <p:spPr bwMode="auto">
            <a:xfrm>
              <a:off x="4940" y="3461"/>
              <a:ext cx="18" cy="20"/>
            </a:xfrm>
            <a:custGeom>
              <a:avLst/>
              <a:gdLst>
                <a:gd name="T0" fmla="*/ 18 w 18"/>
                <a:gd name="T1" fmla="*/ 0 h 20"/>
                <a:gd name="T2" fmla="*/ 18 w 18"/>
                <a:gd name="T3" fmla="*/ 2 h 20"/>
                <a:gd name="T4" fmla="*/ 15 w 18"/>
                <a:gd name="T5" fmla="*/ 8 h 20"/>
                <a:gd name="T6" fmla="*/ 9 w 18"/>
                <a:gd name="T7" fmla="*/ 15 h 20"/>
                <a:gd name="T8" fmla="*/ 0 w 18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18" y="0"/>
                  </a:moveTo>
                  <a:lnTo>
                    <a:pt x="18" y="2"/>
                  </a:lnTo>
                  <a:lnTo>
                    <a:pt x="15" y="8"/>
                  </a:lnTo>
                  <a:lnTo>
                    <a:pt x="9" y="15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8" name="Line 36"/>
            <p:cNvSpPr>
              <a:spLocks noChangeAspect="1" noChangeShapeType="1"/>
            </p:cNvSpPr>
            <p:nvPr/>
          </p:nvSpPr>
          <p:spPr bwMode="auto">
            <a:xfrm>
              <a:off x="4910" y="362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9" name="Line 37"/>
            <p:cNvSpPr>
              <a:spLocks noChangeAspect="1" noChangeShapeType="1"/>
            </p:cNvSpPr>
            <p:nvPr/>
          </p:nvSpPr>
          <p:spPr bwMode="auto">
            <a:xfrm>
              <a:off x="4960" y="335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0" name="Line 38"/>
            <p:cNvSpPr>
              <a:spLocks noChangeAspect="1" noChangeShapeType="1"/>
            </p:cNvSpPr>
            <p:nvPr/>
          </p:nvSpPr>
          <p:spPr bwMode="auto">
            <a:xfrm>
              <a:off x="4939" y="34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1" name="Line 39"/>
            <p:cNvSpPr>
              <a:spLocks noChangeAspect="1" noChangeShapeType="1"/>
            </p:cNvSpPr>
            <p:nvPr/>
          </p:nvSpPr>
          <p:spPr bwMode="auto">
            <a:xfrm>
              <a:off x="4938" y="356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2" name="Line 40"/>
            <p:cNvSpPr>
              <a:spLocks noChangeAspect="1" noChangeShapeType="1"/>
            </p:cNvSpPr>
            <p:nvPr/>
          </p:nvSpPr>
          <p:spPr bwMode="auto">
            <a:xfrm flipH="1" flipV="1">
              <a:off x="4715" y="3117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3" name="Line 41"/>
            <p:cNvSpPr>
              <a:spLocks noChangeAspect="1" noChangeShapeType="1"/>
            </p:cNvSpPr>
            <p:nvPr/>
          </p:nvSpPr>
          <p:spPr bwMode="auto">
            <a:xfrm>
              <a:off x="4613" y="314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4" name="Line 42"/>
            <p:cNvSpPr>
              <a:spLocks noChangeAspect="1" noChangeShapeType="1"/>
            </p:cNvSpPr>
            <p:nvPr/>
          </p:nvSpPr>
          <p:spPr bwMode="auto">
            <a:xfrm>
              <a:off x="4663" y="312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5" name="Line 43"/>
            <p:cNvSpPr>
              <a:spLocks noChangeAspect="1" noChangeShapeType="1"/>
            </p:cNvSpPr>
            <p:nvPr/>
          </p:nvSpPr>
          <p:spPr bwMode="auto">
            <a:xfrm>
              <a:off x="4661" y="3085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6" name="Line 44"/>
            <p:cNvSpPr>
              <a:spLocks noChangeAspect="1" noChangeShapeType="1"/>
            </p:cNvSpPr>
            <p:nvPr/>
          </p:nvSpPr>
          <p:spPr bwMode="auto">
            <a:xfrm flipH="1" flipV="1">
              <a:off x="4720" y="3098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7" name="Line 45"/>
            <p:cNvSpPr>
              <a:spLocks noChangeAspect="1" noChangeShapeType="1"/>
            </p:cNvSpPr>
            <p:nvPr/>
          </p:nvSpPr>
          <p:spPr bwMode="auto">
            <a:xfrm>
              <a:off x="4719" y="3111"/>
              <a:ext cx="9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8" name="Freeform 46"/>
            <p:cNvSpPr>
              <a:spLocks noChangeAspect="1"/>
            </p:cNvSpPr>
            <p:nvPr/>
          </p:nvSpPr>
          <p:spPr bwMode="auto">
            <a:xfrm>
              <a:off x="4859" y="2775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1 w 4"/>
                <a:gd name="T3" fmla="*/ 1 h 11"/>
                <a:gd name="T4" fmla="*/ 2 w 4"/>
                <a:gd name="T5" fmla="*/ 2 h 11"/>
                <a:gd name="T6" fmla="*/ 2 w 4"/>
                <a:gd name="T7" fmla="*/ 3 h 11"/>
                <a:gd name="T8" fmla="*/ 3 w 4"/>
                <a:gd name="T9" fmla="*/ 4 h 11"/>
                <a:gd name="T10" fmla="*/ 4 w 4"/>
                <a:gd name="T11" fmla="*/ 6 h 11"/>
                <a:gd name="T12" fmla="*/ 4 w 4"/>
                <a:gd name="T13" fmla="*/ 8 h 11"/>
                <a:gd name="T14" fmla="*/ 4 w 4"/>
                <a:gd name="T15" fmla="*/ 10 h 11"/>
                <a:gd name="T16" fmla="*/ 4 w 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9" name="Freeform 47"/>
            <p:cNvSpPr>
              <a:spLocks noChangeAspect="1"/>
            </p:cNvSpPr>
            <p:nvPr/>
          </p:nvSpPr>
          <p:spPr bwMode="auto">
            <a:xfrm>
              <a:off x="4861" y="2786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0" name="Freeform 48"/>
            <p:cNvSpPr>
              <a:spLocks noChangeAspect="1"/>
            </p:cNvSpPr>
            <p:nvPr/>
          </p:nvSpPr>
          <p:spPr bwMode="auto">
            <a:xfrm>
              <a:off x="4858" y="2777"/>
              <a:ext cx="3" cy="9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8 h 9"/>
                <a:gd name="T4" fmla="*/ 3 w 3"/>
                <a:gd name="T5" fmla="*/ 6 h 9"/>
                <a:gd name="T6" fmla="*/ 2 w 3"/>
                <a:gd name="T7" fmla="*/ 5 h 9"/>
                <a:gd name="T8" fmla="*/ 2 w 3"/>
                <a:gd name="T9" fmla="*/ 4 h 9"/>
                <a:gd name="T10" fmla="*/ 2 w 3"/>
                <a:gd name="T11" fmla="*/ 2 h 9"/>
                <a:gd name="T12" fmla="*/ 1 w 3"/>
                <a:gd name="T13" fmla="*/ 1 h 9"/>
                <a:gd name="T14" fmla="*/ 0 w 3"/>
                <a:gd name="T15" fmla="*/ 1 h 9"/>
                <a:gd name="T16" fmla="*/ 0 w 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9"/>
                <a:gd name="T29" fmla="*/ 3 w 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9">
                  <a:moveTo>
                    <a:pt x="3" y="9"/>
                  </a:moveTo>
                  <a:lnTo>
                    <a:pt x="3" y="8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1" name="Freeform 49"/>
            <p:cNvSpPr>
              <a:spLocks noChangeAspect="1"/>
            </p:cNvSpPr>
            <p:nvPr/>
          </p:nvSpPr>
          <p:spPr bwMode="auto">
            <a:xfrm>
              <a:off x="4858" y="2775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2 h 2"/>
                <a:gd name="T14" fmla="*/ 0 w 1"/>
                <a:gd name="T15" fmla="*/ 2 h 2"/>
                <a:gd name="T16" fmla="*/ 0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2" name="Freeform 50"/>
            <p:cNvSpPr>
              <a:spLocks noChangeAspect="1"/>
            </p:cNvSpPr>
            <p:nvPr/>
          </p:nvSpPr>
          <p:spPr bwMode="auto">
            <a:xfrm>
              <a:off x="4869" y="2774"/>
              <a:ext cx="4" cy="11"/>
            </a:xfrm>
            <a:custGeom>
              <a:avLst/>
              <a:gdLst>
                <a:gd name="T0" fmla="*/ 4 w 4"/>
                <a:gd name="T1" fmla="*/ 11 h 11"/>
                <a:gd name="T2" fmla="*/ 4 w 4"/>
                <a:gd name="T3" fmla="*/ 9 h 11"/>
                <a:gd name="T4" fmla="*/ 4 w 4"/>
                <a:gd name="T5" fmla="*/ 7 h 11"/>
                <a:gd name="T6" fmla="*/ 4 w 4"/>
                <a:gd name="T7" fmla="*/ 5 h 11"/>
                <a:gd name="T8" fmla="*/ 3 w 4"/>
                <a:gd name="T9" fmla="*/ 4 h 11"/>
                <a:gd name="T10" fmla="*/ 2 w 4"/>
                <a:gd name="T11" fmla="*/ 2 h 11"/>
                <a:gd name="T12" fmla="*/ 2 w 4"/>
                <a:gd name="T13" fmla="*/ 1 h 11"/>
                <a:gd name="T14" fmla="*/ 1 w 4"/>
                <a:gd name="T15" fmla="*/ 0 h 11"/>
                <a:gd name="T16" fmla="*/ 0 w 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4" y="11"/>
                  </a:moveTo>
                  <a:lnTo>
                    <a:pt x="4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3" name="Line 51"/>
            <p:cNvSpPr>
              <a:spLocks noChangeAspect="1" noChangeShapeType="1"/>
            </p:cNvSpPr>
            <p:nvPr/>
          </p:nvSpPr>
          <p:spPr bwMode="auto">
            <a:xfrm flipH="1">
              <a:off x="4863" y="2785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4" name="Line 52"/>
            <p:cNvSpPr>
              <a:spLocks noChangeAspect="1" noChangeShapeType="1"/>
            </p:cNvSpPr>
            <p:nvPr/>
          </p:nvSpPr>
          <p:spPr bwMode="auto">
            <a:xfrm flipV="1">
              <a:off x="4859" y="2774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5" name="Line 53"/>
            <p:cNvSpPr>
              <a:spLocks noChangeAspect="1" noChangeShapeType="1"/>
            </p:cNvSpPr>
            <p:nvPr/>
          </p:nvSpPr>
          <p:spPr bwMode="auto">
            <a:xfrm flipH="1" flipV="1">
              <a:off x="4817" y="2758"/>
              <a:ext cx="4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6" name="Line 54"/>
            <p:cNvSpPr>
              <a:spLocks noChangeAspect="1" noChangeShapeType="1"/>
            </p:cNvSpPr>
            <p:nvPr/>
          </p:nvSpPr>
          <p:spPr bwMode="auto">
            <a:xfrm flipV="1">
              <a:off x="4861" y="278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7" name="Freeform 55"/>
            <p:cNvSpPr>
              <a:spLocks noChangeAspect="1"/>
            </p:cNvSpPr>
            <p:nvPr/>
          </p:nvSpPr>
          <p:spPr bwMode="auto">
            <a:xfrm>
              <a:off x="4858" y="2816"/>
              <a:ext cx="3" cy="6"/>
            </a:xfrm>
            <a:custGeom>
              <a:avLst/>
              <a:gdLst>
                <a:gd name="T0" fmla="*/ 0 w 3"/>
                <a:gd name="T1" fmla="*/ 5 h 6"/>
                <a:gd name="T2" fmla="*/ 0 w 3"/>
                <a:gd name="T3" fmla="*/ 6 h 6"/>
                <a:gd name="T4" fmla="*/ 1 w 3"/>
                <a:gd name="T5" fmla="*/ 6 h 6"/>
                <a:gd name="T6" fmla="*/ 2 w 3"/>
                <a:gd name="T7" fmla="*/ 5 h 6"/>
                <a:gd name="T8" fmla="*/ 2 w 3"/>
                <a:gd name="T9" fmla="*/ 4 h 6"/>
                <a:gd name="T10" fmla="*/ 2 w 3"/>
                <a:gd name="T11" fmla="*/ 4 h 6"/>
                <a:gd name="T12" fmla="*/ 3 w 3"/>
                <a:gd name="T13" fmla="*/ 3 h 6"/>
                <a:gd name="T14" fmla="*/ 3 w 3"/>
                <a:gd name="T15" fmla="*/ 1 h 6"/>
                <a:gd name="T16" fmla="*/ 3 w 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5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8" name="Line 56"/>
            <p:cNvSpPr>
              <a:spLocks noChangeAspect="1" noChangeShapeType="1"/>
            </p:cNvSpPr>
            <p:nvPr/>
          </p:nvSpPr>
          <p:spPr bwMode="auto">
            <a:xfrm>
              <a:off x="4817" y="2802"/>
              <a:ext cx="4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9" name="Line 57"/>
            <p:cNvSpPr>
              <a:spLocks noChangeAspect="1" noChangeShapeType="1"/>
            </p:cNvSpPr>
            <p:nvPr/>
          </p:nvSpPr>
          <p:spPr bwMode="auto">
            <a:xfrm>
              <a:off x="4863" y="278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0" name="Freeform 58"/>
            <p:cNvSpPr>
              <a:spLocks noChangeAspect="1"/>
            </p:cNvSpPr>
            <p:nvPr/>
          </p:nvSpPr>
          <p:spPr bwMode="auto">
            <a:xfrm>
              <a:off x="4861" y="2816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1" name="Line 59"/>
            <p:cNvSpPr>
              <a:spLocks noChangeAspect="1" noChangeShapeType="1"/>
            </p:cNvSpPr>
            <p:nvPr/>
          </p:nvSpPr>
          <p:spPr bwMode="auto">
            <a:xfrm flipV="1">
              <a:off x="4873" y="2785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2" name="Line 60"/>
            <p:cNvSpPr>
              <a:spLocks noChangeAspect="1" noChangeShapeType="1"/>
            </p:cNvSpPr>
            <p:nvPr/>
          </p:nvSpPr>
          <p:spPr bwMode="auto">
            <a:xfrm flipV="1">
              <a:off x="4863" y="2814"/>
              <a:ext cx="1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3" name="Freeform 61"/>
            <p:cNvSpPr>
              <a:spLocks noChangeAspect="1"/>
            </p:cNvSpPr>
            <p:nvPr/>
          </p:nvSpPr>
          <p:spPr bwMode="auto">
            <a:xfrm>
              <a:off x="4873" y="2784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4" name="Freeform 62"/>
            <p:cNvSpPr>
              <a:spLocks noChangeAspect="1"/>
            </p:cNvSpPr>
            <p:nvPr/>
          </p:nvSpPr>
          <p:spPr bwMode="auto">
            <a:xfrm>
              <a:off x="4869" y="2774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5" name="Line 63"/>
            <p:cNvSpPr>
              <a:spLocks noChangeAspect="1" noChangeShapeType="1"/>
            </p:cNvSpPr>
            <p:nvPr/>
          </p:nvSpPr>
          <p:spPr bwMode="auto">
            <a:xfrm>
              <a:off x="4819" y="2756"/>
              <a:ext cx="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6" name="Line 64"/>
            <p:cNvSpPr>
              <a:spLocks noChangeAspect="1" noChangeShapeType="1"/>
            </p:cNvSpPr>
            <p:nvPr/>
          </p:nvSpPr>
          <p:spPr bwMode="auto">
            <a:xfrm flipH="1" flipV="1">
              <a:off x="4829" y="2754"/>
              <a:ext cx="4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7" name="Freeform 65"/>
            <p:cNvSpPr>
              <a:spLocks noChangeAspect="1"/>
            </p:cNvSpPr>
            <p:nvPr/>
          </p:nvSpPr>
          <p:spPr bwMode="auto">
            <a:xfrm>
              <a:off x="4873" y="2814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1"/>
                <a:gd name="T23" fmla="*/ 1 w 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8" name="Freeform 66"/>
            <p:cNvSpPr>
              <a:spLocks noChangeAspect="1"/>
            </p:cNvSpPr>
            <p:nvPr/>
          </p:nvSpPr>
          <p:spPr bwMode="auto">
            <a:xfrm>
              <a:off x="4860" y="2816"/>
              <a:ext cx="3" cy="7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2 h 7"/>
                <a:gd name="T4" fmla="*/ 3 w 3"/>
                <a:gd name="T5" fmla="*/ 3 h 7"/>
                <a:gd name="T6" fmla="*/ 3 w 3"/>
                <a:gd name="T7" fmla="*/ 5 h 7"/>
                <a:gd name="T8" fmla="*/ 2 w 3"/>
                <a:gd name="T9" fmla="*/ 6 h 7"/>
                <a:gd name="T10" fmla="*/ 1 w 3"/>
                <a:gd name="T11" fmla="*/ 7 h 7"/>
                <a:gd name="T12" fmla="*/ 1 w 3"/>
                <a:gd name="T13" fmla="*/ 7 h 7"/>
                <a:gd name="T14" fmla="*/ 0 w 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7"/>
                <a:gd name="T26" fmla="*/ 3 w 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7">
                  <a:moveTo>
                    <a:pt x="3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9" name="Freeform 67"/>
            <p:cNvSpPr>
              <a:spLocks noChangeAspect="1"/>
            </p:cNvSpPr>
            <p:nvPr/>
          </p:nvSpPr>
          <p:spPr bwMode="auto">
            <a:xfrm>
              <a:off x="4858" y="2821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0" name="Freeform 68"/>
            <p:cNvSpPr>
              <a:spLocks noChangeAspect="1"/>
            </p:cNvSpPr>
            <p:nvPr/>
          </p:nvSpPr>
          <p:spPr bwMode="auto">
            <a:xfrm>
              <a:off x="4870" y="2814"/>
              <a:ext cx="3" cy="8"/>
            </a:xfrm>
            <a:custGeom>
              <a:avLst/>
              <a:gdLst>
                <a:gd name="T0" fmla="*/ 0 w 3"/>
                <a:gd name="T1" fmla="*/ 8 h 8"/>
                <a:gd name="T2" fmla="*/ 1 w 3"/>
                <a:gd name="T3" fmla="*/ 8 h 8"/>
                <a:gd name="T4" fmla="*/ 1 w 3"/>
                <a:gd name="T5" fmla="*/ 7 h 8"/>
                <a:gd name="T6" fmla="*/ 2 w 3"/>
                <a:gd name="T7" fmla="*/ 6 h 8"/>
                <a:gd name="T8" fmla="*/ 3 w 3"/>
                <a:gd name="T9" fmla="*/ 5 h 8"/>
                <a:gd name="T10" fmla="*/ 3 w 3"/>
                <a:gd name="T11" fmla="*/ 4 h 8"/>
                <a:gd name="T12" fmla="*/ 3 w 3"/>
                <a:gd name="T13" fmla="*/ 2 h 8"/>
                <a:gd name="T14" fmla="*/ 3 w 3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8"/>
                <a:gd name="T26" fmla="*/ 3 w 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8">
                  <a:moveTo>
                    <a:pt x="0" y="8"/>
                  </a:moveTo>
                  <a:lnTo>
                    <a:pt x="1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Freeform 69"/>
            <p:cNvSpPr>
              <a:spLocks noChangeAspect="1"/>
            </p:cNvSpPr>
            <p:nvPr/>
          </p:nvSpPr>
          <p:spPr bwMode="auto">
            <a:xfrm>
              <a:off x="4816" y="2605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  <a:gd name="T12" fmla="*/ 1 w 3"/>
                <a:gd name="T13" fmla="*/ 0 h 1"/>
                <a:gd name="T14" fmla="*/ 0 w 3"/>
                <a:gd name="T15" fmla="*/ 0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Freeform 70"/>
            <p:cNvSpPr>
              <a:spLocks noChangeAspect="1"/>
            </p:cNvSpPr>
            <p:nvPr/>
          </p:nvSpPr>
          <p:spPr bwMode="auto">
            <a:xfrm>
              <a:off x="4795" y="2549"/>
              <a:ext cx="2" cy="2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1 h 2"/>
                <a:gd name="T6" fmla="*/ 1 w 2"/>
                <a:gd name="T7" fmla="*/ 1 h 2"/>
                <a:gd name="T8" fmla="*/ 1 w 2"/>
                <a:gd name="T9" fmla="*/ 1 h 2"/>
                <a:gd name="T10" fmla="*/ 0 w 2"/>
                <a:gd name="T11" fmla="*/ 1 h 2"/>
                <a:gd name="T12" fmla="*/ 0 w 2"/>
                <a:gd name="T13" fmla="*/ 2 h 2"/>
                <a:gd name="T14" fmla="*/ 0 w 2"/>
                <a:gd name="T15" fmla="*/ 2 h 2"/>
                <a:gd name="T16" fmla="*/ 0 w 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2"/>
                <a:gd name="T29" fmla="*/ 2 w 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2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3" name="Line 71"/>
            <p:cNvSpPr>
              <a:spLocks noChangeAspect="1" noChangeShapeType="1"/>
            </p:cNvSpPr>
            <p:nvPr/>
          </p:nvSpPr>
          <p:spPr bwMode="auto">
            <a:xfrm flipH="1">
              <a:off x="4819" y="2604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4" name="Line 72"/>
            <p:cNvSpPr>
              <a:spLocks noChangeAspect="1" noChangeShapeType="1"/>
            </p:cNvSpPr>
            <p:nvPr/>
          </p:nvSpPr>
          <p:spPr bwMode="auto">
            <a:xfrm flipH="1">
              <a:off x="4797" y="2548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5" name="Line 73"/>
            <p:cNvSpPr>
              <a:spLocks noChangeAspect="1" noChangeShapeType="1"/>
            </p:cNvSpPr>
            <p:nvPr/>
          </p:nvSpPr>
          <p:spPr bwMode="auto">
            <a:xfrm flipH="1" flipV="1">
              <a:off x="4782" y="2545"/>
              <a:ext cx="1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6" name="Line 74"/>
            <p:cNvSpPr>
              <a:spLocks noChangeAspect="1" noChangeShapeType="1"/>
            </p:cNvSpPr>
            <p:nvPr/>
          </p:nvSpPr>
          <p:spPr bwMode="auto">
            <a:xfrm flipV="1">
              <a:off x="4816" y="2605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7" name="Line 75"/>
            <p:cNvSpPr>
              <a:spLocks noChangeAspect="1" noChangeShapeType="1"/>
            </p:cNvSpPr>
            <p:nvPr/>
          </p:nvSpPr>
          <p:spPr bwMode="auto">
            <a:xfrm>
              <a:off x="4761" y="2578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8" name="Freeform 76"/>
            <p:cNvSpPr>
              <a:spLocks noChangeAspect="1"/>
            </p:cNvSpPr>
            <p:nvPr/>
          </p:nvSpPr>
          <p:spPr bwMode="auto">
            <a:xfrm>
              <a:off x="4761" y="2544"/>
              <a:ext cx="21" cy="34"/>
            </a:xfrm>
            <a:custGeom>
              <a:avLst/>
              <a:gdLst>
                <a:gd name="T0" fmla="*/ 21 w 21"/>
                <a:gd name="T1" fmla="*/ 1 h 34"/>
                <a:gd name="T2" fmla="*/ 17 w 21"/>
                <a:gd name="T3" fmla="*/ 0 h 34"/>
                <a:gd name="T4" fmla="*/ 13 w 21"/>
                <a:gd name="T5" fmla="*/ 1 h 34"/>
                <a:gd name="T6" fmla="*/ 9 w 21"/>
                <a:gd name="T7" fmla="*/ 3 h 34"/>
                <a:gd name="T8" fmla="*/ 6 w 21"/>
                <a:gd name="T9" fmla="*/ 7 h 34"/>
                <a:gd name="T10" fmla="*/ 3 w 21"/>
                <a:gd name="T11" fmla="*/ 12 h 34"/>
                <a:gd name="T12" fmla="*/ 1 w 21"/>
                <a:gd name="T13" fmla="*/ 19 h 34"/>
                <a:gd name="T14" fmla="*/ 0 w 21"/>
                <a:gd name="T15" fmla="*/ 26 h 34"/>
                <a:gd name="T16" fmla="*/ 0 w 21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34"/>
                <a:gd name="T29" fmla="*/ 21 w 21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34">
                  <a:moveTo>
                    <a:pt x="21" y="1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6" y="7"/>
                  </a:lnTo>
                  <a:lnTo>
                    <a:pt x="3" y="12"/>
                  </a:lnTo>
                  <a:lnTo>
                    <a:pt x="1" y="19"/>
                  </a:lnTo>
                  <a:lnTo>
                    <a:pt x="0" y="26"/>
                  </a:lnTo>
                  <a:lnTo>
                    <a:pt x="0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9" name="Freeform 77"/>
            <p:cNvSpPr>
              <a:spLocks noChangeAspect="1"/>
            </p:cNvSpPr>
            <p:nvPr/>
          </p:nvSpPr>
          <p:spPr bwMode="auto">
            <a:xfrm>
              <a:off x="4827" y="2603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0" name="Line 78"/>
            <p:cNvSpPr>
              <a:spLocks noChangeAspect="1" noChangeShapeType="1"/>
            </p:cNvSpPr>
            <p:nvPr/>
          </p:nvSpPr>
          <p:spPr bwMode="auto">
            <a:xfrm flipV="1">
              <a:off x="4827" y="2604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1" name="Line 79"/>
            <p:cNvSpPr>
              <a:spLocks noChangeAspect="1" noChangeShapeType="1"/>
            </p:cNvSpPr>
            <p:nvPr/>
          </p:nvSpPr>
          <p:spPr bwMode="auto">
            <a:xfrm flipH="1" flipV="1">
              <a:off x="4827" y="2628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2" name="Line 80"/>
            <p:cNvSpPr>
              <a:spLocks noChangeAspect="1" noChangeShapeType="1"/>
            </p:cNvSpPr>
            <p:nvPr/>
          </p:nvSpPr>
          <p:spPr bwMode="auto">
            <a:xfrm flipH="1" flipV="1">
              <a:off x="4829" y="2633"/>
              <a:ext cx="1" cy="1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3" name="Line 81"/>
            <p:cNvSpPr>
              <a:spLocks noChangeAspect="1" noChangeShapeType="1"/>
            </p:cNvSpPr>
            <p:nvPr/>
          </p:nvSpPr>
          <p:spPr bwMode="auto">
            <a:xfrm>
              <a:off x="4817" y="2635"/>
              <a:ext cx="1" cy="1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4" name="Line 82"/>
            <p:cNvSpPr>
              <a:spLocks noChangeAspect="1" noChangeShapeType="1"/>
            </p:cNvSpPr>
            <p:nvPr/>
          </p:nvSpPr>
          <p:spPr bwMode="auto">
            <a:xfrm flipH="1">
              <a:off x="4817" y="2629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5" name="Line 83"/>
            <p:cNvSpPr>
              <a:spLocks noChangeAspect="1" noChangeShapeType="1"/>
            </p:cNvSpPr>
            <p:nvPr/>
          </p:nvSpPr>
          <p:spPr bwMode="auto">
            <a:xfrm>
              <a:off x="4819" y="2605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6" name="Line 84"/>
            <p:cNvSpPr>
              <a:spLocks noChangeAspect="1" noChangeShapeType="1"/>
            </p:cNvSpPr>
            <p:nvPr/>
          </p:nvSpPr>
          <p:spPr bwMode="auto">
            <a:xfrm flipV="1">
              <a:off x="4814" y="2629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7" name="Line 85"/>
            <p:cNvSpPr>
              <a:spLocks noChangeAspect="1" noChangeShapeType="1"/>
            </p:cNvSpPr>
            <p:nvPr/>
          </p:nvSpPr>
          <p:spPr bwMode="auto">
            <a:xfrm>
              <a:off x="4818" y="280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8" name="Freeform 86"/>
            <p:cNvSpPr>
              <a:spLocks noChangeAspect="1"/>
            </p:cNvSpPr>
            <p:nvPr/>
          </p:nvSpPr>
          <p:spPr bwMode="auto">
            <a:xfrm>
              <a:off x="4815" y="2812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2 w 3"/>
                <a:gd name="T5" fmla="*/ 1 h 1"/>
                <a:gd name="T6" fmla="*/ 2 w 3"/>
                <a:gd name="T7" fmla="*/ 1 h 1"/>
                <a:gd name="T8" fmla="*/ 1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1 w 3"/>
                <a:gd name="T15" fmla="*/ 1 h 1"/>
                <a:gd name="T16" fmla="*/ 0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9" name="Line 87"/>
            <p:cNvSpPr>
              <a:spLocks noChangeAspect="1" noChangeShapeType="1"/>
            </p:cNvSpPr>
            <p:nvPr/>
          </p:nvSpPr>
          <p:spPr bwMode="auto">
            <a:xfrm flipH="1" flipV="1">
              <a:off x="4814" y="2635"/>
              <a:ext cx="1" cy="1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0" name="Line 88"/>
            <p:cNvSpPr>
              <a:spLocks noChangeAspect="1" noChangeShapeType="1"/>
            </p:cNvSpPr>
            <p:nvPr/>
          </p:nvSpPr>
          <p:spPr bwMode="auto">
            <a:xfrm flipH="1">
              <a:off x="4759" y="2602"/>
              <a:ext cx="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1" name="Line 89"/>
            <p:cNvSpPr>
              <a:spLocks noChangeAspect="1" noChangeShapeType="1"/>
            </p:cNvSpPr>
            <p:nvPr/>
          </p:nvSpPr>
          <p:spPr bwMode="auto">
            <a:xfrm flipH="1">
              <a:off x="4758" y="2608"/>
              <a:ext cx="1" cy="1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2" name="Freeform 90"/>
            <p:cNvSpPr>
              <a:spLocks noChangeAspect="1"/>
            </p:cNvSpPr>
            <p:nvPr/>
          </p:nvSpPr>
          <p:spPr bwMode="auto">
            <a:xfrm>
              <a:off x="4807" y="2812"/>
              <a:ext cx="8" cy="14"/>
            </a:xfrm>
            <a:custGeom>
              <a:avLst/>
              <a:gdLst>
                <a:gd name="T0" fmla="*/ 0 w 8"/>
                <a:gd name="T1" fmla="*/ 13 h 14"/>
                <a:gd name="T2" fmla="*/ 2 w 8"/>
                <a:gd name="T3" fmla="*/ 14 h 14"/>
                <a:gd name="T4" fmla="*/ 3 w 8"/>
                <a:gd name="T5" fmla="*/ 13 h 14"/>
                <a:gd name="T6" fmla="*/ 5 w 8"/>
                <a:gd name="T7" fmla="*/ 12 h 14"/>
                <a:gd name="T8" fmla="*/ 6 w 8"/>
                <a:gd name="T9" fmla="*/ 11 h 14"/>
                <a:gd name="T10" fmla="*/ 7 w 8"/>
                <a:gd name="T11" fmla="*/ 9 h 14"/>
                <a:gd name="T12" fmla="*/ 8 w 8"/>
                <a:gd name="T13" fmla="*/ 7 h 14"/>
                <a:gd name="T14" fmla="*/ 8 w 8"/>
                <a:gd name="T15" fmla="*/ 4 h 14"/>
                <a:gd name="T16" fmla="*/ 8 w 8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0" y="13"/>
                  </a:moveTo>
                  <a:lnTo>
                    <a:pt x="2" y="14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7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3" name="Line 91"/>
            <p:cNvSpPr>
              <a:spLocks noChangeAspect="1" noChangeShapeType="1"/>
            </p:cNvSpPr>
            <p:nvPr/>
          </p:nvSpPr>
          <p:spPr bwMode="auto">
            <a:xfrm>
              <a:off x="4804" y="2823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4" name="Line 92"/>
            <p:cNvSpPr>
              <a:spLocks noChangeAspect="1" noChangeShapeType="1"/>
            </p:cNvSpPr>
            <p:nvPr/>
          </p:nvSpPr>
          <p:spPr bwMode="auto">
            <a:xfrm flipV="1">
              <a:off x="4830" y="280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5" name="Freeform 93"/>
            <p:cNvSpPr>
              <a:spLocks noChangeAspect="1"/>
            </p:cNvSpPr>
            <p:nvPr/>
          </p:nvSpPr>
          <p:spPr bwMode="auto">
            <a:xfrm>
              <a:off x="4790" y="2910"/>
              <a:ext cx="47" cy="8"/>
            </a:xfrm>
            <a:custGeom>
              <a:avLst/>
              <a:gdLst>
                <a:gd name="T0" fmla="*/ 0 w 47"/>
                <a:gd name="T1" fmla="*/ 8 h 8"/>
                <a:gd name="T2" fmla="*/ 7 w 47"/>
                <a:gd name="T3" fmla="*/ 8 h 8"/>
                <a:gd name="T4" fmla="*/ 14 w 47"/>
                <a:gd name="T5" fmla="*/ 7 h 8"/>
                <a:gd name="T6" fmla="*/ 21 w 47"/>
                <a:gd name="T7" fmla="*/ 7 h 8"/>
                <a:gd name="T8" fmla="*/ 28 w 47"/>
                <a:gd name="T9" fmla="*/ 6 h 8"/>
                <a:gd name="T10" fmla="*/ 34 w 47"/>
                <a:gd name="T11" fmla="*/ 5 h 8"/>
                <a:gd name="T12" fmla="*/ 39 w 47"/>
                <a:gd name="T13" fmla="*/ 4 h 8"/>
                <a:gd name="T14" fmla="*/ 44 w 47"/>
                <a:gd name="T15" fmla="*/ 2 h 8"/>
                <a:gd name="T16" fmla="*/ 47 w 47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8"/>
                <a:gd name="T29" fmla="*/ 47 w 47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8">
                  <a:moveTo>
                    <a:pt x="0" y="8"/>
                  </a:moveTo>
                  <a:lnTo>
                    <a:pt x="7" y="8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8" y="6"/>
                  </a:lnTo>
                  <a:lnTo>
                    <a:pt x="34" y="5"/>
                  </a:lnTo>
                  <a:lnTo>
                    <a:pt x="39" y="4"/>
                  </a:lnTo>
                  <a:lnTo>
                    <a:pt x="44" y="2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6" name="Freeform 94"/>
            <p:cNvSpPr>
              <a:spLocks noChangeAspect="1"/>
            </p:cNvSpPr>
            <p:nvPr/>
          </p:nvSpPr>
          <p:spPr bwMode="auto">
            <a:xfrm>
              <a:off x="4775" y="2699"/>
              <a:ext cx="29" cy="5"/>
            </a:xfrm>
            <a:custGeom>
              <a:avLst/>
              <a:gdLst>
                <a:gd name="T0" fmla="*/ 29 w 29"/>
                <a:gd name="T1" fmla="*/ 5 h 5"/>
                <a:gd name="T2" fmla="*/ 22 w 29"/>
                <a:gd name="T3" fmla="*/ 5 h 5"/>
                <a:gd name="T4" fmla="*/ 14 w 29"/>
                <a:gd name="T5" fmla="*/ 5 h 5"/>
                <a:gd name="T6" fmla="*/ 8 w 29"/>
                <a:gd name="T7" fmla="*/ 4 h 5"/>
                <a:gd name="T8" fmla="*/ 3 w 29"/>
                <a:gd name="T9" fmla="*/ 3 h 5"/>
                <a:gd name="T10" fmla="*/ 0 w 29"/>
                <a:gd name="T11" fmla="*/ 1 h 5"/>
                <a:gd name="T12" fmla="*/ 0 w 29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5"/>
                <a:gd name="T23" fmla="*/ 29 w 29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5">
                  <a:moveTo>
                    <a:pt x="29" y="5"/>
                  </a:moveTo>
                  <a:lnTo>
                    <a:pt x="22" y="5"/>
                  </a:lnTo>
                  <a:lnTo>
                    <a:pt x="14" y="5"/>
                  </a:lnTo>
                  <a:lnTo>
                    <a:pt x="8" y="4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7" name="Freeform 95"/>
            <p:cNvSpPr>
              <a:spLocks noChangeAspect="1"/>
            </p:cNvSpPr>
            <p:nvPr/>
          </p:nvSpPr>
          <p:spPr bwMode="auto">
            <a:xfrm>
              <a:off x="4804" y="2701"/>
              <a:ext cx="8" cy="3"/>
            </a:xfrm>
            <a:custGeom>
              <a:avLst/>
              <a:gdLst>
                <a:gd name="T0" fmla="*/ 8 w 8"/>
                <a:gd name="T1" fmla="*/ 0 h 3"/>
                <a:gd name="T2" fmla="*/ 5 w 8"/>
                <a:gd name="T3" fmla="*/ 1 h 3"/>
                <a:gd name="T4" fmla="*/ 0 w 8"/>
                <a:gd name="T5" fmla="*/ 3 h 3"/>
                <a:gd name="T6" fmla="*/ 0 60000 65536"/>
                <a:gd name="T7" fmla="*/ 0 60000 65536"/>
                <a:gd name="T8" fmla="*/ 0 60000 65536"/>
                <a:gd name="T9" fmla="*/ 0 w 8"/>
                <a:gd name="T10" fmla="*/ 0 h 3"/>
                <a:gd name="T11" fmla="*/ 8 w 8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3">
                  <a:moveTo>
                    <a:pt x="8" y="0"/>
                  </a:moveTo>
                  <a:lnTo>
                    <a:pt x="5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8" name="Line 96"/>
            <p:cNvSpPr>
              <a:spLocks noChangeAspect="1" noChangeShapeType="1"/>
            </p:cNvSpPr>
            <p:nvPr/>
          </p:nvSpPr>
          <p:spPr bwMode="auto">
            <a:xfrm flipH="1" flipV="1">
              <a:off x="4798" y="2643"/>
              <a:ext cx="5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9" name="Line 97"/>
            <p:cNvSpPr>
              <a:spLocks noChangeAspect="1" noChangeShapeType="1"/>
            </p:cNvSpPr>
            <p:nvPr/>
          </p:nvSpPr>
          <p:spPr bwMode="auto">
            <a:xfrm>
              <a:off x="4784" y="2543"/>
              <a:ext cx="1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0" name="Freeform 98"/>
            <p:cNvSpPr>
              <a:spLocks noChangeAspect="1"/>
            </p:cNvSpPr>
            <p:nvPr/>
          </p:nvSpPr>
          <p:spPr bwMode="auto">
            <a:xfrm>
              <a:off x="4782" y="2543"/>
              <a:ext cx="2" cy="2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1 h 2"/>
                <a:gd name="T14" fmla="*/ 0 w 2"/>
                <a:gd name="T15" fmla="*/ 2 h 2"/>
                <a:gd name="T16" fmla="*/ 0 w 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2"/>
                <a:gd name="T29" fmla="*/ 2 w 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2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1" name="Line 99"/>
            <p:cNvSpPr>
              <a:spLocks noChangeAspect="1" noChangeShapeType="1"/>
            </p:cNvSpPr>
            <p:nvPr/>
          </p:nvSpPr>
          <p:spPr bwMode="auto">
            <a:xfrm flipH="1" flipV="1">
              <a:off x="4792" y="2542"/>
              <a:ext cx="1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2" name="Line 100"/>
            <p:cNvSpPr>
              <a:spLocks noChangeAspect="1" noChangeShapeType="1"/>
            </p:cNvSpPr>
            <p:nvPr/>
          </p:nvSpPr>
          <p:spPr bwMode="auto">
            <a:xfrm flipH="1">
              <a:off x="4784" y="2542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3" name="Line 101"/>
            <p:cNvSpPr>
              <a:spLocks noChangeAspect="1" noChangeShapeType="1"/>
            </p:cNvSpPr>
            <p:nvPr/>
          </p:nvSpPr>
          <p:spPr bwMode="auto">
            <a:xfrm flipH="1" flipV="1">
              <a:off x="4776" y="2633"/>
              <a:ext cx="5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4" name="Freeform 102"/>
            <p:cNvSpPr>
              <a:spLocks noChangeAspect="1"/>
            </p:cNvSpPr>
            <p:nvPr/>
          </p:nvSpPr>
          <p:spPr bwMode="auto">
            <a:xfrm>
              <a:off x="4786" y="2638"/>
              <a:ext cx="11" cy="8"/>
            </a:xfrm>
            <a:custGeom>
              <a:avLst/>
              <a:gdLst>
                <a:gd name="T0" fmla="*/ 1 w 11"/>
                <a:gd name="T1" fmla="*/ 3 h 8"/>
                <a:gd name="T2" fmla="*/ 0 w 11"/>
                <a:gd name="T3" fmla="*/ 2 h 8"/>
                <a:gd name="T4" fmla="*/ 0 w 11"/>
                <a:gd name="T5" fmla="*/ 1 h 8"/>
                <a:gd name="T6" fmla="*/ 0 w 11"/>
                <a:gd name="T7" fmla="*/ 0 h 8"/>
                <a:gd name="T8" fmla="*/ 0 w 11"/>
                <a:gd name="T9" fmla="*/ 0 h 8"/>
                <a:gd name="T10" fmla="*/ 0 w 11"/>
                <a:gd name="T11" fmla="*/ 0 h 8"/>
                <a:gd name="T12" fmla="*/ 1 w 11"/>
                <a:gd name="T13" fmla="*/ 0 h 8"/>
                <a:gd name="T14" fmla="*/ 2 w 11"/>
                <a:gd name="T15" fmla="*/ 1 h 8"/>
                <a:gd name="T16" fmla="*/ 4 w 11"/>
                <a:gd name="T17" fmla="*/ 2 h 8"/>
                <a:gd name="T18" fmla="*/ 5 w 11"/>
                <a:gd name="T19" fmla="*/ 3 h 8"/>
                <a:gd name="T20" fmla="*/ 7 w 11"/>
                <a:gd name="T21" fmla="*/ 4 h 8"/>
                <a:gd name="T22" fmla="*/ 9 w 11"/>
                <a:gd name="T23" fmla="*/ 6 h 8"/>
                <a:gd name="T24" fmla="*/ 11 w 11"/>
                <a:gd name="T25" fmla="*/ 8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8"/>
                <a:gd name="T41" fmla="*/ 11 w 11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8">
                  <a:moveTo>
                    <a:pt x="1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4"/>
                  </a:lnTo>
                  <a:lnTo>
                    <a:pt x="9" y="6"/>
                  </a:lnTo>
                  <a:lnTo>
                    <a:pt x="11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5" name="Line 103"/>
            <p:cNvSpPr>
              <a:spLocks noChangeAspect="1" noChangeShapeType="1"/>
            </p:cNvSpPr>
            <p:nvPr/>
          </p:nvSpPr>
          <p:spPr bwMode="auto">
            <a:xfrm flipH="1">
              <a:off x="4804" y="2770"/>
              <a:ext cx="6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6" name="Line 104"/>
            <p:cNvSpPr>
              <a:spLocks noChangeAspect="1" noChangeShapeType="1"/>
            </p:cNvSpPr>
            <p:nvPr/>
          </p:nvSpPr>
          <p:spPr bwMode="auto">
            <a:xfrm>
              <a:off x="4761" y="257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7" name="Line 105"/>
            <p:cNvSpPr>
              <a:spLocks noChangeAspect="1" noChangeShapeType="1"/>
            </p:cNvSpPr>
            <p:nvPr/>
          </p:nvSpPr>
          <p:spPr bwMode="auto">
            <a:xfrm flipV="1">
              <a:off x="4818" y="2811"/>
              <a:ext cx="1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8" name="Freeform 106"/>
            <p:cNvSpPr>
              <a:spLocks noChangeAspect="1"/>
            </p:cNvSpPr>
            <p:nvPr/>
          </p:nvSpPr>
          <p:spPr bwMode="auto">
            <a:xfrm>
              <a:off x="4807" y="28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1 h 2"/>
                <a:gd name="T10" fmla="*/ 0 w 1"/>
                <a:gd name="T11" fmla="*/ 1 h 2"/>
                <a:gd name="T12" fmla="*/ 0 w 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9" name="Freeform 107"/>
            <p:cNvSpPr>
              <a:spLocks noChangeAspect="1"/>
            </p:cNvSpPr>
            <p:nvPr/>
          </p:nvSpPr>
          <p:spPr bwMode="auto">
            <a:xfrm>
              <a:off x="4787" y="2641"/>
              <a:ext cx="8" cy="9"/>
            </a:xfrm>
            <a:custGeom>
              <a:avLst/>
              <a:gdLst>
                <a:gd name="T0" fmla="*/ 8 w 8"/>
                <a:gd name="T1" fmla="*/ 9 h 9"/>
                <a:gd name="T2" fmla="*/ 7 w 8"/>
                <a:gd name="T3" fmla="*/ 7 h 9"/>
                <a:gd name="T4" fmla="*/ 6 w 8"/>
                <a:gd name="T5" fmla="*/ 5 h 9"/>
                <a:gd name="T6" fmla="*/ 4 w 8"/>
                <a:gd name="T7" fmla="*/ 3 h 9"/>
                <a:gd name="T8" fmla="*/ 3 w 8"/>
                <a:gd name="T9" fmla="*/ 2 h 9"/>
                <a:gd name="T10" fmla="*/ 2 w 8"/>
                <a:gd name="T11" fmla="*/ 1 h 9"/>
                <a:gd name="T12" fmla="*/ 2 w 8"/>
                <a:gd name="T13" fmla="*/ 1 h 9"/>
                <a:gd name="T14" fmla="*/ 1 w 8"/>
                <a:gd name="T15" fmla="*/ 0 h 9"/>
                <a:gd name="T16" fmla="*/ 0 w 8"/>
                <a:gd name="T17" fmla="*/ 0 h 9"/>
                <a:gd name="T18" fmla="*/ 0 w 8"/>
                <a:gd name="T19" fmla="*/ 1 h 9"/>
                <a:gd name="T20" fmla="*/ 0 w 8"/>
                <a:gd name="T21" fmla="*/ 1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9"/>
                <a:gd name="T35" fmla="*/ 8 w 8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9">
                  <a:moveTo>
                    <a:pt x="8" y="9"/>
                  </a:moveTo>
                  <a:lnTo>
                    <a:pt x="7" y="7"/>
                  </a:lnTo>
                  <a:lnTo>
                    <a:pt x="6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0" name="Freeform 108"/>
            <p:cNvSpPr>
              <a:spLocks noChangeAspect="1"/>
            </p:cNvSpPr>
            <p:nvPr/>
          </p:nvSpPr>
          <p:spPr bwMode="auto">
            <a:xfrm>
              <a:off x="4777" y="2693"/>
              <a:ext cx="35" cy="9"/>
            </a:xfrm>
            <a:custGeom>
              <a:avLst/>
              <a:gdLst>
                <a:gd name="T0" fmla="*/ 9 w 35"/>
                <a:gd name="T1" fmla="*/ 0 h 9"/>
                <a:gd name="T2" fmla="*/ 4 w 35"/>
                <a:gd name="T3" fmla="*/ 2 h 9"/>
                <a:gd name="T4" fmla="*/ 0 w 35"/>
                <a:gd name="T5" fmla="*/ 3 h 9"/>
                <a:gd name="T6" fmla="*/ 0 w 35"/>
                <a:gd name="T7" fmla="*/ 5 h 9"/>
                <a:gd name="T8" fmla="*/ 2 w 35"/>
                <a:gd name="T9" fmla="*/ 7 h 9"/>
                <a:gd name="T10" fmla="*/ 7 w 35"/>
                <a:gd name="T11" fmla="*/ 8 h 9"/>
                <a:gd name="T12" fmla="*/ 13 w 35"/>
                <a:gd name="T13" fmla="*/ 9 h 9"/>
                <a:gd name="T14" fmla="*/ 20 w 35"/>
                <a:gd name="T15" fmla="*/ 9 h 9"/>
                <a:gd name="T16" fmla="*/ 26 w 35"/>
                <a:gd name="T17" fmla="*/ 9 h 9"/>
                <a:gd name="T18" fmla="*/ 31 w 35"/>
                <a:gd name="T19" fmla="*/ 7 h 9"/>
                <a:gd name="T20" fmla="*/ 34 w 35"/>
                <a:gd name="T21" fmla="*/ 6 h 9"/>
                <a:gd name="T22" fmla="*/ 35 w 35"/>
                <a:gd name="T23" fmla="*/ 4 h 9"/>
                <a:gd name="T24" fmla="*/ 32 w 35"/>
                <a:gd name="T25" fmla="*/ 2 h 9"/>
                <a:gd name="T26" fmla="*/ 28 w 35"/>
                <a:gd name="T27" fmla="*/ 1 h 9"/>
                <a:gd name="T28" fmla="*/ 22 w 35"/>
                <a:gd name="T29" fmla="*/ 0 h 9"/>
                <a:gd name="T30" fmla="*/ 15 w 35"/>
                <a:gd name="T31" fmla="*/ 0 h 9"/>
                <a:gd name="T32" fmla="*/ 9 w 35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9"/>
                <a:gd name="T53" fmla="*/ 35 w 35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9">
                  <a:moveTo>
                    <a:pt x="9" y="0"/>
                  </a:moveTo>
                  <a:lnTo>
                    <a:pt x="4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8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31" y="7"/>
                  </a:lnTo>
                  <a:lnTo>
                    <a:pt x="34" y="6"/>
                  </a:lnTo>
                  <a:lnTo>
                    <a:pt x="35" y="4"/>
                  </a:lnTo>
                  <a:lnTo>
                    <a:pt x="32" y="2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1" name="Freeform 109"/>
            <p:cNvSpPr>
              <a:spLocks noChangeAspect="1"/>
            </p:cNvSpPr>
            <p:nvPr/>
          </p:nvSpPr>
          <p:spPr bwMode="auto">
            <a:xfrm>
              <a:off x="4795" y="2649"/>
              <a:ext cx="5" cy="1"/>
            </a:xfrm>
            <a:custGeom>
              <a:avLst/>
              <a:gdLst>
                <a:gd name="T0" fmla="*/ 5 w 5"/>
                <a:gd name="T1" fmla="*/ 0 h 1"/>
                <a:gd name="T2" fmla="*/ 4 w 5"/>
                <a:gd name="T3" fmla="*/ 0 h 1"/>
                <a:gd name="T4" fmla="*/ 4 w 5"/>
                <a:gd name="T5" fmla="*/ 0 h 1"/>
                <a:gd name="T6" fmla="*/ 3 w 5"/>
                <a:gd name="T7" fmla="*/ 0 h 1"/>
                <a:gd name="T8" fmla="*/ 3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1 w 5"/>
                <a:gd name="T15" fmla="*/ 0 h 1"/>
                <a:gd name="T16" fmla="*/ 0 w 5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2" name="Line 110"/>
            <p:cNvSpPr>
              <a:spLocks noChangeAspect="1" noChangeShapeType="1"/>
            </p:cNvSpPr>
            <p:nvPr/>
          </p:nvSpPr>
          <p:spPr bwMode="auto">
            <a:xfrm>
              <a:off x="4810" y="277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3" name="Line 111"/>
            <p:cNvSpPr>
              <a:spLocks noChangeAspect="1" noChangeShapeType="1"/>
            </p:cNvSpPr>
            <p:nvPr/>
          </p:nvSpPr>
          <p:spPr bwMode="auto">
            <a:xfrm flipH="1">
              <a:off x="4780" y="269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4" name="Line 112"/>
            <p:cNvSpPr>
              <a:spLocks noChangeAspect="1" noChangeShapeType="1"/>
            </p:cNvSpPr>
            <p:nvPr/>
          </p:nvSpPr>
          <p:spPr bwMode="auto">
            <a:xfrm flipH="1">
              <a:off x="4762" y="2655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5" name="Line 113"/>
            <p:cNvSpPr>
              <a:spLocks noChangeAspect="1" noChangeShapeType="1"/>
            </p:cNvSpPr>
            <p:nvPr/>
          </p:nvSpPr>
          <p:spPr bwMode="auto">
            <a:xfrm flipV="1">
              <a:off x="4809" y="269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6" name="Line 114"/>
            <p:cNvSpPr>
              <a:spLocks noChangeAspect="1" noChangeShapeType="1"/>
            </p:cNvSpPr>
            <p:nvPr/>
          </p:nvSpPr>
          <p:spPr bwMode="auto">
            <a:xfrm flipH="1">
              <a:off x="4770" y="2655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7" name="Line 115"/>
            <p:cNvSpPr>
              <a:spLocks noChangeAspect="1" noChangeShapeType="1"/>
            </p:cNvSpPr>
            <p:nvPr/>
          </p:nvSpPr>
          <p:spPr bwMode="auto">
            <a:xfrm>
              <a:off x="4805" y="2695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8" name="Line 116"/>
            <p:cNvSpPr>
              <a:spLocks noChangeAspect="1" noChangeShapeType="1"/>
            </p:cNvSpPr>
            <p:nvPr/>
          </p:nvSpPr>
          <p:spPr bwMode="auto">
            <a:xfrm flipH="1">
              <a:off x="4775" y="2652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9" name="Line 117"/>
            <p:cNvSpPr>
              <a:spLocks noChangeAspect="1" noChangeShapeType="1"/>
            </p:cNvSpPr>
            <p:nvPr/>
          </p:nvSpPr>
          <p:spPr bwMode="auto">
            <a:xfrm flipV="1">
              <a:off x="4791" y="2919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0" name="Line 118"/>
            <p:cNvSpPr>
              <a:spLocks noChangeAspect="1" noChangeShapeType="1"/>
            </p:cNvSpPr>
            <p:nvPr/>
          </p:nvSpPr>
          <p:spPr bwMode="auto">
            <a:xfrm flipV="1">
              <a:off x="4790" y="292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1" name="Freeform 119"/>
            <p:cNvSpPr>
              <a:spLocks noChangeAspect="1"/>
            </p:cNvSpPr>
            <p:nvPr/>
          </p:nvSpPr>
          <p:spPr bwMode="auto">
            <a:xfrm>
              <a:off x="4791" y="292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2" name="Line 120"/>
            <p:cNvSpPr>
              <a:spLocks noChangeAspect="1" noChangeShapeType="1"/>
            </p:cNvSpPr>
            <p:nvPr/>
          </p:nvSpPr>
          <p:spPr bwMode="auto">
            <a:xfrm flipV="1">
              <a:off x="4803" y="2695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3" name="Freeform 121"/>
            <p:cNvSpPr>
              <a:spLocks noChangeAspect="1"/>
            </p:cNvSpPr>
            <p:nvPr/>
          </p:nvSpPr>
          <p:spPr bwMode="auto">
            <a:xfrm>
              <a:off x="4758" y="278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4" name="Line 122"/>
            <p:cNvSpPr>
              <a:spLocks noChangeAspect="1" noChangeShapeType="1"/>
            </p:cNvSpPr>
            <p:nvPr/>
          </p:nvSpPr>
          <p:spPr bwMode="auto">
            <a:xfrm flipH="1" flipV="1">
              <a:off x="4762" y="2741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5" name="Line 123"/>
            <p:cNvSpPr>
              <a:spLocks noChangeAspect="1" noChangeShapeType="1"/>
            </p:cNvSpPr>
            <p:nvPr/>
          </p:nvSpPr>
          <p:spPr bwMode="auto">
            <a:xfrm>
              <a:off x="4832" y="291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6" name="Line 124"/>
            <p:cNvSpPr>
              <a:spLocks noChangeAspect="1" noChangeShapeType="1"/>
            </p:cNvSpPr>
            <p:nvPr/>
          </p:nvSpPr>
          <p:spPr bwMode="auto">
            <a:xfrm>
              <a:off x="4832" y="291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7" name="Freeform 125"/>
            <p:cNvSpPr>
              <a:spLocks noChangeAspect="1"/>
            </p:cNvSpPr>
            <p:nvPr/>
          </p:nvSpPr>
          <p:spPr bwMode="auto">
            <a:xfrm>
              <a:off x="4832" y="291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8" name="Freeform 126"/>
            <p:cNvSpPr>
              <a:spLocks noChangeAspect="1"/>
            </p:cNvSpPr>
            <p:nvPr/>
          </p:nvSpPr>
          <p:spPr bwMode="auto">
            <a:xfrm>
              <a:off x="4831" y="291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9" name="Line 127"/>
            <p:cNvSpPr>
              <a:spLocks noChangeAspect="1" noChangeShapeType="1"/>
            </p:cNvSpPr>
            <p:nvPr/>
          </p:nvSpPr>
          <p:spPr bwMode="auto">
            <a:xfrm flipH="1" flipV="1">
              <a:off x="4718" y="2711"/>
              <a:ext cx="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0" name="Freeform 128"/>
            <p:cNvSpPr>
              <a:spLocks noChangeAspect="1"/>
            </p:cNvSpPr>
            <p:nvPr/>
          </p:nvSpPr>
          <p:spPr bwMode="auto">
            <a:xfrm>
              <a:off x="4718" y="270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0 w 2"/>
                <a:gd name="T5" fmla="*/ 2 h 3"/>
                <a:gd name="T6" fmla="*/ 0 w 2"/>
                <a:gd name="T7" fmla="*/ 2 h 3"/>
                <a:gd name="T8" fmla="*/ 1 w 2"/>
                <a:gd name="T9" fmla="*/ 1 h 3"/>
                <a:gd name="T10" fmla="*/ 1 w 2"/>
                <a:gd name="T11" fmla="*/ 1 h 3"/>
                <a:gd name="T12" fmla="*/ 1 w 2"/>
                <a:gd name="T13" fmla="*/ 1 h 3"/>
                <a:gd name="T14" fmla="*/ 1 w 2"/>
                <a:gd name="T15" fmla="*/ 1 h 3"/>
                <a:gd name="T16" fmla="*/ 2 w 2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1" name="Line 129"/>
            <p:cNvSpPr>
              <a:spLocks noChangeAspect="1" noChangeShapeType="1"/>
            </p:cNvSpPr>
            <p:nvPr/>
          </p:nvSpPr>
          <p:spPr bwMode="auto">
            <a:xfrm>
              <a:off x="4720" y="2708"/>
              <a:ext cx="38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2" name="Line 130"/>
            <p:cNvSpPr>
              <a:spLocks noChangeAspect="1" noChangeShapeType="1"/>
            </p:cNvSpPr>
            <p:nvPr/>
          </p:nvSpPr>
          <p:spPr bwMode="auto">
            <a:xfrm>
              <a:off x="4715" y="271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3" name="Freeform 131"/>
            <p:cNvSpPr>
              <a:spLocks noChangeAspect="1"/>
            </p:cNvSpPr>
            <p:nvPr/>
          </p:nvSpPr>
          <p:spPr bwMode="auto">
            <a:xfrm>
              <a:off x="4715" y="2710"/>
              <a:ext cx="3" cy="6"/>
            </a:xfrm>
            <a:custGeom>
              <a:avLst/>
              <a:gdLst>
                <a:gd name="T0" fmla="*/ 3 w 3"/>
                <a:gd name="T1" fmla="*/ 1 h 6"/>
                <a:gd name="T2" fmla="*/ 2 w 3"/>
                <a:gd name="T3" fmla="*/ 0 h 6"/>
                <a:gd name="T4" fmla="*/ 2 w 3"/>
                <a:gd name="T5" fmla="*/ 1 h 6"/>
                <a:gd name="T6" fmla="*/ 1 w 3"/>
                <a:gd name="T7" fmla="*/ 1 h 6"/>
                <a:gd name="T8" fmla="*/ 1 w 3"/>
                <a:gd name="T9" fmla="*/ 2 h 6"/>
                <a:gd name="T10" fmla="*/ 0 w 3"/>
                <a:gd name="T11" fmla="*/ 2 h 6"/>
                <a:gd name="T12" fmla="*/ 0 w 3"/>
                <a:gd name="T13" fmla="*/ 3 h 6"/>
                <a:gd name="T14" fmla="*/ 0 w 3"/>
                <a:gd name="T15" fmla="*/ 5 h 6"/>
                <a:gd name="T16" fmla="*/ 0 w 3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1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4" name="Line 132"/>
            <p:cNvSpPr>
              <a:spLocks noChangeAspect="1" noChangeShapeType="1"/>
            </p:cNvSpPr>
            <p:nvPr/>
          </p:nvSpPr>
          <p:spPr bwMode="auto">
            <a:xfrm>
              <a:off x="4718" y="2755"/>
              <a:ext cx="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5" name="Freeform 133"/>
            <p:cNvSpPr>
              <a:spLocks noChangeAspect="1"/>
            </p:cNvSpPr>
            <p:nvPr/>
          </p:nvSpPr>
          <p:spPr bwMode="auto">
            <a:xfrm>
              <a:off x="4715" y="2746"/>
              <a:ext cx="3" cy="9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1 h 9"/>
                <a:gd name="T4" fmla="*/ 0 w 3"/>
                <a:gd name="T5" fmla="*/ 3 h 9"/>
                <a:gd name="T6" fmla="*/ 0 w 3"/>
                <a:gd name="T7" fmla="*/ 4 h 9"/>
                <a:gd name="T8" fmla="*/ 1 w 3"/>
                <a:gd name="T9" fmla="*/ 5 h 9"/>
                <a:gd name="T10" fmla="*/ 1 w 3"/>
                <a:gd name="T11" fmla="*/ 7 h 9"/>
                <a:gd name="T12" fmla="*/ 2 w 3"/>
                <a:gd name="T13" fmla="*/ 7 h 9"/>
                <a:gd name="T14" fmla="*/ 2 w 3"/>
                <a:gd name="T15" fmla="*/ 8 h 9"/>
                <a:gd name="T16" fmla="*/ 3 w 3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9"/>
                <a:gd name="T29" fmla="*/ 3 w 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9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6" name="Line 134"/>
            <p:cNvSpPr>
              <a:spLocks noChangeAspect="1" noChangeShapeType="1"/>
            </p:cNvSpPr>
            <p:nvPr/>
          </p:nvSpPr>
          <p:spPr bwMode="auto">
            <a:xfrm flipH="1" flipV="1">
              <a:off x="4730" y="2707"/>
              <a:ext cx="28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7" name="Line 135"/>
            <p:cNvSpPr>
              <a:spLocks noChangeAspect="1" noChangeShapeType="1"/>
            </p:cNvSpPr>
            <p:nvPr/>
          </p:nvSpPr>
          <p:spPr bwMode="auto">
            <a:xfrm flipH="1">
              <a:off x="4720" y="2707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8" name="Freeform 136"/>
            <p:cNvSpPr>
              <a:spLocks noChangeAspect="1"/>
            </p:cNvSpPr>
            <p:nvPr/>
          </p:nvSpPr>
          <p:spPr bwMode="auto">
            <a:xfrm>
              <a:off x="4730" y="270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9" name="Freeform 137"/>
            <p:cNvSpPr>
              <a:spLocks noChangeAspect="1"/>
            </p:cNvSpPr>
            <p:nvPr/>
          </p:nvSpPr>
          <p:spPr bwMode="auto">
            <a:xfrm>
              <a:off x="4718" y="275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0" name="Freeform 138"/>
            <p:cNvSpPr>
              <a:spLocks noChangeAspect="1"/>
            </p:cNvSpPr>
            <p:nvPr/>
          </p:nvSpPr>
          <p:spPr bwMode="auto">
            <a:xfrm>
              <a:off x="4714" y="271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1" name="Freeform 139"/>
            <p:cNvSpPr>
              <a:spLocks noChangeAspect="1"/>
            </p:cNvSpPr>
            <p:nvPr/>
          </p:nvSpPr>
          <p:spPr bwMode="auto">
            <a:xfrm>
              <a:off x="4718" y="2708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2" name="Freeform 140"/>
            <p:cNvSpPr>
              <a:spLocks noChangeAspect="1"/>
            </p:cNvSpPr>
            <p:nvPr/>
          </p:nvSpPr>
          <p:spPr bwMode="auto">
            <a:xfrm>
              <a:off x="4728" y="270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3" name="Freeform 141"/>
            <p:cNvSpPr>
              <a:spLocks noChangeAspect="1"/>
            </p:cNvSpPr>
            <p:nvPr/>
          </p:nvSpPr>
          <p:spPr bwMode="auto">
            <a:xfrm>
              <a:off x="4714" y="2745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4" name="Freeform 142"/>
            <p:cNvSpPr>
              <a:spLocks noChangeAspect="1"/>
            </p:cNvSpPr>
            <p:nvPr/>
          </p:nvSpPr>
          <p:spPr bwMode="auto">
            <a:xfrm>
              <a:off x="4579" y="2103"/>
              <a:ext cx="118" cy="51"/>
            </a:xfrm>
            <a:custGeom>
              <a:avLst/>
              <a:gdLst>
                <a:gd name="T0" fmla="*/ 118 w 118"/>
                <a:gd name="T1" fmla="*/ 51 h 51"/>
                <a:gd name="T2" fmla="*/ 91 w 118"/>
                <a:gd name="T3" fmla="*/ 47 h 51"/>
                <a:gd name="T4" fmla="*/ 67 w 118"/>
                <a:gd name="T5" fmla="*/ 41 h 51"/>
                <a:gd name="T6" fmla="*/ 46 w 118"/>
                <a:gd name="T7" fmla="*/ 35 h 51"/>
                <a:gd name="T8" fmla="*/ 28 w 118"/>
                <a:gd name="T9" fmla="*/ 28 h 51"/>
                <a:gd name="T10" fmla="*/ 15 w 118"/>
                <a:gd name="T11" fmla="*/ 20 h 51"/>
                <a:gd name="T12" fmla="*/ 5 w 118"/>
                <a:gd name="T13" fmla="*/ 12 h 51"/>
                <a:gd name="T14" fmla="*/ 0 w 118"/>
                <a:gd name="T15" fmla="*/ 3 h 51"/>
                <a:gd name="T16" fmla="*/ 0 w 118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51"/>
                <a:gd name="T29" fmla="*/ 118 w 118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51">
                  <a:moveTo>
                    <a:pt x="118" y="51"/>
                  </a:moveTo>
                  <a:lnTo>
                    <a:pt x="91" y="47"/>
                  </a:lnTo>
                  <a:lnTo>
                    <a:pt x="67" y="41"/>
                  </a:lnTo>
                  <a:lnTo>
                    <a:pt x="46" y="35"/>
                  </a:lnTo>
                  <a:lnTo>
                    <a:pt x="28" y="28"/>
                  </a:lnTo>
                  <a:lnTo>
                    <a:pt x="15" y="20"/>
                  </a:lnTo>
                  <a:lnTo>
                    <a:pt x="5" y="12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5" name="Freeform 143"/>
            <p:cNvSpPr>
              <a:spLocks noChangeAspect="1"/>
            </p:cNvSpPr>
            <p:nvPr/>
          </p:nvSpPr>
          <p:spPr bwMode="auto">
            <a:xfrm>
              <a:off x="4853" y="2060"/>
              <a:ext cx="19" cy="57"/>
            </a:xfrm>
            <a:custGeom>
              <a:avLst/>
              <a:gdLst>
                <a:gd name="T0" fmla="*/ 19 w 19"/>
                <a:gd name="T1" fmla="*/ 0 h 57"/>
                <a:gd name="T2" fmla="*/ 15 w 19"/>
                <a:gd name="T3" fmla="*/ 26 h 57"/>
                <a:gd name="T4" fmla="*/ 9 w 19"/>
                <a:gd name="T5" fmla="*/ 43 h 57"/>
                <a:gd name="T6" fmla="*/ 0 w 19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57"/>
                <a:gd name="T14" fmla="*/ 19 w 19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57">
                  <a:moveTo>
                    <a:pt x="19" y="0"/>
                  </a:moveTo>
                  <a:lnTo>
                    <a:pt x="15" y="26"/>
                  </a:lnTo>
                  <a:lnTo>
                    <a:pt x="9" y="43"/>
                  </a:lnTo>
                  <a:lnTo>
                    <a:pt x="0" y="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6" name="Line 144"/>
            <p:cNvSpPr>
              <a:spLocks noChangeAspect="1" noChangeShapeType="1"/>
            </p:cNvSpPr>
            <p:nvPr/>
          </p:nvSpPr>
          <p:spPr bwMode="auto">
            <a:xfrm flipH="1">
              <a:off x="4834" y="2135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7" name="Line 145"/>
            <p:cNvSpPr>
              <a:spLocks noChangeAspect="1" noChangeShapeType="1"/>
            </p:cNvSpPr>
            <p:nvPr/>
          </p:nvSpPr>
          <p:spPr bwMode="auto">
            <a:xfrm flipH="1">
              <a:off x="4827" y="2139"/>
              <a:ext cx="7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8" name="Line 146"/>
            <p:cNvSpPr>
              <a:spLocks noChangeAspect="1" noChangeShapeType="1"/>
            </p:cNvSpPr>
            <p:nvPr/>
          </p:nvSpPr>
          <p:spPr bwMode="auto">
            <a:xfrm flipH="1">
              <a:off x="4819" y="2143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9" name="Line 147"/>
            <p:cNvSpPr>
              <a:spLocks noChangeAspect="1" noChangeShapeType="1"/>
            </p:cNvSpPr>
            <p:nvPr/>
          </p:nvSpPr>
          <p:spPr bwMode="auto">
            <a:xfrm flipH="1">
              <a:off x="4789" y="2155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0" name="Line 148"/>
            <p:cNvSpPr>
              <a:spLocks noChangeAspect="1" noChangeShapeType="1"/>
            </p:cNvSpPr>
            <p:nvPr/>
          </p:nvSpPr>
          <p:spPr bwMode="auto">
            <a:xfrm flipH="1">
              <a:off x="4777" y="21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1" name="Line 149"/>
            <p:cNvSpPr>
              <a:spLocks noChangeAspect="1" noChangeShapeType="1"/>
            </p:cNvSpPr>
            <p:nvPr/>
          </p:nvSpPr>
          <p:spPr bwMode="auto">
            <a:xfrm flipH="1">
              <a:off x="4776" y="215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2" name="Line 150"/>
            <p:cNvSpPr>
              <a:spLocks noChangeAspect="1" noChangeShapeType="1"/>
            </p:cNvSpPr>
            <p:nvPr/>
          </p:nvSpPr>
          <p:spPr bwMode="auto">
            <a:xfrm flipH="1">
              <a:off x="4745" y="215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3" name="Line 151"/>
            <p:cNvSpPr>
              <a:spLocks noChangeAspect="1" noChangeShapeType="1"/>
            </p:cNvSpPr>
            <p:nvPr/>
          </p:nvSpPr>
          <p:spPr bwMode="auto">
            <a:xfrm flipH="1" flipV="1">
              <a:off x="4736" y="2158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4" name="Line 152"/>
            <p:cNvSpPr>
              <a:spLocks noChangeAspect="1" noChangeShapeType="1"/>
            </p:cNvSpPr>
            <p:nvPr/>
          </p:nvSpPr>
          <p:spPr bwMode="auto">
            <a:xfrm flipH="1" flipV="1">
              <a:off x="4720" y="2157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5" name="Line 153"/>
            <p:cNvSpPr>
              <a:spLocks noChangeAspect="1" noChangeShapeType="1"/>
            </p:cNvSpPr>
            <p:nvPr/>
          </p:nvSpPr>
          <p:spPr bwMode="auto">
            <a:xfrm flipH="1" flipV="1">
              <a:off x="4708" y="21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6" name="Line 154"/>
            <p:cNvSpPr>
              <a:spLocks noChangeAspect="1" noChangeShapeType="1"/>
            </p:cNvSpPr>
            <p:nvPr/>
          </p:nvSpPr>
          <p:spPr bwMode="auto">
            <a:xfrm flipH="1" flipV="1">
              <a:off x="4697" y="2154"/>
              <a:ext cx="1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7" name="Freeform 155"/>
            <p:cNvSpPr>
              <a:spLocks noChangeAspect="1"/>
            </p:cNvSpPr>
            <p:nvPr/>
          </p:nvSpPr>
          <p:spPr bwMode="auto">
            <a:xfrm>
              <a:off x="4872" y="2004"/>
              <a:ext cx="136" cy="56"/>
            </a:xfrm>
            <a:custGeom>
              <a:avLst/>
              <a:gdLst>
                <a:gd name="T0" fmla="*/ 136 w 136"/>
                <a:gd name="T1" fmla="*/ 0 h 56"/>
                <a:gd name="T2" fmla="*/ 135 w 136"/>
                <a:gd name="T3" fmla="*/ 7 h 56"/>
                <a:gd name="T4" fmla="*/ 131 w 136"/>
                <a:gd name="T5" fmla="*/ 14 h 56"/>
                <a:gd name="T6" fmla="*/ 124 w 136"/>
                <a:gd name="T7" fmla="*/ 21 h 56"/>
                <a:gd name="T8" fmla="*/ 114 w 136"/>
                <a:gd name="T9" fmla="*/ 27 h 56"/>
                <a:gd name="T10" fmla="*/ 101 w 136"/>
                <a:gd name="T11" fmla="*/ 34 h 56"/>
                <a:gd name="T12" fmla="*/ 85 w 136"/>
                <a:gd name="T13" fmla="*/ 39 h 56"/>
                <a:gd name="T14" fmla="*/ 67 w 136"/>
                <a:gd name="T15" fmla="*/ 45 h 56"/>
                <a:gd name="T16" fmla="*/ 46 w 136"/>
                <a:gd name="T17" fmla="*/ 49 h 56"/>
                <a:gd name="T18" fmla="*/ 24 w 136"/>
                <a:gd name="T19" fmla="*/ 53 h 56"/>
                <a:gd name="T20" fmla="*/ 0 w 136"/>
                <a:gd name="T21" fmla="*/ 56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56"/>
                <a:gd name="T35" fmla="*/ 136 w 136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56">
                  <a:moveTo>
                    <a:pt x="136" y="0"/>
                  </a:moveTo>
                  <a:lnTo>
                    <a:pt x="135" y="7"/>
                  </a:lnTo>
                  <a:lnTo>
                    <a:pt x="131" y="14"/>
                  </a:lnTo>
                  <a:lnTo>
                    <a:pt x="124" y="21"/>
                  </a:lnTo>
                  <a:lnTo>
                    <a:pt x="114" y="27"/>
                  </a:lnTo>
                  <a:lnTo>
                    <a:pt x="101" y="34"/>
                  </a:lnTo>
                  <a:lnTo>
                    <a:pt x="85" y="39"/>
                  </a:lnTo>
                  <a:lnTo>
                    <a:pt x="67" y="45"/>
                  </a:lnTo>
                  <a:lnTo>
                    <a:pt x="46" y="49"/>
                  </a:lnTo>
                  <a:lnTo>
                    <a:pt x="24" y="53"/>
                  </a:lnTo>
                  <a:lnTo>
                    <a:pt x="0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8" name="Freeform 156"/>
            <p:cNvSpPr>
              <a:spLocks noChangeAspect="1"/>
            </p:cNvSpPr>
            <p:nvPr/>
          </p:nvSpPr>
          <p:spPr bwMode="auto">
            <a:xfrm>
              <a:off x="4700" y="2056"/>
              <a:ext cx="130" cy="90"/>
            </a:xfrm>
            <a:custGeom>
              <a:avLst/>
              <a:gdLst>
                <a:gd name="T0" fmla="*/ 0 w 130"/>
                <a:gd name="T1" fmla="*/ 87 h 90"/>
                <a:gd name="T2" fmla="*/ 23 w 130"/>
                <a:gd name="T3" fmla="*/ 89 h 90"/>
                <a:gd name="T4" fmla="*/ 47 w 130"/>
                <a:gd name="T5" fmla="*/ 90 h 90"/>
                <a:gd name="T6" fmla="*/ 64 w 130"/>
                <a:gd name="T7" fmla="*/ 89 h 90"/>
                <a:gd name="T8" fmla="*/ 80 w 130"/>
                <a:gd name="T9" fmla="*/ 87 h 90"/>
                <a:gd name="T10" fmla="*/ 95 w 130"/>
                <a:gd name="T11" fmla="*/ 83 h 90"/>
                <a:gd name="T12" fmla="*/ 101 w 130"/>
                <a:gd name="T13" fmla="*/ 81 h 90"/>
                <a:gd name="T14" fmla="*/ 106 w 130"/>
                <a:gd name="T15" fmla="*/ 78 h 90"/>
                <a:gd name="T16" fmla="*/ 116 w 130"/>
                <a:gd name="T17" fmla="*/ 71 h 90"/>
                <a:gd name="T18" fmla="*/ 123 w 130"/>
                <a:gd name="T19" fmla="*/ 61 h 90"/>
                <a:gd name="T20" fmla="*/ 125 w 130"/>
                <a:gd name="T21" fmla="*/ 55 h 90"/>
                <a:gd name="T22" fmla="*/ 127 w 130"/>
                <a:gd name="T23" fmla="*/ 49 h 90"/>
                <a:gd name="T24" fmla="*/ 129 w 130"/>
                <a:gd name="T25" fmla="*/ 36 h 90"/>
                <a:gd name="T26" fmla="*/ 130 w 130"/>
                <a:gd name="T27" fmla="*/ 22 h 90"/>
                <a:gd name="T28" fmla="*/ 129 w 130"/>
                <a:gd name="T29" fmla="*/ 11 h 90"/>
                <a:gd name="T30" fmla="*/ 129 w 130"/>
                <a:gd name="T31" fmla="*/ 0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0"/>
                <a:gd name="T49" fmla="*/ 0 h 90"/>
                <a:gd name="T50" fmla="*/ 130 w 130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0" h="90">
                  <a:moveTo>
                    <a:pt x="0" y="87"/>
                  </a:moveTo>
                  <a:lnTo>
                    <a:pt x="23" y="89"/>
                  </a:lnTo>
                  <a:lnTo>
                    <a:pt x="47" y="90"/>
                  </a:lnTo>
                  <a:lnTo>
                    <a:pt x="64" y="89"/>
                  </a:lnTo>
                  <a:lnTo>
                    <a:pt x="80" y="87"/>
                  </a:lnTo>
                  <a:lnTo>
                    <a:pt x="95" y="83"/>
                  </a:lnTo>
                  <a:lnTo>
                    <a:pt x="101" y="81"/>
                  </a:lnTo>
                  <a:lnTo>
                    <a:pt x="106" y="78"/>
                  </a:lnTo>
                  <a:lnTo>
                    <a:pt x="116" y="71"/>
                  </a:lnTo>
                  <a:lnTo>
                    <a:pt x="123" y="61"/>
                  </a:lnTo>
                  <a:lnTo>
                    <a:pt x="125" y="55"/>
                  </a:lnTo>
                  <a:lnTo>
                    <a:pt x="127" y="49"/>
                  </a:lnTo>
                  <a:lnTo>
                    <a:pt x="129" y="36"/>
                  </a:lnTo>
                  <a:lnTo>
                    <a:pt x="130" y="22"/>
                  </a:lnTo>
                  <a:lnTo>
                    <a:pt x="129" y="11"/>
                  </a:lnTo>
                  <a:lnTo>
                    <a:pt x="1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9" name="Freeform 157"/>
            <p:cNvSpPr>
              <a:spLocks noChangeAspect="1"/>
            </p:cNvSpPr>
            <p:nvPr/>
          </p:nvSpPr>
          <p:spPr bwMode="auto">
            <a:xfrm>
              <a:off x="4829" y="2056"/>
              <a:ext cx="43" cy="5"/>
            </a:xfrm>
            <a:custGeom>
              <a:avLst/>
              <a:gdLst>
                <a:gd name="T0" fmla="*/ 43 w 43"/>
                <a:gd name="T1" fmla="*/ 4 h 5"/>
                <a:gd name="T2" fmla="*/ 41 w 43"/>
                <a:gd name="T3" fmla="*/ 4 h 5"/>
                <a:gd name="T4" fmla="*/ 29 w 43"/>
                <a:gd name="T5" fmla="*/ 5 h 5"/>
                <a:gd name="T6" fmla="*/ 18 w 43"/>
                <a:gd name="T7" fmla="*/ 4 h 5"/>
                <a:gd name="T8" fmla="*/ 8 w 43"/>
                <a:gd name="T9" fmla="*/ 2 h 5"/>
                <a:gd name="T10" fmla="*/ 1 w 43"/>
                <a:gd name="T11" fmla="*/ 0 h 5"/>
                <a:gd name="T12" fmla="*/ 0 w 4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5"/>
                <a:gd name="T23" fmla="*/ 43 w 4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5">
                  <a:moveTo>
                    <a:pt x="43" y="4"/>
                  </a:moveTo>
                  <a:lnTo>
                    <a:pt x="41" y="4"/>
                  </a:lnTo>
                  <a:lnTo>
                    <a:pt x="29" y="5"/>
                  </a:lnTo>
                  <a:lnTo>
                    <a:pt x="18" y="4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0" name="Freeform 158"/>
            <p:cNvSpPr>
              <a:spLocks noChangeAspect="1"/>
            </p:cNvSpPr>
            <p:nvPr/>
          </p:nvSpPr>
          <p:spPr bwMode="auto">
            <a:xfrm>
              <a:off x="4689" y="2048"/>
              <a:ext cx="122" cy="91"/>
            </a:xfrm>
            <a:custGeom>
              <a:avLst/>
              <a:gdLst>
                <a:gd name="T0" fmla="*/ 122 w 122"/>
                <a:gd name="T1" fmla="*/ 0 h 91"/>
                <a:gd name="T2" fmla="*/ 121 w 122"/>
                <a:gd name="T3" fmla="*/ 23 h 91"/>
                <a:gd name="T4" fmla="*/ 118 w 122"/>
                <a:gd name="T5" fmla="*/ 39 h 91"/>
                <a:gd name="T6" fmla="*/ 113 w 122"/>
                <a:gd name="T7" fmla="*/ 54 h 91"/>
                <a:gd name="T8" fmla="*/ 104 w 122"/>
                <a:gd name="T9" fmla="*/ 68 h 91"/>
                <a:gd name="T10" fmla="*/ 100 w 122"/>
                <a:gd name="T11" fmla="*/ 72 h 91"/>
                <a:gd name="T12" fmla="*/ 79 w 122"/>
                <a:gd name="T13" fmla="*/ 84 h 91"/>
                <a:gd name="T14" fmla="*/ 61 w 122"/>
                <a:gd name="T15" fmla="*/ 88 h 91"/>
                <a:gd name="T16" fmla="*/ 44 w 122"/>
                <a:gd name="T17" fmla="*/ 90 h 91"/>
                <a:gd name="T18" fmla="*/ 21 w 122"/>
                <a:gd name="T19" fmla="*/ 91 h 91"/>
                <a:gd name="T20" fmla="*/ 0 w 122"/>
                <a:gd name="T21" fmla="*/ 90 h 91"/>
                <a:gd name="T22" fmla="*/ 0 w 122"/>
                <a:gd name="T23" fmla="*/ 89 h 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91"/>
                <a:gd name="T38" fmla="*/ 122 w 122"/>
                <a:gd name="T39" fmla="*/ 91 h 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91">
                  <a:moveTo>
                    <a:pt x="122" y="0"/>
                  </a:moveTo>
                  <a:lnTo>
                    <a:pt x="121" y="23"/>
                  </a:lnTo>
                  <a:lnTo>
                    <a:pt x="118" y="39"/>
                  </a:lnTo>
                  <a:lnTo>
                    <a:pt x="113" y="54"/>
                  </a:lnTo>
                  <a:lnTo>
                    <a:pt x="104" y="68"/>
                  </a:lnTo>
                  <a:lnTo>
                    <a:pt x="100" y="72"/>
                  </a:lnTo>
                  <a:lnTo>
                    <a:pt x="79" y="84"/>
                  </a:lnTo>
                  <a:lnTo>
                    <a:pt x="61" y="88"/>
                  </a:lnTo>
                  <a:lnTo>
                    <a:pt x="44" y="90"/>
                  </a:lnTo>
                  <a:lnTo>
                    <a:pt x="21" y="91"/>
                  </a:lnTo>
                  <a:lnTo>
                    <a:pt x="0" y="90"/>
                  </a:lnTo>
                  <a:lnTo>
                    <a:pt x="0" y="8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1" name="Line 159"/>
            <p:cNvSpPr>
              <a:spLocks noChangeAspect="1" noChangeShapeType="1"/>
            </p:cNvSpPr>
            <p:nvPr/>
          </p:nvSpPr>
          <p:spPr bwMode="auto">
            <a:xfrm flipH="1" flipV="1">
              <a:off x="4811" y="2048"/>
              <a:ext cx="18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2" name="Freeform 160"/>
            <p:cNvSpPr>
              <a:spLocks noChangeAspect="1"/>
            </p:cNvSpPr>
            <p:nvPr/>
          </p:nvSpPr>
          <p:spPr bwMode="auto">
            <a:xfrm>
              <a:off x="4925" y="2175"/>
              <a:ext cx="1" cy="21"/>
            </a:xfrm>
            <a:custGeom>
              <a:avLst/>
              <a:gdLst>
                <a:gd name="T0" fmla="*/ 0 w 1"/>
                <a:gd name="T1" fmla="*/ 0 h 21"/>
                <a:gd name="T2" fmla="*/ 0 w 1"/>
                <a:gd name="T3" fmla="*/ 16 h 21"/>
                <a:gd name="T4" fmla="*/ 0 w 1"/>
                <a:gd name="T5" fmla="*/ 21 h 21"/>
                <a:gd name="T6" fmla="*/ 0 60000 65536"/>
                <a:gd name="T7" fmla="*/ 0 60000 65536"/>
                <a:gd name="T8" fmla="*/ 0 60000 65536"/>
                <a:gd name="T9" fmla="*/ 0 w 1"/>
                <a:gd name="T10" fmla="*/ 0 h 21"/>
                <a:gd name="T11" fmla="*/ 1 w 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">
                  <a:moveTo>
                    <a:pt x="0" y="0"/>
                  </a:move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3" name="Freeform 161"/>
            <p:cNvSpPr>
              <a:spLocks noChangeAspect="1"/>
            </p:cNvSpPr>
            <p:nvPr/>
          </p:nvSpPr>
          <p:spPr bwMode="auto">
            <a:xfrm>
              <a:off x="4856" y="2186"/>
              <a:ext cx="1" cy="21"/>
            </a:xfrm>
            <a:custGeom>
              <a:avLst/>
              <a:gdLst>
                <a:gd name="T0" fmla="*/ 0 w 1"/>
                <a:gd name="T1" fmla="*/ 21 h 21"/>
                <a:gd name="T2" fmla="*/ 0 w 1"/>
                <a:gd name="T3" fmla="*/ 5 h 21"/>
                <a:gd name="T4" fmla="*/ 0 w 1"/>
                <a:gd name="T5" fmla="*/ 0 h 21"/>
                <a:gd name="T6" fmla="*/ 0 60000 65536"/>
                <a:gd name="T7" fmla="*/ 0 60000 65536"/>
                <a:gd name="T8" fmla="*/ 0 60000 65536"/>
                <a:gd name="T9" fmla="*/ 0 w 1"/>
                <a:gd name="T10" fmla="*/ 0 h 21"/>
                <a:gd name="T11" fmla="*/ 1 w 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">
                  <a:moveTo>
                    <a:pt x="0" y="21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4" name="Freeform 162"/>
            <p:cNvSpPr>
              <a:spLocks noChangeAspect="1"/>
            </p:cNvSpPr>
            <p:nvPr/>
          </p:nvSpPr>
          <p:spPr bwMode="auto">
            <a:xfrm>
              <a:off x="4624" y="2118"/>
              <a:ext cx="60" cy="13"/>
            </a:xfrm>
            <a:custGeom>
              <a:avLst/>
              <a:gdLst>
                <a:gd name="T0" fmla="*/ 0 w 60"/>
                <a:gd name="T1" fmla="*/ 0 h 13"/>
                <a:gd name="T2" fmla="*/ 26 w 60"/>
                <a:gd name="T3" fmla="*/ 8 h 13"/>
                <a:gd name="T4" fmla="*/ 44 w 60"/>
                <a:gd name="T5" fmla="*/ 11 h 13"/>
                <a:gd name="T6" fmla="*/ 60 w 60"/>
                <a:gd name="T7" fmla="*/ 13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13"/>
                <a:gd name="T14" fmla="*/ 60 w 60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13">
                  <a:moveTo>
                    <a:pt x="0" y="0"/>
                  </a:moveTo>
                  <a:lnTo>
                    <a:pt x="26" y="8"/>
                  </a:lnTo>
                  <a:lnTo>
                    <a:pt x="44" y="11"/>
                  </a:lnTo>
                  <a:lnTo>
                    <a:pt x="6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5" name="Freeform 163"/>
            <p:cNvSpPr>
              <a:spLocks noChangeAspect="1"/>
            </p:cNvSpPr>
            <p:nvPr/>
          </p:nvSpPr>
          <p:spPr bwMode="auto">
            <a:xfrm>
              <a:off x="4706" y="2133"/>
              <a:ext cx="23" cy="1"/>
            </a:xfrm>
            <a:custGeom>
              <a:avLst/>
              <a:gdLst>
                <a:gd name="T0" fmla="*/ 0 w 23"/>
                <a:gd name="T1" fmla="*/ 0 h 1"/>
                <a:gd name="T2" fmla="*/ 4 w 23"/>
                <a:gd name="T3" fmla="*/ 0 h 1"/>
                <a:gd name="T4" fmla="*/ 23 w 23"/>
                <a:gd name="T5" fmla="*/ 0 h 1"/>
                <a:gd name="T6" fmla="*/ 0 60000 65536"/>
                <a:gd name="T7" fmla="*/ 0 60000 65536"/>
                <a:gd name="T8" fmla="*/ 0 60000 65536"/>
                <a:gd name="T9" fmla="*/ 0 w 23"/>
                <a:gd name="T10" fmla="*/ 0 h 1"/>
                <a:gd name="T11" fmla="*/ 23 w 2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">
                  <a:moveTo>
                    <a:pt x="0" y="0"/>
                  </a:moveTo>
                  <a:lnTo>
                    <a:pt x="4" y="0"/>
                  </a:lnTo>
                  <a:lnTo>
                    <a:pt x="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6" name="Line 164"/>
            <p:cNvSpPr>
              <a:spLocks noChangeAspect="1" noChangeShapeType="1"/>
            </p:cNvSpPr>
            <p:nvPr/>
          </p:nvSpPr>
          <p:spPr bwMode="auto">
            <a:xfrm flipV="1">
              <a:off x="4751" y="2126"/>
              <a:ext cx="15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7" name="Line 165"/>
            <p:cNvSpPr>
              <a:spLocks noChangeAspect="1" noChangeShapeType="1"/>
            </p:cNvSpPr>
            <p:nvPr/>
          </p:nvSpPr>
          <p:spPr bwMode="auto">
            <a:xfrm flipV="1">
              <a:off x="4766" y="2123"/>
              <a:ext cx="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8" name="Line 166"/>
            <p:cNvSpPr>
              <a:spLocks noChangeAspect="1" noChangeShapeType="1"/>
            </p:cNvSpPr>
            <p:nvPr/>
          </p:nvSpPr>
          <p:spPr bwMode="auto">
            <a:xfrm flipV="1">
              <a:off x="4791" y="2099"/>
              <a:ext cx="6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9" name="Line 167"/>
            <p:cNvSpPr>
              <a:spLocks noChangeAspect="1" noChangeShapeType="1"/>
            </p:cNvSpPr>
            <p:nvPr/>
          </p:nvSpPr>
          <p:spPr bwMode="auto">
            <a:xfrm flipV="1">
              <a:off x="4797" y="2085"/>
              <a:ext cx="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0" name="Line 168"/>
            <p:cNvSpPr>
              <a:spLocks noChangeAspect="1" noChangeShapeType="1"/>
            </p:cNvSpPr>
            <p:nvPr/>
          </p:nvSpPr>
          <p:spPr bwMode="auto">
            <a:xfrm flipV="1">
              <a:off x="4802" y="2070"/>
              <a:ext cx="2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1" name="Line 169"/>
            <p:cNvSpPr>
              <a:spLocks noChangeAspect="1" noChangeShapeType="1"/>
            </p:cNvSpPr>
            <p:nvPr/>
          </p:nvSpPr>
          <p:spPr bwMode="auto">
            <a:xfrm flipV="1">
              <a:off x="4804" y="2047"/>
              <a:ext cx="2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2" name="Freeform 170"/>
            <p:cNvSpPr>
              <a:spLocks noChangeAspect="1"/>
            </p:cNvSpPr>
            <p:nvPr/>
          </p:nvSpPr>
          <p:spPr bwMode="auto">
            <a:xfrm>
              <a:off x="4806" y="2047"/>
              <a:ext cx="5" cy="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0 h 1"/>
                <a:gd name="T4" fmla="*/ 3 w 5"/>
                <a:gd name="T5" fmla="*/ 0 h 1"/>
                <a:gd name="T6" fmla="*/ 2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"/>
                <a:gd name="T20" fmla="*/ 5 w 5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">
                  <a:moveTo>
                    <a:pt x="5" y="1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3" name="Freeform 171"/>
            <p:cNvSpPr>
              <a:spLocks noChangeAspect="1"/>
            </p:cNvSpPr>
            <p:nvPr/>
          </p:nvSpPr>
          <p:spPr bwMode="auto">
            <a:xfrm>
              <a:off x="4602" y="2006"/>
              <a:ext cx="209" cy="38"/>
            </a:xfrm>
            <a:custGeom>
              <a:avLst/>
              <a:gdLst>
                <a:gd name="T0" fmla="*/ 209 w 209"/>
                <a:gd name="T1" fmla="*/ 32 h 38"/>
                <a:gd name="T2" fmla="*/ 190 w 209"/>
                <a:gd name="T3" fmla="*/ 35 h 38"/>
                <a:gd name="T4" fmla="*/ 171 w 209"/>
                <a:gd name="T5" fmla="*/ 37 h 38"/>
                <a:gd name="T6" fmla="*/ 150 w 209"/>
                <a:gd name="T7" fmla="*/ 38 h 38"/>
                <a:gd name="T8" fmla="*/ 129 w 209"/>
                <a:gd name="T9" fmla="*/ 38 h 38"/>
                <a:gd name="T10" fmla="*/ 109 w 209"/>
                <a:gd name="T11" fmla="*/ 37 h 38"/>
                <a:gd name="T12" fmla="*/ 88 w 209"/>
                <a:gd name="T13" fmla="*/ 35 h 38"/>
                <a:gd name="T14" fmla="*/ 70 w 209"/>
                <a:gd name="T15" fmla="*/ 33 h 38"/>
                <a:gd name="T16" fmla="*/ 52 w 209"/>
                <a:gd name="T17" fmla="*/ 30 h 38"/>
                <a:gd name="T18" fmla="*/ 37 w 209"/>
                <a:gd name="T19" fmla="*/ 26 h 38"/>
                <a:gd name="T20" fmla="*/ 24 w 209"/>
                <a:gd name="T21" fmla="*/ 21 h 38"/>
                <a:gd name="T22" fmla="*/ 13 w 209"/>
                <a:gd name="T23" fmla="*/ 16 h 38"/>
                <a:gd name="T24" fmla="*/ 6 w 209"/>
                <a:gd name="T25" fmla="*/ 11 h 38"/>
                <a:gd name="T26" fmla="*/ 1 w 209"/>
                <a:gd name="T27" fmla="*/ 5 h 38"/>
                <a:gd name="T28" fmla="*/ 0 w 209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9"/>
                <a:gd name="T46" fmla="*/ 0 h 38"/>
                <a:gd name="T47" fmla="*/ 209 w 209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9" h="38">
                  <a:moveTo>
                    <a:pt x="209" y="32"/>
                  </a:moveTo>
                  <a:lnTo>
                    <a:pt x="190" y="35"/>
                  </a:lnTo>
                  <a:lnTo>
                    <a:pt x="171" y="37"/>
                  </a:lnTo>
                  <a:lnTo>
                    <a:pt x="150" y="38"/>
                  </a:lnTo>
                  <a:lnTo>
                    <a:pt x="129" y="38"/>
                  </a:lnTo>
                  <a:lnTo>
                    <a:pt x="109" y="37"/>
                  </a:lnTo>
                  <a:lnTo>
                    <a:pt x="88" y="35"/>
                  </a:lnTo>
                  <a:lnTo>
                    <a:pt x="70" y="33"/>
                  </a:lnTo>
                  <a:lnTo>
                    <a:pt x="52" y="30"/>
                  </a:lnTo>
                  <a:lnTo>
                    <a:pt x="37" y="26"/>
                  </a:lnTo>
                  <a:lnTo>
                    <a:pt x="24" y="21"/>
                  </a:lnTo>
                  <a:lnTo>
                    <a:pt x="13" y="16"/>
                  </a:lnTo>
                  <a:lnTo>
                    <a:pt x="6" y="11"/>
                  </a:lnTo>
                  <a:lnTo>
                    <a:pt x="1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4" name="Line 172"/>
            <p:cNvSpPr>
              <a:spLocks noChangeAspect="1" noChangeShapeType="1"/>
            </p:cNvSpPr>
            <p:nvPr/>
          </p:nvSpPr>
          <p:spPr bwMode="auto">
            <a:xfrm>
              <a:off x="4811" y="203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5" name="Freeform 173"/>
            <p:cNvSpPr>
              <a:spLocks noChangeAspect="1"/>
            </p:cNvSpPr>
            <p:nvPr/>
          </p:nvSpPr>
          <p:spPr bwMode="auto">
            <a:xfrm>
              <a:off x="4609" y="1981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2 w 16"/>
                <a:gd name="T3" fmla="*/ 2 h 35"/>
                <a:gd name="T4" fmla="*/ 5 w 16"/>
                <a:gd name="T5" fmla="*/ 8 h 35"/>
                <a:gd name="T6" fmla="*/ 1 w 16"/>
                <a:gd name="T7" fmla="*/ 14 h 35"/>
                <a:gd name="T8" fmla="*/ 0 w 16"/>
                <a:gd name="T9" fmla="*/ 19 h 35"/>
                <a:gd name="T10" fmla="*/ 2 w 16"/>
                <a:gd name="T11" fmla="*/ 25 h 35"/>
                <a:gd name="T12" fmla="*/ 8 w 16"/>
                <a:gd name="T13" fmla="*/ 31 h 35"/>
                <a:gd name="T14" fmla="*/ 16 w 16"/>
                <a:gd name="T15" fmla="*/ 35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5"/>
                <a:gd name="T26" fmla="*/ 16 w 16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5">
                  <a:moveTo>
                    <a:pt x="16" y="0"/>
                  </a:moveTo>
                  <a:lnTo>
                    <a:pt x="12" y="2"/>
                  </a:lnTo>
                  <a:lnTo>
                    <a:pt x="5" y="8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8" y="31"/>
                  </a:lnTo>
                  <a:lnTo>
                    <a:pt x="16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6" name="Freeform 174"/>
            <p:cNvSpPr>
              <a:spLocks noChangeAspect="1"/>
            </p:cNvSpPr>
            <p:nvPr/>
          </p:nvSpPr>
          <p:spPr bwMode="auto">
            <a:xfrm>
              <a:off x="4807" y="2029"/>
              <a:ext cx="4" cy="9"/>
            </a:xfrm>
            <a:custGeom>
              <a:avLst/>
              <a:gdLst>
                <a:gd name="T0" fmla="*/ 0 w 4"/>
                <a:gd name="T1" fmla="*/ 0 h 9"/>
                <a:gd name="T2" fmla="*/ 1 w 4"/>
                <a:gd name="T3" fmla="*/ 1 h 9"/>
                <a:gd name="T4" fmla="*/ 2 w 4"/>
                <a:gd name="T5" fmla="*/ 1 h 9"/>
                <a:gd name="T6" fmla="*/ 2 w 4"/>
                <a:gd name="T7" fmla="*/ 2 h 9"/>
                <a:gd name="T8" fmla="*/ 3 w 4"/>
                <a:gd name="T9" fmla="*/ 4 h 9"/>
                <a:gd name="T10" fmla="*/ 4 w 4"/>
                <a:gd name="T11" fmla="*/ 5 h 9"/>
                <a:gd name="T12" fmla="*/ 4 w 4"/>
                <a:gd name="T13" fmla="*/ 6 h 9"/>
                <a:gd name="T14" fmla="*/ 4 w 4"/>
                <a:gd name="T15" fmla="*/ 8 h 9"/>
                <a:gd name="T16" fmla="*/ 4 w 4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9"/>
                <a:gd name="T29" fmla="*/ 4 w 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9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7" name="Freeform 175"/>
            <p:cNvSpPr>
              <a:spLocks noChangeAspect="1"/>
            </p:cNvSpPr>
            <p:nvPr/>
          </p:nvSpPr>
          <p:spPr bwMode="auto">
            <a:xfrm>
              <a:off x="4833" y="2051"/>
              <a:ext cx="38" cy="4"/>
            </a:xfrm>
            <a:custGeom>
              <a:avLst/>
              <a:gdLst>
                <a:gd name="T0" fmla="*/ 0 w 38"/>
                <a:gd name="T1" fmla="*/ 0 h 4"/>
                <a:gd name="T2" fmla="*/ 6 w 38"/>
                <a:gd name="T3" fmla="*/ 2 h 4"/>
                <a:gd name="T4" fmla="*/ 15 w 38"/>
                <a:gd name="T5" fmla="*/ 4 h 4"/>
                <a:gd name="T6" fmla="*/ 25 w 38"/>
                <a:gd name="T7" fmla="*/ 4 h 4"/>
                <a:gd name="T8" fmla="*/ 36 w 38"/>
                <a:gd name="T9" fmla="*/ 4 h 4"/>
                <a:gd name="T10" fmla="*/ 38 w 38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4"/>
                <a:gd name="T20" fmla="*/ 38 w 38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4">
                  <a:moveTo>
                    <a:pt x="0" y="0"/>
                  </a:moveTo>
                  <a:lnTo>
                    <a:pt x="6" y="2"/>
                  </a:lnTo>
                  <a:lnTo>
                    <a:pt x="15" y="4"/>
                  </a:lnTo>
                  <a:lnTo>
                    <a:pt x="25" y="4"/>
                  </a:lnTo>
                  <a:lnTo>
                    <a:pt x="36" y="4"/>
                  </a:lnTo>
                  <a:lnTo>
                    <a:pt x="38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8" name="Freeform 176"/>
            <p:cNvSpPr>
              <a:spLocks noChangeAspect="1"/>
            </p:cNvSpPr>
            <p:nvPr/>
          </p:nvSpPr>
          <p:spPr bwMode="auto">
            <a:xfrm>
              <a:off x="4871" y="2055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1 w 1"/>
                <a:gd name="T5" fmla="*/ 2 h 5"/>
                <a:gd name="T6" fmla="*/ 1 w 1"/>
                <a:gd name="T7" fmla="*/ 3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9" name="Freeform 177"/>
            <p:cNvSpPr>
              <a:spLocks noChangeAspect="1"/>
            </p:cNvSpPr>
            <p:nvPr/>
          </p:nvSpPr>
          <p:spPr bwMode="auto">
            <a:xfrm>
              <a:off x="4829" y="2051"/>
              <a:ext cx="4" cy="5"/>
            </a:xfrm>
            <a:custGeom>
              <a:avLst/>
              <a:gdLst>
                <a:gd name="T0" fmla="*/ 4 w 4"/>
                <a:gd name="T1" fmla="*/ 0 h 5"/>
                <a:gd name="T2" fmla="*/ 2 w 4"/>
                <a:gd name="T3" fmla="*/ 1 h 5"/>
                <a:gd name="T4" fmla="*/ 1 w 4"/>
                <a:gd name="T5" fmla="*/ 2 h 5"/>
                <a:gd name="T6" fmla="*/ 0 w 4"/>
                <a:gd name="T7" fmla="*/ 3 h 5"/>
                <a:gd name="T8" fmla="*/ 0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4" y="0"/>
                  </a:move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0" name="Line 178"/>
            <p:cNvSpPr>
              <a:spLocks noChangeAspect="1" noChangeShapeType="1"/>
            </p:cNvSpPr>
            <p:nvPr/>
          </p:nvSpPr>
          <p:spPr bwMode="auto">
            <a:xfrm flipH="1" flipV="1">
              <a:off x="4788" y="1991"/>
              <a:ext cx="39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1" name="Freeform 179"/>
            <p:cNvSpPr>
              <a:spLocks noChangeAspect="1"/>
            </p:cNvSpPr>
            <p:nvPr/>
          </p:nvSpPr>
          <p:spPr bwMode="auto">
            <a:xfrm>
              <a:off x="4807" y="2009"/>
              <a:ext cx="26" cy="20"/>
            </a:xfrm>
            <a:custGeom>
              <a:avLst/>
              <a:gdLst>
                <a:gd name="T0" fmla="*/ 0 w 26"/>
                <a:gd name="T1" fmla="*/ 20 h 20"/>
                <a:gd name="T2" fmla="*/ 8 w 26"/>
                <a:gd name="T3" fmla="*/ 19 h 20"/>
                <a:gd name="T4" fmla="*/ 15 w 26"/>
                <a:gd name="T5" fmla="*/ 16 h 20"/>
                <a:gd name="T6" fmla="*/ 21 w 26"/>
                <a:gd name="T7" fmla="*/ 14 h 20"/>
                <a:gd name="T8" fmla="*/ 24 w 26"/>
                <a:gd name="T9" fmla="*/ 11 h 20"/>
                <a:gd name="T10" fmla="*/ 26 w 26"/>
                <a:gd name="T11" fmla="*/ 9 h 20"/>
                <a:gd name="T12" fmla="*/ 26 w 26"/>
                <a:gd name="T13" fmla="*/ 6 h 20"/>
                <a:gd name="T14" fmla="*/ 24 w 26"/>
                <a:gd name="T15" fmla="*/ 3 h 20"/>
                <a:gd name="T16" fmla="*/ 20 w 26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0"/>
                <a:gd name="T29" fmla="*/ 26 w 26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0">
                  <a:moveTo>
                    <a:pt x="0" y="20"/>
                  </a:moveTo>
                  <a:lnTo>
                    <a:pt x="8" y="19"/>
                  </a:lnTo>
                  <a:lnTo>
                    <a:pt x="15" y="16"/>
                  </a:lnTo>
                  <a:lnTo>
                    <a:pt x="21" y="14"/>
                  </a:lnTo>
                  <a:lnTo>
                    <a:pt x="24" y="11"/>
                  </a:lnTo>
                  <a:lnTo>
                    <a:pt x="26" y="9"/>
                  </a:lnTo>
                  <a:lnTo>
                    <a:pt x="26" y="6"/>
                  </a:lnTo>
                  <a:lnTo>
                    <a:pt x="24" y="3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2" name="Freeform 180"/>
            <p:cNvSpPr>
              <a:spLocks noChangeAspect="1"/>
            </p:cNvSpPr>
            <p:nvPr/>
          </p:nvSpPr>
          <p:spPr bwMode="auto">
            <a:xfrm>
              <a:off x="4782" y="1993"/>
              <a:ext cx="15" cy="25"/>
            </a:xfrm>
            <a:custGeom>
              <a:avLst/>
              <a:gdLst>
                <a:gd name="T0" fmla="*/ 6 w 15"/>
                <a:gd name="T1" fmla="*/ 0 h 25"/>
                <a:gd name="T2" fmla="*/ 10 w 15"/>
                <a:gd name="T3" fmla="*/ 3 h 25"/>
                <a:gd name="T4" fmla="*/ 14 w 15"/>
                <a:gd name="T5" fmla="*/ 7 h 25"/>
                <a:gd name="T6" fmla="*/ 15 w 15"/>
                <a:gd name="T7" fmla="*/ 12 h 25"/>
                <a:gd name="T8" fmla="*/ 12 w 15"/>
                <a:gd name="T9" fmla="*/ 17 h 25"/>
                <a:gd name="T10" fmla="*/ 7 w 15"/>
                <a:gd name="T11" fmla="*/ 21 h 25"/>
                <a:gd name="T12" fmla="*/ 0 w 15"/>
                <a:gd name="T13" fmla="*/ 25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25"/>
                <a:gd name="T23" fmla="*/ 15 w 15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25">
                  <a:moveTo>
                    <a:pt x="6" y="0"/>
                  </a:moveTo>
                  <a:lnTo>
                    <a:pt x="10" y="3"/>
                  </a:lnTo>
                  <a:lnTo>
                    <a:pt x="14" y="7"/>
                  </a:lnTo>
                  <a:lnTo>
                    <a:pt x="15" y="12"/>
                  </a:lnTo>
                  <a:lnTo>
                    <a:pt x="12" y="17"/>
                  </a:lnTo>
                  <a:lnTo>
                    <a:pt x="7" y="21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3" name="Freeform 181"/>
            <p:cNvSpPr>
              <a:spLocks noChangeAspect="1"/>
            </p:cNvSpPr>
            <p:nvPr/>
          </p:nvSpPr>
          <p:spPr bwMode="auto">
            <a:xfrm>
              <a:off x="4616" y="1993"/>
              <a:ext cx="22" cy="27"/>
            </a:xfrm>
            <a:custGeom>
              <a:avLst/>
              <a:gdLst>
                <a:gd name="T0" fmla="*/ 22 w 22"/>
                <a:gd name="T1" fmla="*/ 27 h 27"/>
                <a:gd name="T2" fmla="*/ 17 w 22"/>
                <a:gd name="T3" fmla="*/ 25 h 27"/>
                <a:gd name="T4" fmla="*/ 8 w 22"/>
                <a:gd name="T5" fmla="*/ 21 h 27"/>
                <a:gd name="T6" fmla="*/ 3 w 22"/>
                <a:gd name="T7" fmla="*/ 17 h 27"/>
                <a:gd name="T8" fmla="*/ 0 w 22"/>
                <a:gd name="T9" fmla="*/ 12 h 27"/>
                <a:gd name="T10" fmla="*/ 1 w 22"/>
                <a:gd name="T11" fmla="*/ 7 h 27"/>
                <a:gd name="T12" fmla="*/ 5 w 22"/>
                <a:gd name="T13" fmla="*/ 3 h 27"/>
                <a:gd name="T14" fmla="*/ 9 w 22"/>
                <a:gd name="T15" fmla="*/ 0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7"/>
                <a:gd name="T26" fmla="*/ 22 w 22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7">
                  <a:moveTo>
                    <a:pt x="22" y="27"/>
                  </a:moveTo>
                  <a:lnTo>
                    <a:pt x="17" y="25"/>
                  </a:lnTo>
                  <a:lnTo>
                    <a:pt x="8" y="21"/>
                  </a:lnTo>
                  <a:lnTo>
                    <a:pt x="3" y="17"/>
                  </a:lnTo>
                  <a:lnTo>
                    <a:pt x="0" y="12"/>
                  </a:lnTo>
                  <a:lnTo>
                    <a:pt x="1" y="7"/>
                  </a:lnTo>
                  <a:lnTo>
                    <a:pt x="5" y="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4" name="Freeform 182"/>
            <p:cNvSpPr>
              <a:spLocks noChangeAspect="1"/>
            </p:cNvSpPr>
            <p:nvPr/>
          </p:nvSpPr>
          <p:spPr bwMode="auto">
            <a:xfrm>
              <a:off x="4983" y="1975"/>
              <a:ext cx="21" cy="41"/>
            </a:xfrm>
            <a:custGeom>
              <a:avLst/>
              <a:gdLst>
                <a:gd name="T0" fmla="*/ 14 w 21"/>
                <a:gd name="T1" fmla="*/ 41 h 41"/>
                <a:gd name="T2" fmla="*/ 16 w 21"/>
                <a:gd name="T3" fmla="*/ 38 h 41"/>
                <a:gd name="T4" fmla="*/ 20 w 21"/>
                <a:gd name="T5" fmla="*/ 31 h 41"/>
                <a:gd name="T6" fmla="*/ 21 w 21"/>
                <a:gd name="T7" fmla="*/ 24 h 41"/>
                <a:gd name="T8" fmla="*/ 18 w 21"/>
                <a:gd name="T9" fmla="*/ 17 h 41"/>
                <a:gd name="T10" fmla="*/ 13 w 21"/>
                <a:gd name="T11" fmla="*/ 10 h 41"/>
                <a:gd name="T12" fmla="*/ 4 w 21"/>
                <a:gd name="T13" fmla="*/ 3 h 41"/>
                <a:gd name="T14" fmla="*/ 0 w 21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41"/>
                <a:gd name="T26" fmla="*/ 21 w 21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41">
                  <a:moveTo>
                    <a:pt x="14" y="41"/>
                  </a:moveTo>
                  <a:lnTo>
                    <a:pt x="16" y="38"/>
                  </a:lnTo>
                  <a:lnTo>
                    <a:pt x="20" y="31"/>
                  </a:lnTo>
                  <a:lnTo>
                    <a:pt x="21" y="24"/>
                  </a:lnTo>
                  <a:lnTo>
                    <a:pt x="18" y="17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5" name="Line 183"/>
            <p:cNvSpPr>
              <a:spLocks noChangeAspect="1" noChangeShapeType="1"/>
            </p:cNvSpPr>
            <p:nvPr/>
          </p:nvSpPr>
          <p:spPr bwMode="auto">
            <a:xfrm>
              <a:off x="4815" y="2043"/>
              <a:ext cx="18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6" name="Freeform 184"/>
            <p:cNvSpPr>
              <a:spLocks noChangeAspect="1"/>
            </p:cNvSpPr>
            <p:nvPr/>
          </p:nvSpPr>
          <p:spPr bwMode="auto">
            <a:xfrm>
              <a:off x="4812" y="2042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7" name="Freeform 185"/>
            <p:cNvSpPr>
              <a:spLocks noChangeAspect="1"/>
            </p:cNvSpPr>
            <p:nvPr/>
          </p:nvSpPr>
          <p:spPr bwMode="auto">
            <a:xfrm>
              <a:off x="4625" y="1995"/>
              <a:ext cx="163" cy="23"/>
            </a:xfrm>
            <a:custGeom>
              <a:avLst/>
              <a:gdLst>
                <a:gd name="T0" fmla="*/ 0 w 163"/>
                <a:gd name="T1" fmla="*/ 0 h 23"/>
                <a:gd name="T2" fmla="*/ 1 w 163"/>
                <a:gd name="T3" fmla="*/ 3 h 23"/>
                <a:gd name="T4" fmla="*/ 4 w 163"/>
                <a:gd name="T5" fmla="*/ 7 h 23"/>
                <a:gd name="T6" fmla="*/ 11 w 163"/>
                <a:gd name="T7" fmla="*/ 11 h 23"/>
                <a:gd name="T8" fmla="*/ 20 w 163"/>
                <a:gd name="T9" fmla="*/ 15 h 23"/>
                <a:gd name="T10" fmla="*/ 32 w 163"/>
                <a:gd name="T11" fmla="*/ 18 h 23"/>
                <a:gd name="T12" fmla="*/ 45 w 163"/>
                <a:gd name="T13" fmla="*/ 20 h 23"/>
                <a:gd name="T14" fmla="*/ 60 w 163"/>
                <a:gd name="T15" fmla="*/ 22 h 23"/>
                <a:gd name="T16" fmla="*/ 76 w 163"/>
                <a:gd name="T17" fmla="*/ 23 h 23"/>
                <a:gd name="T18" fmla="*/ 92 w 163"/>
                <a:gd name="T19" fmla="*/ 22 h 23"/>
                <a:gd name="T20" fmla="*/ 108 w 163"/>
                <a:gd name="T21" fmla="*/ 21 h 23"/>
                <a:gd name="T22" fmla="*/ 122 w 163"/>
                <a:gd name="T23" fmla="*/ 20 h 23"/>
                <a:gd name="T24" fmla="*/ 135 w 163"/>
                <a:gd name="T25" fmla="*/ 17 h 23"/>
                <a:gd name="T26" fmla="*/ 146 w 163"/>
                <a:gd name="T27" fmla="*/ 14 h 23"/>
                <a:gd name="T28" fmla="*/ 155 w 163"/>
                <a:gd name="T29" fmla="*/ 10 h 23"/>
                <a:gd name="T30" fmla="*/ 160 w 163"/>
                <a:gd name="T31" fmla="*/ 6 h 23"/>
                <a:gd name="T32" fmla="*/ 163 w 163"/>
                <a:gd name="T33" fmla="*/ 2 h 23"/>
                <a:gd name="T34" fmla="*/ 163 w 163"/>
                <a:gd name="T35" fmla="*/ 0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3"/>
                <a:gd name="T55" fmla="*/ 0 h 23"/>
                <a:gd name="T56" fmla="*/ 163 w 163"/>
                <a:gd name="T57" fmla="*/ 23 h 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3" h="23">
                  <a:moveTo>
                    <a:pt x="0" y="0"/>
                  </a:moveTo>
                  <a:lnTo>
                    <a:pt x="1" y="3"/>
                  </a:lnTo>
                  <a:lnTo>
                    <a:pt x="4" y="7"/>
                  </a:lnTo>
                  <a:lnTo>
                    <a:pt x="11" y="11"/>
                  </a:lnTo>
                  <a:lnTo>
                    <a:pt x="20" y="15"/>
                  </a:lnTo>
                  <a:lnTo>
                    <a:pt x="32" y="18"/>
                  </a:lnTo>
                  <a:lnTo>
                    <a:pt x="45" y="20"/>
                  </a:lnTo>
                  <a:lnTo>
                    <a:pt x="60" y="22"/>
                  </a:lnTo>
                  <a:lnTo>
                    <a:pt x="76" y="23"/>
                  </a:lnTo>
                  <a:lnTo>
                    <a:pt x="92" y="22"/>
                  </a:lnTo>
                  <a:lnTo>
                    <a:pt x="108" y="21"/>
                  </a:lnTo>
                  <a:lnTo>
                    <a:pt x="122" y="20"/>
                  </a:lnTo>
                  <a:lnTo>
                    <a:pt x="135" y="17"/>
                  </a:lnTo>
                  <a:lnTo>
                    <a:pt x="146" y="14"/>
                  </a:lnTo>
                  <a:lnTo>
                    <a:pt x="155" y="10"/>
                  </a:lnTo>
                  <a:lnTo>
                    <a:pt x="160" y="6"/>
                  </a:lnTo>
                  <a:lnTo>
                    <a:pt x="163" y="2"/>
                  </a:lnTo>
                  <a:lnTo>
                    <a:pt x="1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8" name="Freeform 186"/>
            <p:cNvSpPr>
              <a:spLocks noChangeAspect="1"/>
            </p:cNvSpPr>
            <p:nvPr/>
          </p:nvSpPr>
          <p:spPr bwMode="auto">
            <a:xfrm>
              <a:off x="4779" y="1839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1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1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9" name="Freeform 187"/>
            <p:cNvSpPr>
              <a:spLocks noChangeAspect="1"/>
            </p:cNvSpPr>
            <p:nvPr/>
          </p:nvSpPr>
          <p:spPr bwMode="auto">
            <a:xfrm>
              <a:off x="4633" y="1839"/>
              <a:ext cx="10" cy="13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1 h 13"/>
                <a:gd name="T4" fmla="*/ 0 w 10"/>
                <a:gd name="T5" fmla="*/ 5 h 13"/>
                <a:gd name="T6" fmla="*/ 3 w 10"/>
                <a:gd name="T7" fmla="*/ 9 h 13"/>
                <a:gd name="T8" fmla="*/ 10 w 10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"/>
                <a:gd name="T17" fmla="*/ 10 w 1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">
                  <a:moveTo>
                    <a:pt x="0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3" y="9"/>
                  </a:lnTo>
                  <a:lnTo>
                    <a:pt x="1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0" name="Freeform 188"/>
            <p:cNvSpPr>
              <a:spLocks noChangeAspect="1"/>
            </p:cNvSpPr>
            <p:nvPr/>
          </p:nvSpPr>
          <p:spPr bwMode="auto">
            <a:xfrm>
              <a:off x="4894" y="2087"/>
              <a:ext cx="16" cy="3"/>
            </a:xfrm>
            <a:custGeom>
              <a:avLst/>
              <a:gdLst>
                <a:gd name="T0" fmla="*/ 16 w 16"/>
                <a:gd name="T1" fmla="*/ 0 h 3"/>
                <a:gd name="T2" fmla="*/ 16 w 16"/>
                <a:gd name="T3" fmla="*/ 0 h 3"/>
                <a:gd name="T4" fmla="*/ 16 w 16"/>
                <a:gd name="T5" fmla="*/ 1 h 3"/>
                <a:gd name="T6" fmla="*/ 14 w 16"/>
                <a:gd name="T7" fmla="*/ 2 h 3"/>
                <a:gd name="T8" fmla="*/ 12 w 16"/>
                <a:gd name="T9" fmla="*/ 2 h 3"/>
                <a:gd name="T10" fmla="*/ 10 w 16"/>
                <a:gd name="T11" fmla="*/ 3 h 3"/>
                <a:gd name="T12" fmla="*/ 7 w 16"/>
                <a:gd name="T13" fmla="*/ 3 h 3"/>
                <a:gd name="T14" fmla="*/ 4 w 16"/>
                <a:gd name="T15" fmla="*/ 3 h 3"/>
                <a:gd name="T16" fmla="*/ 2 w 16"/>
                <a:gd name="T17" fmla="*/ 2 h 3"/>
                <a:gd name="T18" fmla="*/ 0 w 16"/>
                <a:gd name="T19" fmla="*/ 2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"/>
                <a:gd name="T32" fmla="*/ 16 w 16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">
                  <a:moveTo>
                    <a:pt x="16" y="0"/>
                  </a:moveTo>
                  <a:lnTo>
                    <a:pt x="16" y="0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1" name="Freeform 189"/>
            <p:cNvSpPr>
              <a:spLocks noChangeAspect="1"/>
            </p:cNvSpPr>
            <p:nvPr/>
          </p:nvSpPr>
          <p:spPr bwMode="auto">
            <a:xfrm>
              <a:off x="4901" y="2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2" name="Freeform 190"/>
            <p:cNvSpPr>
              <a:spLocks noChangeAspect="1"/>
            </p:cNvSpPr>
            <p:nvPr/>
          </p:nvSpPr>
          <p:spPr bwMode="auto">
            <a:xfrm>
              <a:off x="4840" y="2034"/>
              <a:ext cx="81" cy="11"/>
            </a:xfrm>
            <a:custGeom>
              <a:avLst/>
              <a:gdLst>
                <a:gd name="T0" fmla="*/ 0 w 81"/>
                <a:gd name="T1" fmla="*/ 0 h 11"/>
                <a:gd name="T2" fmla="*/ 20 w 81"/>
                <a:gd name="T3" fmla="*/ 2 h 11"/>
                <a:gd name="T4" fmla="*/ 44 w 81"/>
                <a:gd name="T5" fmla="*/ 4 h 11"/>
                <a:gd name="T6" fmla="*/ 66 w 81"/>
                <a:gd name="T7" fmla="*/ 8 h 11"/>
                <a:gd name="T8" fmla="*/ 81 w 81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1"/>
                <a:gd name="T17" fmla="*/ 81 w 8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1">
                  <a:moveTo>
                    <a:pt x="0" y="0"/>
                  </a:moveTo>
                  <a:lnTo>
                    <a:pt x="20" y="2"/>
                  </a:lnTo>
                  <a:lnTo>
                    <a:pt x="44" y="4"/>
                  </a:lnTo>
                  <a:lnTo>
                    <a:pt x="66" y="8"/>
                  </a:lnTo>
                  <a:lnTo>
                    <a:pt x="81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3" name="Freeform 191"/>
            <p:cNvSpPr>
              <a:spLocks noChangeAspect="1"/>
            </p:cNvSpPr>
            <p:nvPr/>
          </p:nvSpPr>
          <p:spPr bwMode="auto">
            <a:xfrm>
              <a:off x="4619" y="2123"/>
              <a:ext cx="81" cy="20"/>
            </a:xfrm>
            <a:custGeom>
              <a:avLst/>
              <a:gdLst>
                <a:gd name="T0" fmla="*/ 0 w 81"/>
                <a:gd name="T1" fmla="*/ 0 h 20"/>
                <a:gd name="T2" fmla="*/ 15 w 81"/>
                <a:gd name="T3" fmla="*/ 5 h 20"/>
                <a:gd name="T4" fmla="*/ 33 w 81"/>
                <a:gd name="T5" fmla="*/ 10 h 20"/>
                <a:gd name="T6" fmla="*/ 56 w 81"/>
                <a:gd name="T7" fmla="*/ 16 h 20"/>
                <a:gd name="T8" fmla="*/ 81 w 81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0"/>
                <a:gd name="T17" fmla="*/ 81 w 81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0">
                  <a:moveTo>
                    <a:pt x="0" y="0"/>
                  </a:moveTo>
                  <a:lnTo>
                    <a:pt x="15" y="5"/>
                  </a:lnTo>
                  <a:lnTo>
                    <a:pt x="33" y="10"/>
                  </a:lnTo>
                  <a:lnTo>
                    <a:pt x="56" y="16"/>
                  </a:lnTo>
                  <a:lnTo>
                    <a:pt x="81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4" name="Freeform 192"/>
            <p:cNvSpPr>
              <a:spLocks noChangeAspect="1"/>
            </p:cNvSpPr>
            <p:nvPr/>
          </p:nvSpPr>
          <p:spPr bwMode="auto">
            <a:xfrm>
              <a:off x="4587" y="2089"/>
              <a:ext cx="19" cy="27"/>
            </a:xfrm>
            <a:custGeom>
              <a:avLst/>
              <a:gdLst>
                <a:gd name="T0" fmla="*/ 0 w 19"/>
                <a:gd name="T1" fmla="*/ 0 h 27"/>
                <a:gd name="T2" fmla="*/ 1 w 19"/>
                <a:gd name="T3" fmla="*/ 8 h 27"/>
                <a:gd name="T4" fmla="*/ 6 w 19"/>
                <a:gd name="T5" fmla="*/ 16 h 27"/>
                <a:gd name="T6" fmla="*/ 13 w 19"/>
                <a:gd name="T7" fmla="*/ 23 h 27"/>
                <a:gd name="T8" fmla="*/ 19 w 19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0" y="0"/>
                  </a:moveTo>
                  <a:lnTo>
                    <a:pt x="1" y="8"/>
                  </a:lnTo>
                  <a:lnTo>
                    <a:pt x="6" y="16"/>
                  </a:lnTo>
                  <a:lnTo>
                    <a:pt x="13" y="23"/>
                  </a:lnTo>
                  <a:lnTo>
                    <a:pt x="19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5" name="Freeform 193"/>
            <p:cNvSpPr>
              <a:spLocks noChangeAspect="1"/>
            </p:cNvSpPr>
            <p:nvPr/>
          </p:nvSpPr>
          <p:spPr bwMode="auto">
            <a:xfrm>
              <a:off x="4811" y="2043"/>
              <a:ext cx="4" cy="5"/>
            </a:xfrm>
            <a:custGeom>
              <a:avLst/>
              <a:gdLst>
                <a:gd name="T0" fmla="*/ 4 w 4"/>
                <a:gd name="T1" fmla="*/ 0 h 5"/>
                <a:gd name="T2" fmla="*/ 3 w 4"/>
                <a:gd name="T3" fmla="*/ 0 h 5"/>
                <a:gd name="T4" fmla="*/ 3 w 4"/>
                <a:gd name="T5" fmla="*/ 0 h 5"/>
                <a:gd name="T6" fmla="*/ 2 w 4"/>
                <a:gd name="T7" fmla="*/ 1 h 5"/>
                <a:gd name="T8" fmla="*/ 2 w 4"/>
                <a:gd name="T9" fmla="*/ 1 h 5"/>
                <a:gd name="T10" fmla="*/ 1 w 4"/>
                <a:gd name="T11" fmla="*/ 2 h 5"/>
                <a:gd name="T12" fmla="*/ 1 w 4"/>
                <a:gd name="T13" fmla="*/ 3 h 5"/>
                <a:gd name="T14" fmla="*/ 1 w 4"/>
                <a:gd name="T15" fmla="*/ 4 h 5"/>
                <a:gd name="T16" fmla="*/ 0 w 4"/>
                <a:gd name="T17" fmla="*/ 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5"/>
                <a:gd name="T29" fmla="*/ 4 w 4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5">
                  <a:moveTo>
                    <a:pt x="4" y="0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6" name="Freeform 194"/>
            <p:cNvSpPr>
              <a:spLocks noChangeAspect="1"/>
            </p:cNvSpPr>
            <p:nvPr/>
          </p:nvSpPr>
          <p:spPr bwMode="auto">
            <a:xfrm>
              <a:off x="4926" y="2081"/>
              <a:ext cx="15" cy="3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1 h 3"/>
                <a:gd name="T4" fmla="*/ 14 w 15"/>
                <a:gd name="T5" fmla="*/ 1 h 3"/>
                <a:gd name="T6" fmla="*/ 12 w 15"/>
                <a:gd name="T7" fmla="*/ 2 h 3"/>
                <a:gd name="T8" fmla="*/ 10 w 15"/>
                <a:gd name="T9" fmla="*/ 2 h 3"/>
                <a:gd name="T10" fmla="*/ 7 w 15"/>
                <a:gd name="T11" fmla="*/ 3 h 3"/>
                <a:gd name="T12" fmla="*/ 4 w 15"/>
                <a:gd name="T13" fmla="*/ 3 h 3"/>
                <a:gd name="T14" fmla="*/ 2 w 15"/>
                <a:gd name="T15" fmla="*/ 3 h 3"/>
                <a:gd name="T16" fmla="*/ 0 w 15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3"/>
                <a:gd name="T29" fmla="*/ 15 w 1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3">
                  <a:moveTo>
                    <a:pt x="15" y="0"/>
                  </a:moveTo>
                  <a:lnTo>
                    <a:pt x="15" y="1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7" name="Freeform 195"/>
            <p:cNvSpPr>
              <a:spLocks noChangeAspect="1"/>
            </p:cNvSpPr>
            <p:nvPr/>
          </p:nvSpPr>
          <p:spPr bwMode="auto">
            <a:xfrm>
              <a:off x="4932" y="207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8" name="Line 196"/>
            <p:cNvSpPr>
              <a:spLocks noChangeAspect="1" noChangeShapeType="1"/>
            </p:cNvSpPr>
            <p:nvPr/>
          </p:nvSpPr>
          <p:spPr bwMode="auto">
            <a:xfrm>
              <a:off x="4872" y="218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9" name="Freeform 197"/>
            <p:cNvSpPr>
              <a:spLocks noChangeAspect="1"/>
            </p:cNvSpPr>
            <p:nvPr/>
          </p:nvSpPr>
          <p:spPr bwMode="auto">
            <a:xfrm>
              <a:off x="4863" y="2186"/>
              <a:ext cx="1" cy="22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18 h 22"/>
                <a:gd name="T4" fmla="*/ 0 w 1"/>
                <a:gd name="T5" fmla="*/ 22 h 22"/>
                <a:gd name="T6" fmla="*/ 0 60000 65536"/>
                <a:gd name="T7" fmla="*/ 0 60000 65536"/>
                <a:gd name="T8" fmla="*/ 0 60000 65536"/>
                <a:gd name="T9" fmla="*/ 0 w 1"/>
                <a:gd name="T10" fmla="*/ 0 h 22"/>
                <a:gd name="T11" fmla="*/ 1 w 1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2">
                  <a:moveTo>
                    <a:pt x="0" y="0"/>
                  </a:moveTo>
                  <a:lnTo>
                    <a:pt x="0" y="18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0" name="Line 198"/>
            <p:cNvSpPr>
              <a:spLocks noChangeAspect="1" noChangeShapeType="1"/>
            </p:cNvSpPr>
            <p:nvPr/>
          </p:nvSpPr>
          <p:spPr bwMode="auto">
            <a:xfrm flipV="1">
              <a:off x="4920" y="2179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1" name="Freeform 199"/>
            <p:cNvSpPr>
              <a:spLocks noChangeAspect="1"/>
            </p:cNvSpPr>
            <p:nvPr/>
          </p:nvSpPr>
          <p:spPr bwMode="auto">
            <a:xfrm>
              <a:off x="4825" y="2223"/>
              <a:ext cx="1" cy="96"/>
            </a:xfrm>
            <a:custGeom>
              <a:avLst/>
              <a:gdLst>
                <a:gd name="T0" fmla="*/ 0 w 1"/>
                <a:gd name="T1" fmla="*/ 0 h 96"/>
                <a:gd name="T2" fmla="*/ 0 w 1"/>
                <a:gd name="T3" fmla="*/ 4 h 96"/>
                <a:gd name="T4" fmla="*/ 1 w 1"/>
                <a:gd name="T5" fmla="*/ 96 h 96"/>
                <a:gd name="T6" fmla="*/ 0 60000 65536"/>
                <a:gd name="T7" fmla="*/ 0 60000 65536"/>
                <a:gd name="T8" fmla="*/ 0 60000 65536"/>
                <a:gd name="T9" fmla="*/ 0 w 1"/>
                <a:gd name="T10" fmla="*/ 0 h 96"/>
                <a:gd name="T11" fmla="*/ 1 w 1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6">
                  <a:moveTo>
                    <a:pt x="0" y="0"/>
                  </a:moveTo>
                  <a:lnTo>
                    <a:pt x="0" y="4"/>
                  </a:lnTo>
                  <a:lnTo>
                    <a:pt x="1" y="9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2" name="Freeform 200"/>
            <p:cNvSpPr>
              <a:spLocks noChangeAspect="1"/>
            </p:cNvSpPr>
            <p:nvPr/>
          </p:nvSpPr>
          <p:spPr bwMode="auto">
            <a:xfrm>
              <a:off x="4811" y="2024"/>
              <a:ext cx="29" cy="14"/>
            </a:xfrm>
            <a:custGeom>
              <a:avLst/>
              <a:gdLst>
                <a:gd name="T0" fmla="*/ 29 w 29"/>
                <a:gd name="T1" fmla="*/ 0 h 14"/>
                <a:gd name="T2" fmla="*/ 29 w 29"/>
                <a:gd name="T3" fmla="*/ 1 h 14"/>
                <a:gd name="T4" fmla="*/ 27 w 29"/>
                <a:gd name="T5" fmla="*/ 4 h 14"/>
                <a:gd name="T6" fmla="*/ 23 w 29"/>
                <a:gd name="T7" fmla="*/ 7 h 14"/>
                <a:gd name="T8" fmla="*/ 17 w 29"/>
                <a:gd name="T9" fmla="*/ 10 h 14"/>
                <a:gd name="T10" fmla="*/ 9 w 29"/>
                <a:gd name="T11" fmla="*/ 12 h 14"/>
                <a:gd name="T12" fmla="*/ 0 w 29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14"/>
                <a:gd name="T23" fmla="*/ 29 w 29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14">
                  <a:moveTo>
                    <a:pt x="29" y="0"/>
                  </a:moveTo>
                  <a:lnTo>
                    <a:pt x="29" y="1"/>
                  </a:lnTo>
                  <a:lnTo>
                    <a:pt x="27" y="4"/>
                  </a:lnTo>
                  <a:lnTo>
                    <a:pt x="23" y="7"/>
                  </a:lnTo>
                  <a:lnTo>
                    <a:pt x="17" y="10"/>
                  </a:lnTo>
                  <a:lnTo>
                    <a:pt x="9" y="12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3" name="Freeform 201"/>
            <p:cNvSpPr>
              <a:spLocks noChangeAspect="1"/>
            </p:cNvSpPr>
            <p:nvPr/>
          </p:nvSpPr>
          <p:spPr bwMode="auto">
            <a:xfrm>
              <a:off x="4953" y="2074"/>
              <a:ext cx="14" cy="3"/>
            </a:xfrm>
            <a:custGeom>
              <a:avLst/>
              <a:gdLst>
                <a:gd name="T0" fmla="*/ 14 w 14"/>
                <a:gd name="T1" fmla="*/ 0 h 3"/>
                <a:gd name="T2" fmla="*/ 14 w 14"/>
                <a:gd name="T3" fmla="*/ 1 h 3"/>
                <a:gd name="T4" fmla="*/ 12 w 14"/>
                <a:gd name="T5" fmla="*/ 1 h 3"/>
                <a:gd name="T6" fmla="*/ 11 w 14"/>
                <a:gd name="T7" fmla="*/ 2 h 3"/>
                <a:gd name="T8" fmla="*/ 8 w 14"/>
                <a:gd name="T9" fmla="*/ 2 h 3"/>
                <a:gd name="T10" fmla="*/ 5 w 14"/>
                <a:gd name="T11" fmla="*/ 3 h 3"/>
                <a:gd name="T12" fmla="*/ 2 w 14"/>
                <a:gd name="T13" fmla="*/ 2 h 3"/>
                <a:gd name="T14" fmla="*/ 0 w 14"/>
                <a:gd name="T15" fmla="*/ 2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"/>
                <a:gd name="T26" fmla="*/ 14 w 14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">
                  <a:moveTo>
                    <a:pt x="14" y="0"/>
                  </a:moveTo>
                  <a:lnTo>
                    <a:pt x="14" y="1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8" y="2"/>
                  </a:lnTo>
                  <a:lnTo>
                    <a:pt x="5" y="3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4" name="Freeform 202"/>
            <p:cNvSpPr>
              <a:spLocks noChangeAspect="1"/>
            </p:cNvSpPr>
            <p:nvPr/>
          </p:nvSpPr>
          <p:spPr bwMode="auto">
            <a:xfrm>
              <a:off x="4959" y="206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5" name="Freeform 203"/>
            <p:cNvSpPr>
              <a:spLocks noChangeAspect="1"/>
            </p:cNvSpPr>
            <p:nvPr/>
          </p:nvSpPr>
          <p:spPr bwMode="auto">
            <a:xfrm>
              <a:off x="4840" y="2047"/>
              <a:ext cx="43" cy="5"/>
            </a:xfrm>
            <a:custGeom>
              <a:avLst/>
              <a:gdLst>
                <a:gd name="T0" fmla="*/ 43 w 43"/>
                <a:gd name="T1" fmla="*/ 5 h 5"/>
                <a:gd name="T2" fmla="*/ 35 w 43"/>
                <a:gd name="T3" fmla="*/ 4 h 5"/>
                <a:gd name="T4" fmla="*/ 12 w 43"/>
                <a:gd name="T5" fmla="*/ 1 h 5"/>
                <a:gd name="T6" fmla="*/ 0 w 4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5"/>
                <a:gd name="T14" fmla="*/ 43 w 4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5">
                  <a:moveTo>
                    <a:pt x="43" y="5"/>
                  </a:moveTo>
                  <a:lnTo>
                    <a:pt x="35" y="4"/>
                  </a:lnTo>
                  <a:lnTo>
                    <a:pt x="1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6" name="Freeform 204"/>
            <p:cNvSpPr>
              <a:spLocks noChangeAspect="1"/>
            </p:cNvSpPr>
            <p:nvPr/>
          </p:nvSpPr>
          <p:spPr bwMode="auto">
            <a:xfrm>
              <a:off x="4976" y="2066"/>
              <a:ext cx="12" cy="2"/>
            </a:xfrm>
            <a:custGeom>
              <a:avLst/>
              <a:gdLst>
                <a:gd name="T0" fmla="*/ 12 w 12"/>
                <a:gd name="T1" fmla="*/ 0 h 2"/>
                <a:gd name="T2" fmla="*/ 12 w 12"/>
                <a:gd name="T3" fmla="*/ 0 h 2"/>
                <a:gd name="T4" fmla="*/ 11 w 12"/>
                <a:gd name="T5" fmla="*/ 1 h 2"/>
                <a:gd name="T6" fmla="*/ 10 w 12"/>
                <a:gd name="T7" fmla="*/ 1 h 2"/>
                <a:gd name="T8" fmla="*/ 8 w 12"/>
                <a:gd name="T9" fmla="*/ 2 h 2"/>
                <a:gd name="T10" fmla="*/ 5 w 12"/>
                <a:gd name="T11" fmla="*/ 2 h 2"/>
                <a:gd name="T12" fmla="*/ 2 w 12"/>
                <a:gd name="T13" fmla="*/ 2 h 2"/>
                <a:gd name="T14" fmla="*/ 0 w 12"/>
                <a:gd name="T15" fmla="*/ 2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"/>
                <a:gd name="T26" fmla="*/ 12 w 12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">
                  <a:moveTo>
                    <a:pt x="12" y="0"/>
                  </a:moveTo>
                  <a:lnTo>
                    <a:pt x="12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7" name="Freeform 205"/>
            <p:cNvSpPr>
              <a:spLocks noChangeAspect="1"/>
            </p:cNvSpPr>
            <p:nvPr/>
          </p:nvSpPr>
          <p:spPr bwMode="auto">
            <a:xfrm>
              <a:off x="4980" y="205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8" name="Freeform 206"/>
            <p:cNvSpPr>
              <a:spLocks noChangeAspect="1"/>
            </p:cNvSpPr>
            <p:nvPr/>
          </p:nvSpPr>
          <p:spPr bwMode="auto">
            <a:xfrm>
              <a:off x="4819" y="2223"/>
              <a:ext cx="2" cy="101"/>
            </a:xfrm>
            <a:custGeom>
              <a:avLst/>
              <a:gdLst>
                <a:gd name="T0" fmla="*/ 2 w 2"/>
                <a:gd name="T1" fmla="*/ 101 h 101"/>
                <a:gd name="T2" fmla="*/ 0 w 2"/>
                <a:gd name="T3" fmla="*/ 7 h 101"/>
                <a:gd name="T4" fmla="*/ 0 w 2"/>
                <a:gd name="T5" fmla="*/ 0 h 101"/>
                <a:gd name="T6" fmla="*/ 0 60000 65536"/>
                <a:gd name="T7" fmla="*/ 0 60000 65536"/>
                <a:gd name="T8" fmla="*/ 0 60000 65536"/>
                <a:gd name="T9" fmla="*/ 0 w 2"/>
                <a:gd name="T10" fmla="*/ 0 h 101"/>
                <a:gd name="T11" fmla="*/ 2 w 2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01">
                  <a:moveTo>
                    <a:pt x="2" y="101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9" name="Line 207"/>
            <p:cNvSpPr>
              <a:spLocks noChangeAspect="1" noChangeShapeType="1"/>
            </p:cNvSpPr>
            <p:nvPr/>
          </p:nvSpPr>
          <p:spPr bwMode="auto">
            <a:xfrm flipV="1">
              <a:off x="4599" y="2091"/>
              <a:ext cx="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0" name="Line 208"/>
            <p:cNvSpPr>
              <a:spLocks noChangeAspect="1" noChangeShapeType="1"/>
            </p:cNvSpPr>
            <p:nvPr/>
          </p:nvSpPr>
          <p:spPr bwMode="auto">
            <a:xfrm>
              <a:off x="4615" y="209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1" name="Freeform 209"/>
            <p:cNvSpPr>
              <a:spLocks noChangeAspect="1"/>
            </p:cNvSpPr>
            <p:nvPr/>
          </p:nvSpPr>
          <p:spPr bwMode="auto">
            <a:xfrm>
              <a:off x="4615" y="2093"/>
              <a:ext cx="5" cy="11"/>
            </a:xfrm>
            <a:custGeom>
              <a:avLst/>
              <a:gdLst>
                <a:gd name="T0" fmla="*/ 0 w 5"/>
                <a:gd name="T1" fmla="*/ 0 h 11"/>
                <a:gd name="T2" fmla="*/ 1 w 5"/>
                <a:gd name="T3" fmla="*/ 1 h 11"/>
                <a:gd name="T4" fmla="*/ 2 w 5"/>
                <a:gd name="T5" fmla="*/ 2 h 11"/>
                <a:gd name="T6" fmla="*/ 3 w 5"/>
                <a:gd name="T7" fmla="*/ 3 h 11"/>
                <a:gd name="T8" fmla="*/ 3 w 5"/>
                <a:gd name="T9" fmla="*/ 4 h 11"/>
                <a:gd name="T10" fmla="*/ 4 w 5"/>
                <a:gd name="T11" fmla="*/ 6 h 11"/>
                <a:gd name="T12" fmla="*/ 4 w 5"/>
                <a:gd name="T13" fmla="*/ 8 h 11"/>
                <a:gd name="T14" fmla="*/ 5 w 5"/>
                <a:gd name="T15" fmla="*/ 10 h 11"/>
                <a:gd name="T16" fmla="*/ 5 w 5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1"/>
                <a:gd name="T29" fmla="*/ 5 w 5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1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5" y="10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2" name="Freeform 210"/>
            <p:cNvSpPr>
              <a:spLocks noChangeAspect="1"/>
            </p:cNvSpPr>
            <p:nvPr/>
          </p:nvSpPr>
          <p:spPr bwMode="auto">
            <a:xfrm>
              <a:off x="4606" y="2102"/>
              <a:ext cx="14" cy="2"/>
            </a:xfrm>
            <a:custGeom>
              <a:avLst/>
              <a:gdLst>
                <a:gd name="T0" fmla="*/ 14 w 14"/>
                <a:gd name="T1" fmla="*/ 2 h 2"/>
                <a:gd name="T2" fmla="*/ 13 w 14"/>
                <a:gd name="T3" fmla="*/ 2 h 2"/>
                <a:gd name="T4" fmla="*/ 10 w 14"/>
                <a:gd name="T5" fmla="*/ 2 h 2"/>
                <a:gd name="T6" fmla="*/ 7 w 14"/>
                <a:gd name="T7" fmla="*/ 2 h 2"/>
                <a:gd name="T8" fmla="*/ 4 w 14"/>
                <a:gd name="T9" fmla="*/ 2 h 2"/>
                <a:gd name="T10" fmla="*/ 2 w 14"/>
                <a:gd name="T11" fmla="*/ 1 h 2"/>
                <a:gd name="T12" fmla="*/ 1 w 14"/>
                <a:gd name="T13" fmla="*/ 1 h 2"/>
                <a:gd name="T14" fmla="*/ 0 w 14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"/>
                <a:gd name="T26" fmla="*/ 14 w 14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">
                  <a:moveTo>
                    <a:pt x="14" y="2"/>
                  </a:moveTo>
                  <a:lnTo>
                    <a:pt x="13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3" name="Freeform 211"/>
            <p:cNvSpPr>
              <a:spLocks noChangeAspect="1"/>
            </p:cNvSpPr>
            <p:nvPr/>
          </p:nvSpPr>
          <p:spPr bwMode="auto">
            <a:xfrm>
              <a:off x="4614" y="209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4" name="Line 212"/>
            <p:cNvSpPr>
              <a:spLocks noChangeAspect="1" noChangeShapeType="1"/>
            </p:cNvSpPr>
            <p:nvPr/>
          </p:nvSpPr>
          <p:spPr bwMode="auto">
            <a:xfrm>
              <a:off x="4620" y="2104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5" name="Line 213"/>
            <p:cNvSpPr>
              <a:spLocks noChangeAspect="1" noChangeShapeType="1"/>
            </p:cNvSpPr>
            <p:nvPr/>
          </p:nvSpPr>
          <p:spPr bwMode="auto">
            <a:xfrm flipV="1">
              <a:off x="4615" y="209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6" name="Freeform 214"/>
            <p:cNvSpPr>
              <a:spLocks noChangeAspect="1"/>
            </p:cNvSpPr>
            <p:nvPr/>
          </p:nvSpPr>
          <p:spPr bwMode="auto">
            <a:xfrm>
              <a:off x="4620" y="2092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0 w 4"/>
                <a:gd name="T3" fmla="*/ 1 h 11"/>
                <a:gd name="T4" fmla="*/ 1 w 4"/>
                <a:gd name="T5" fmla="*/ 2 h 11"/>
                <a:gd name="T6" fmla="*/ 2 w 4"/>
                <a:gd name="T7" fmla="*/ 3 h 11"/>
                <a:gd name="T8" fmla="*/ 3 w 4"/>
                <a:gd name="T9" fmla="*/ 5 h 11"/>
                <a:gd name="T10" fmla="*/ 3 w 4"/>
                <a:gd name="T11" fmla="*/ 6 h 11"/>
                <a:gd name="T12" fmla="*/ 4 w 4"/>
                <a:gd name="T13" fmla="*/ 8 h 11"/>
                <a:gd name="T14" fmla="*/ 4 w 4"/>
                <a:gd name="T15" fmla="*/ 10 h 11"/>
                <a:gd name="T16" fmla="*/ 4 w 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7" name="Line 215"/>
            <p:cNvSpPr>
              <a:spLocks noChangeAspect="1" noChangeShapeType="1"/>
            </p:cNvSpPr>
            <p:nvPr/>
          </p:nvSpPr>
          <p:spPr bwMode="auto">
            <a:xfrm flipH="1">
              <a:off x="4620" y="2103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8" name="Line 216"/>
            <p:cNvSpPr>
              <a:spLocks noChangeAspect="1" noChangeShapeType="1"/>
            </p:cNvSpPr>
            <p:nvPr/>
          </p:nvSpPr>
          <p:spPr bwMode="auto">
            <a:xfrm>
              <a:off x="4624" y="210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9" name="Line 217"/>
            <p:cNvSpPr>
              <a:spLocks noChangeAspect="1" noChangeShapeType="1"/>
            </p:cNvSpPr>
            <p:nvPr/>
          </p:nvSpPr>
          <p:spPr bwMode="auto">
            <a:xfrm>
              <a:off x="4620" y="20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0" name="Line 218"/>
            <p:cNvSpPr>
              <a:spLocks noChangeAspect="1" noChangeShapeType="1"/>
            </p:cNvSpPr>
            <p:nvPr/>
          </p:nvSpPr>
          <p:spPr bwMode="auto">
            <a:xfrm>
              <a:off x="4620" y="20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1" name="Freeform 219"/>
            <p:cNvSpPr>
              <a:spLocks noChangeAspect="1"/>
            </p:cNvSpPr>
            <p:nvPr/>
          </p:nvSpPr>
          <p:spPr bwMode="auto">
            <a:xfrm>
              <a:off x="4618" y="2092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2" name="Line 220"/>
            <p:cNvSpPr>
              <a:spLocks noChangeAspect="1" noChangeShapeType="1"/>
            </p:cNvSpPr>
            <p:nvPr/>
          </p:nvSpPr>
          <p:spPr bwMode="auto">
            <a:xfrm>
              <a:off x="4624" y="2103"/>
              <a:ext cx="1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3" name="Line 221"/>
            <p:cNvSpPr>
              <a:spLocks noChangeAspect="1" noChangeShapeType="1"/>
            </p:cNvSpPr>
            <p:nvPr/>
          </p:nvSpPr>
          <p:spPr bwMode="auto">
            <a:xfrm flipH="1">
              <a:off x="4615" y="209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4" name="Freeform 222"/>
            <p:cNvSpPr>
              <a:spLocks noChangeAspect="1"/>
            </p:cNvSpPr>
            <p:nvPr/>
          </p:nvSpPr>
          <p:spPr bwMode="auto">
            <a:xfrm>
              <a:off x="4993" y="2056"/>
              <a:ext cx="11" cy="3"/>
            </a:xfrm>
            <a:custGeom>
              <a:avLst/>
              <a:gdLst>
                <a:gd name="T0" fmla="*/ 11 w 11"/>
                <a:gd name="T1" fmla="*/ 0 h 3"/>
                <a:gd name="T2" fmla="*/ 11 w 11"/>
                <a:gd name="T3" fmla="*/ 1 h 3"/>
                <a:gd name="T4" fmla="*/ 10 w 11"/>
                <a:gd name="T5" fmla="*/ 1 h 3"/>
                <a:gd name="T6" fmla="*/ 8 w 11"/>
                <a:gd name="T7" fmla="*/ 2 h 3"/>
                <a:gd name="T8" fmla="*/ 5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11" y="0"/>
                  </a:moveTo>
                  <a:lnTo>
                    <a:pt x="11" y="1"/>
                  </a:lnTo>
                  <a:lnTo>
                    <a:pt x="10" y="1"/>
                  </a:lnTo>
                  <a:lnTo>
                    <a:pt x="8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5" name="Freeform 223"/>
            <p:cNvSpPr>
              <a:spLocks noChangeAspect="1"/>
            </p:cNvSpPr>
            <p:nvPr/>
          </p:nvSpPr>
          <p:spPr bwMode="auto">
            <a:xfrm>
              <a:off x="4996" y="204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6" name="Freeform 224"/>
            <p:cNvSpPr>
              <a:spLocks noChangeAspect="1"/>
            </p:cNvSpPr>
            <p:nvPr/>
          </p:nvSpPr>
          <p:spPr bwMode="auto">
            <a:xfrm>
              <a:off x="4587" y="2069"/>
              <a:ext cx="14" cy="20"/>
            </a:xfrm>
            <a:custGeom>
              <a:avLst/>
              <a:gdLst>
                <a:gd name="T0" fmla="*/ 14 w 14"/>
                <a:gd name="T1" fmla="*/ 0 h 20"/>
                <a:gd name="T2" fmla="*/ 9 w 14"/>
                <a:gd name="T3" fmla="*/ 5 h 20"/>
                <a:gd name="T4" fmla="*/ 3 w 14"/>
                <a:gd name="T5" fmla="*/ 13 h 20"/>
                <a:gd name="T6" fmla="*/ 0 w 14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0"/>
                <a:gd name="T14" fmla="*/ 14 w 1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0">
                  <a:moveTo>
                    <a:pt x="14" y="0"/>
                  </a:moveTo>
                  <a:lnTo>
                    <a:pt x="9" y="5"/>
                  </a:lnTo>
                  <a:lnTo>
                    <a:pt x="3" y="13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7" name="Freeform 225"/>
            <p:cNvSpPr>
              <a:spLocks noChangeAspect="1"/>
            </p:cNvSpPr>
            <p:nvPr/>
          </p:nvSpPr>
          <p:spPr bwMode="auto">
            <a:xfrm>
              <a:off x="4834" y="1658"/>
              <a:ext cx="33" cy="4"/>
            </a:xfrm>
            <a:custGeom>
              <a:avLst/>
              <a:gdLst>
                <a:gd name="T0" fmla="*/ 0 w 33"/>
                <a:gd name="T1" fmla="*/ 0 h 4"/>
                <a:gd name="T2" fmla="*/ 2 w 33"/>
                <a:gd name="T3" fmla="*/ 1 h 4"/>
                <a:gd name="T4" fmla="*/ 6 w 33"/>
                <a:gd name="T5" fmla="*/ 2 h 4"/>
                <a:gd name="T6" fmla="*/ 10 w 33"/>
                <a:gd name="T7" fmla="*/ 3 h 4"/>
                <a:gd name="T8" fmla="*/ 14 w 33"/>
                <a:gd name="T9" fmla="*/ 4 h 4"/>
                <a:gd name="T10" fmla="*/ 19 w 33"/>
                <a:gd name="T11" fmla="*/ 4 h 4"/>
                <a:gd name="T12" fmla="*/ 23 w 33"/>
                <a:gd name="T13" fmla="*/ 4 h 4"/>
                <a:gd name="T14" fmla="*/ 28 w 33"/>
                <a:gd name="T15" fmla="*/ 4 h 4"/>
                <a:gd name="T16" fmla="*/ 33 w 33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4"/>
                <a:gd name="T29" fmla="*/ 33 w 3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4">
                  <a:moveTo>
                    <a:pt x="0" y="0"/>
                  </a:moveTo>
                  <a:lnTo>
                    <a:pt x="2" y="1"/>
                  </a:lnTo>
                  <a:lnTo>
                    <a:pt x="6" y="2"/>
                  </a:lnTo>
                  <a:lnTo>
                    <a:pt x="10" y="3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8" y="4"/>
                  </a:lnTo>
                  <a:lnTo>
                    <a:pt x="3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8" name="Freeform 226"/>
            <p:cNvSpPr>
              <a:spLocks noChangeAspect="1"/>
            </p:cNvSpPr>
            <p:nvPr/>
          </p:nvSpPr>
          <p:spPr bwMode="auto">
            <a:xfrm>
              <a:off x="4867" y="1662"/>
              <a:ext cx="2" cy="10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0 h 10"/>
                <a:gd name="T4" fmla="*/ 1 w 2"/>
                <a:gd name="T5" fmla="*/ 1 h 10"/>
                <a:gd name="T6" fmla="*/ 1 w 2"/>
                <a:gd name="T7" fmla="*/ 2 h 10"/>
                <a:gd name="T8" fmla="*/ 2 w 2"/>
                <a:gd name="T9" fmla="*/ 4 h 10"/>
                <a:gd name="T10" fmla="*/ 2 w 2"/>
                <a:gd name="T11" fmla="*/ 5 h 10"/>
                <a:gd name="T12" fmla="*/ 2 w 2"/>
                <a:gd name="T13" fmla="*/ 7 h 10"/>
                <a:gd name="T14" fmla="*/ 2 w 2"/>
                <a:gd name="T15" fmla="*/ 9 h 10"/>
                <a:gd name="T16" fmla="*/ 2 w 2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9" name="Freeform 227"/>
            <p:cNvSpPr>
              <a:spLocks noChangeAspect="1"/>
            </p:cNvSpPr>
            <p:nvPr/>
          </p:nvSpPr>
          <p:spPr bwMode="auto">
            <a:xfrm>
              <a:off x="4827" y="1668"/>
              <a:ext cx="42" cy="5"/>
            </a:xfrm>
            <a:custGeom>
              <a:avLst/>
              <a:gdLst>
                <a:gd name="T0" fmla="*/ 42 w 42"/>
                <a:gd name="T1" fmla="*/ 4 h 5"/>
                <a:gd name="T2" fmla="*/ 36 w 42"/>
                <a:gd name="T3" fmla="*/ 5 h 5"/>
                <a:gd name="T4" fmla="*/ 30 w 42"/>
                <a:gd name="T5" fmla="*/ 5 h 5"/>
                <a:gd name="T6" fmla="*/ 24 w 42"/>
                <a:gd name="T7" fmla="*/ 5 h 5"/>
                <a:gd name="T8" fmla="*/ 18 w 42"/>
                <a:gd name="T9" fmla="*/ 4 h 5"/>
                <a:gd name="T10" fmla="*/ 13 w 42"/>
                <a:gd name="T11" fmla="*/ 3 h 5"/>
                <a:gd name="T12" fmla="*/ 7 w 42"/>
                <a:gd name="T13" fmla="*/ 3 h 5"/>
                <a:gd name="T14" fmla="*/ 3 w 42"/>
                <a:gd name="T15" fmla="*/ 1 h 5"/>
                <a:gd name="T16" fmla="*/ 0 w 42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5"/>
                <a:gd name="T29" fmla="*/ 42 w 42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5">
                  <a:moveTo>
                    <a:pt x="42" y="4"/>
                  </a:moveTo>
                  <a:lnTo>
                    <a:pt x="36" y="5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4"/>
                  </a:lnTo>
                  <a:lnTo>
                    <a:pt x="13" y="3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0" name="Freeform 228"/>
            <p:cNvSpPr>
              <a:spLocks noChangeAspect="1"/>
            </p:cNvSpPr>
            <p:nvPr/>
          </p:nvSpPr>
          <p:spPr bwMode="auto">
            <a:xfrm>
              <a:off x="4827" y="1658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5 w 7"/>
                <a:gd name="T3" fmla="*/ 1 h 10"/>
                <a:gd name="T4" fmla="*/ 4 w 7"/>
                <a:gd name="T5" fmla="*/ 1 h 10"/>
                <a:gd name="T6" fmla="*/ 3 w 7"/>
                <a:gd name="T7" fmla="*/ 2 h 10"/>
                <a:gd name="T8" fmla="*/ 2 w 7"/>
                <a:gd name="T9" fmla="*/ 4 h 10"/>
                <a:gd name="T10" fmla="*/ 1 w 7"/>
                <a:gd name="T11" fmla="*/ 5 h 10"/>
                <a:gd name="T12" fmla="*/ 0 w 7"/>
                <a:gd name="T13" fmla="*/ 7 h 10"/>
                <a:gd name="T14" fmla="*/ 0 w 7"/>
                <a:gd name="T15" fmla="*/ 8 h 10"/>
                <a:gd name="T16" fmla="*/ 0 w 7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0"/>
                <a:gd name="T29" fmla="*/ 7 w 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0">
                  <a:moveTo>
                    <a:pt x="7" y="0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1" name="Freeform 229"/>
            <p:cNvSpPr>
              <a:spLocks noChangeAspect="1"/>
            </p:cNvSpPr>
            <p:nvPr/>
          </p:nvSpPr>
          <p:spPr bwMode="auto">
            <a:xfrm>
              <a:off x="4827" y="1675"/>
              <a:ext cx="42" cy="5"/>
            </a:xfrm>
            <a:custGeom>
              <a:avLst/>
              <a:gdLst>
                <a:gd name="T0" fmla="*/ 0 w 42"/>
                <a:gd name="T1" fmla="*/ 0 h 5"/>
                <a:gd name="T2" fmla="*/ 3 w 42"/>
                <a:gd name="T3" fmla="*/ 1 h 5"/>
                <a:gd name="T4" fmla="*/ 8 w 42"/>
                <a:gd name="T5" fmla="*/ 3 h 5"/>
                <a:gd name="T6" fmla="*/ 13 w 42"/>
                <a:gd name="T7" fmla="*/ 4 h 5"/>
                <a:gd name="T8" fmla="*/ 18 w 42"/>
                <a:gd name="T9" fmla="*/ 4 h 5"/>
                <a:gd name="T10" fmla="*/ 24 w 42"/>
                <a:gd name="T11" fmla="*/ 5 h 5"/>
                <a:gd name="T12" fmla="*/ 30 w 42"/>
                <a:gd name="T13" fmla="*/ 5 h 5"/>
                <a:gd name="T14" fmla="*/ 36 w 42"/>
                <a:gd name="T15" fmla="*/ 5 h 5"/>
                <a:gd name="T16" fmla="*/ 42 w 42"/>
                <a:gd name="T17" fmla="*/ 4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5"/>
                <a:gd name="T29" fmla="*/ 42 w 42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5">
                  <a:moveTo>
                    <a:pt x="0" y="0"/>
                  </a:moveTo>
                  <a:lnTo>
                    <a:pt x="3" y="1"/>
                  </a:lnTo>
                  <a:lnTo>
                    <a:pt x="8" y="3"/>
                  </a:lnTo>
                  <a:lnTo>
                    <a:pt x="13" y="4"/>
                  </a:lnTo>
                  <a:lnTo>
                    <a:pt x="18" y="4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4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2" name="Line 230"/>
            <p:cNvSpPr>
              <a:spLocks noChangeAspect="1" noChangeShapeType="1"/>
            </p:cNvSpPr>
            <p:nvPr/>
          </p:nvSpPr>
          <p:spPr bwMode="auto">
            <a:xfrm>
              <a:off x="4827" y="1668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3" name="Line 231"/>
            <p:cNvSpPr>
              <a:spLocks noChangeAspect="1" noChangeShapeType="1"/>
            </p:cNvSpPr>
            <p:nvPr/>
          </p:nvSpPr>
          <p:spPr bwMode="auto">
            <a:xfrm>
              <a:off x="4869" y="1672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4" name="Freeform 232"/>
            <p:cNvSpPr>
              <a:spLocks noChangeAspect="1"/>
            </p:cNvSpPr>
            <p:nvPr/>
          </p:nvSpPr>
          <p:spPr bwMode="auto">
            <a:xfrm>
              <a:off x="4868" y="1679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2 h 2"/>
                <a:gd name="T16" fmla="*/ 0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5" name="Freeform 233"/>
            <p:cNvSpPr>
              <a:spLocks noChangeAspect="1"/>
            </p:cNvSpPr>
            <p:nvPr/>
          </p:nvSpPr>
          <p:spPr bwMode="auto">
            <a:xfrm>
              <a:off x="4827" y="1675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6" name="Freeform 234"/>
            <p:cNvSpPr>
              <a:spLocks noChangeAspect="1"/>
            </p:cNvSpPr>
            <p:nvPr/>
          </p:nvSpPr>
          <p:spPr bwMode="auto">
            <a:xfrm>
              <a:off x="4735" y="1582"/>
              <a:ext cx="114" cy="55"/>
            </a:xfrm>
            <a:custGeom>
              <a:avLst/>
              <a:gdLst>
                <a:gd name="T0" fmla="*/ 0 w 114"/>
                <a:gd name="T1" fmla="*/ 0 h 55"/>
                <a:gd name="T2" fmla="*/ 23 w 114"/>
                <a:gd name="T3" fmla="*/ 4 h 55"/>
                <a:gd name="T4" fmla="*/ 44 w 114"/>
                <a:gd name="T5" fmla="*/ 9 h 55"/>
                <a:gd name="T6" fmla="*/ 62 w 114"/>
                <a:gd name="T7" fmla="*/ 14 h 55"/>
                <a:gd name="T8" fmla="*/ 79 w 114"/>
                <a:gd name="T9" fmla="*/ 20 h 55"/>
                <a:gd name="T10" fmla="*/ 92 w 114"/>
                <a:gd name="T11" fmla="*/ 26 h 55"/>
                <a:gd name="T12" fmla="*/ 102 w 114"/>
                <a:gd name="T13" fmla="*/ 33 h 55"/>
                <a:gd name="T14" fmla="*/ 109 w 114"/>
                <a:gd name="T15" fmla="*/ 40 h 55"/>
                <a:gd name="T16" fmla="*/ 113 w 114"/>
                <a:gd name="T17" fmla="*/ 47 h 55"/>
                <a:gd name="T18" fmla="*/ 114 w 114"/>
                <a:gd name="T19" fmla="*/ 55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55"/>
                <a:gd name="T32" fmla="*/ 114 w 114"/>
                <a:gd name="T33" fmla="*/ 55 h 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55">
                  <a:moveTo>
                    <a:pt x="0" y="0"/>
                  </a:moveTo>
                  <a:lnTo>
                    <a:pt x="23" y="4"/>
                  </a:lnTo>
                  <a:lnTo>
                    <a:pt x="44" y="9"/>
                  </a:lnTo>
                  <a:lnTo>
                    <a:pt x="62" y="14"/>
                  </a:lnTo>
                  <a:lnTo>
                    <a:pt x="79" y="20"/>
                  </a:lnTo>
                  <a:lnTo>
                    <a:pt x="92" y="26"/>
                  </a:lnTo>
                  <a:lnTo>
                    <a:pt x="102" y="33"/>
                  </a:lnTo>
                  <a:lnTo>
                    <a:pt x="109" y="40"/>
                  </a:lnTo>
                  <a:lnTo>
                    <a:pt x="113" y="47"/>
                  </a:lnTo>
                  <a:lnTo>
                    <a:pt x="114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7" name="Freeform 235"/>
            <p:cNvSpPr>
              <a:spLocks noChangeAspect="1"/>
            </p:cNvSpPr>
            <p:nvPr/>
          </p:nvSpPr>
          <p:spPr bwMode="auto">
            <a:xfrm>
              <a:off x="4673" y="158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8" name="Line 236"/>
            <p:cNvSpPr>
              <a:spLocks noChangeAspect="1" noChangeShapeType="1"/>
            </p:cNvSpPr>
            <p:nvPr/>
          </p:nvSpPr>
          <p:spPr bwMode="auto">
            <a:xfrm>
              <a:off x="4659" y="1575"/>
              <a:ext cx="1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9" name="Freeform 237"/>
            <p:cNvSpPr>
              <a:spLocks noChangeAspect="1"/>
            </p:cNvSpPr>
            <p:nvPr/>
          </p:nvSpPr>
          <p:spPr bwMode="auto">
            <a:xfrm>
              <a:off x="4656" y="1565"/>
              <a:ext cx="10" cy="10"/>
            </a:xfrm>
            <a:custGeom>
              <a:avLst/>
              <a:gdLst>
                <a:gd name="T0" fmla="*/ 10 w 10"/>
                <a:gd name="T1" fmla="*/ 0 h 10"/>
                <a:gd name="T2" fmla="*/ 6 w 10"/>
                <a:gd name="T3" fmla="*/ 1 h 10"/>
                <a:gd name="T4" fmla="*/ 4 w 10"/>
                <a:gd name="T5" fmla="*/ 3 h 10"/>
                <a:gd name="T6" fmla="*/ 1 w 10"/>
                <a:gd name="T7" fmla="*/ 4 h 10"/>
                <a:gd name="T8" fmla="*/ 0 w 10"/>
                <a:gd name="T9" fmla="*/ 5 h 10"/>
                <a:gd name="T10" fmla="*/ 0 w 10"/>
                <a:gd name="T11" fmla="*/ 6 h 10"/>
                <a:gd name="T12" fmla="*/ 0 w 10"/>
                <a:gd name="T13" fmla="*/ 7 h 10"/>
                <a:gd name="T14" fmla="*/ 1 w 10"/>
                <a:gd name="T15" fmla="*/ 9 h 10"/>
                <a:gd name="T16" fmla="*/ 3 w 10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0"/>
                <a:gd name="T29" fmla="*/ 10 w 10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0">
                  <a:moveTo>
                    <a:pt x="10" y="0"/>
                  </a:moveTo>
                  <a:lnTo>
                    <a:pt x="6" y="1"/>
                  </a:lnTo>
                  <a:lnTo>
                    <a:pt x="4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0" name="Freeform 238"/>
            <p:cNvSpPr>
              <a:spLocks noChangeAspect="1"/>
            </p:cNvSpPr>
            <p:nvPr/>
          </p:nvSpPr>
          <p:spPr bwMode="auto">
            <a:xfrm>
              <a:off x="4942" y="1570"/>
              <a:ext cx="56" cy="67"/>
            </a:xfrm>
            <a:custGeom>
              <a:avLst/>
              <a:gdLst>
                <a:gd name="T0" fmla="*/ 28 w 56"/>
                <a:gd name="T1" fmla="*/ 67 h 67"/>
                <a:gd name="T2" fmla="*/ 34 w 56"/>
                <a:gd name="T3" fmla="*/ 64 h 67"/>
                <a:gd name="T4" fmla="*/ 44 w 56"/>
                <a:gd name="T5" fmla="*/ 58 h 67"/>
                <a:gd name="T6" fmla="*/ 51 w 56"/>
                <a:gd name="T7" fmla="*/ 51 h 67"/>
                <a:gd name="T8" fmla="*/ 55 w 56"/>
                <a:gd name="T9" fmla="*/ 44 h 67"/>
                <a:gd name="T10" fmla="*/ 56 w 56"/>
                <a:gd name="T11" fmla="*/ 37 h 67"/>
                <a:gd name="T12" fmla="*/ 53 w 56"/>
                <a:gd name="T13" fmla="*/ 31 h 67"/>
                <a:gd name="T14" fmla="*/ 48 w 56"/>
                <a:gd name="T15" fmla="*/ 24 h 67"/>
                <a:gd name="T16" fmla="*/ 40 w 56"/>
                <a:gd name="T17" fmla="*/ 17 h 67"/>
                <a:gd name="T18" fmla="*/ 29 w 56"/>
                <a:gd name="T19" fmla="*/ 11 h 67"/>
                <a:gd name="T20" fmla="*/ 15 w 56"/>
                <a:gd name="T21" fmla="*/ 5 h 67"/>
                <a:gd name="T22" fmla="*/ 0 w 56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67"/>
                <a:gd name="T38" fmla="*/ 56 w 56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67">
                  <a:moveTo>
                    <a:pt x="28" y="67"/>
                  </a:moveTo>
                  <a:lnTo>
                    <a:pt x="34" y="64"/>
                  </a:lnTo>
                  <a:lnTo>
                    <a:pt x="44" y="58"/>
                  </a:lnTo>
                  <a:lnTo>
                    <a:pt x="51" y="51"/>
                  </a:lnTo>
                  <a:lnTo>
                    <a:pt x="55" y="44"/>
                  </a:lnTo>
                  <a:lnTo>
                    <a:pt x="56" y="37"/>
                  </a:lnTo>
                  <a:lnTo>
                    <a:pt x="53" y="31"/>
                  </a:lnTo>
                  <a:lnTo>
                    <a:pt x="48" y="24"/>
                  </a:lnTo>
                  <a:lnTo>
                    <a:pt x="40" y="17"/>
                  </a:lnTo>
                  <a:lnTo>
                    <a:pt x="29" y="11"/>
                  </a:lnTo>
                  <a:lnTo>
                    <a:pt x="15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1" name="Line 239"/>
            <p:cNvSpPr>
              <a:spLocks noChangeAspect="1" noChangeShapeType="1"/>
            </p:cNvSpPr>
            <p:nvPr/>
          </p:nvSpPr>
          <p:spPr bwMode="auto">
            <a:xfrm>
              <a:off x="4819" y="1652"/>
              <a:ext cx="15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2" name="Freeform 240"/>
            <p:cNvSpPr>
              <a:spLocks noChangeAspect="1"/>
            </p:cNvSpPr>
            <p:nvPr/>
          </p:nvSpPr>
          <p:spPr bwMode="auto">
            <a:xfrm>
              <a:off x="4819" y="165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3" name="Freeform 241"/>
            <p:cNvSpPr>
              <a:spLocks noChangeAspect="1"/>
            </p:cNvSpPr>
            <p:nvPr/>
          </p:nvSpPr>
          <p:spPr bwMode="auto">
            <a:xfrm>
              <a:off x="4820" y="1637"/>
              <a:ext cx="29" cy="14"/>
            </a:xfrm>
            <a:custGeom>
              <a:avLst/>
              <a:gdLst>
                <a:gd name="T0" fmla="*/ 29 w 29"/>
                <a:gd name="T1" fmla="*/ 0 h 14"/>
                <a:gd name="T2" fmla="*/ 28 w 29"/>
                <a:gd name="T3" fmla="*/ 2 h 14"/>
                <a:gd name="T4" fmla="*/ 26 w 29"/>
                <a:gd name="T5" fmla="*/ 4 h 14"/>
                <a:gd name="T6" fmla="*/ 24 w 29"/>
                <a:gd name="T7" fmla="*/ 6 h 14"/>
                <a:gd name="T8" fmla="*/ 20 w 29"/>
                <a:gd name="T9" fmla="*/ 8 h 14"/>
                <a:gd name="T10" fmla="*/ 16 w 29"/>
                <a:gd name="T11" fmla="*/ 10 h 14"/>
                <a:gd name="T12" fmla="*/ 11 w 29"/>
                <a:gd name="T13" fmla="*/ 12 h 14"/>
                <a:gd name="T14" fmla="*/ 6 w 29"/>
                <a:gd name="T15" fmla="*/ 13 h 14"/>
                <a:gd name="T16" fmla="*/ 0 w 29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4"/>
                <a:gd name="T29" fmla="*/ 29 w 2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4">
                  <a:moveTo>
                    <a:pt x="29" y="0"/>
                  </a:moveTo>
                  <a:lnTo>
                    <a:pt x="28" y="2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1" y="12"/>
                  </a:lnTo>
                  <a:lnTo>
                    <a:pt x="6" y="13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4" name="Freeform 242"/>
            <p:cNvSpPr>
              <a:spLocks noChangeAspect="1"/>
            </p:cNvSpPr>
            <p:nvPr/>
          </p:nvSpPr>
          <p:spPr bwMode="auto">
            <a:xfrm>
              <a:off x="4867" y="1681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5" name="Freeform 243"/>
            <p:cNvSpPr>
              <a:spLocks noChangeAspect="1"/>
            </p:cNvSpPr>
            <p:nvPr/>
          </p:nvSpPr>
          <p:spPr bwMode="auto">
            <a:xfrm>
              <a:off x="4833" y="1679"/>
              <a:ext cx="34" cy="4"/>
            </a:xfrm>
            <a:custGeom>
              <a:avLst/>
              <a:gdLst>
                <a:gd name="T0" fmla="*/ 34 w 34"/>
                <a:gd name="T1" fmla="*/ 4 h 4"/>
                <a:gd name="T2" fmla="*/ 29 w 34"/>
                <a:gd name="T3" fmla="*/ 4 h 4"/>
                <a:gd name="T4" fmla="*/ 24 w 34"/>
                <a:gd name="T5" fmla="*/ 4 h 4"/>
                <a:gd name="T6" fmla="*/ 19 w 34"/>
                <a:gd name="T7" fmla="*/ 4 h 4"/>
                <a:gd name="T8" fmla="*/ 15 w 34"/>
                <a:gd name="T9" fmla="*/ 4 h 4"/>
                <a:gd name="T10" fmla="*/ 10 w 34"/>
                <a:gd name="T11" fmla="*/ 3 h 4"/>
                <a:gd name="T12" fmla="*/ 6 w 34"/>
                <a:gd name="T13" fmla="*/ 3 h 4"/>
                <a:gd name="T14" fmla="*/ 2 w 34"/>
                <a:gd name="T15" fmla="*/ 2 h 4"/>
                <a:gd name="T16" fmla="*/ 0 w 34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4"/>
                <a:gd name="T29" fmla="*/ 34 w 34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4">
                  <a:moveTo>
                    <a:pt x="34" y="4"/>
                  </a:moveTo>
                  <a:lnTo>
                    <a:pt x="29" y="4"/>
                  </a:lnTo>
                  <a:lnTo>
                    <a:pt x="24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0" y="3"/>
                  </a:lnTo>
                  <a:lnTo>
                    <a:pt x="6" y="3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6" name="Freeform 244"/>
            <p:cNvSpPr>
              <a:spLocks noChangeAspect="1"/>
            </p:cNvSpPr>
            <p:nvPr/>
          </p:nvSpPr>
          <p:spPr bwMode="auto">
            <a:xfrm>
              <a:off x="4832" y="1679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7" name="Freeform 245"/>
            <p:cNvSpPr>
              <a:spLocks noChangeAspect="1"/>
            </p:cNvSpPr>
            <p:nvPr/>
          </p:nvSpPr>
          <p:spPr bwMode="auto">
            <a:xfrm>
              <a:off x="4869" y="1619"/>
              <a:ext cx="137" cy="53"/>
            </a:xfrm>
            <a:custGeom>
              <a:avLst/>
              <a:gdLst>
                <a:gd name="T0" fmla="*/ 137 w 137"/>
                <a:gd name="T1" fmla="*/ 0 h 53"/>
                <a:gd name="T2" fmla="*/ 136 w 137"/>
                <a:gd name="T3" fmla="*/ 4 h 53"/>
                <a:gd name="T4" fmla="*/ 132 w 137"/>
                <a:gd name="T5" fmla="*/ 11 h 53"/>
                <a:gd name="T6" fmla="*/ 125 w 137"/>
                <a:gd name="T7" fmla="*/ 18 h 53"/>
                <a:gd name="T8" fmla="*/ 114 w 137"/>
                <a:gd name="T9" fmla="*/ 25 h 53"/>
                <a:gd name="T10" fmla="*/ 101 w 137"/>
                <a:gd name="T11" fmla="*/ 31 h 53"/>
                <a:gd name="T12" fmla="*/ 85 w 137"/>
                <a:gd name="T13" fmla="*/ 37 h 53"/>
                <a:gd name="T14" fmla="*/ 67 w 137"/>
                <a:gd name="T15" fmla="*/ 42 h 53"/>
                <a:gd name="T16" fmla="*/ 46 w 137"/>
                <a:gd name="T17" fmla="*/ 46 h 53"/>
                <a:gd name="T18" fmla="*/ 24 w 137"/>
                <a:gd name="T19" fmla="*/ 50 h 53"/>
                <a:gd name="T20" fmla="*/ 0 w 137"/>
                <a:gd name="T21" fmla="*/ 5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53"/>
                <a:gd name="T35" fmla="*/ 137 w 137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53">
                  <a:moveTo>
                    <a:pt x="137" y="0"/>
                  </a:moveTo>
                  <a:lnTo>
                    <a:pt x="136" y="4"/>
                  </a:lnTo>
                  <a:lnTo>
                    <a:pt x="132" y="11"/>
                  </a:lnTo>
                  <a:lnTo>
                    <a:pt x="125" y="18"/>
                  </a:lnTo>
                  <a:lnTo>
                    <a:pt x="114" y="25"/>
                  </a:lnTo>
                  <a:lnTo>
                    <a:pt x="101" y="31"/>
                  </a:lnTo>
                  <a:lnTo>
                    <a:pt x="85" y="37"/>
                  </a:lnTo>
                  <a:lnTo>
                    <a:pt x="67" y="42"/>
                  </a:lnTo>
                  <a:lnTo>
                    <a:pt x="46" y="46"/>
                  </a:lnTo>
                  <a:lnTo>
                    <a:pt x="24" y="5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8" name="Line 246"/>
            <p:cNvSpPr>
              <a:spLocks noChangeAspect="1" noChangeShapeType="1"/>
            </p:cNvSpPr>
            <p:nvPr/>
          </p:nvSpPr>
          <p:spPr bwMode="auto">
            <a:xfrm flipH="1">
              <a:off x="4986" y="165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9" name="Freeform 247"/>
            <p:cNvSpPr>
              <a:spLocks noChangeAspect="1"/>
            </p:cNvSpPr>
            <p:nvPr/>
          </p:nvSpPr>
          <p:spPr bwMode="auto">
            <a:xfrm>
              <a:off x="4985" y="1650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3 h 4"/>
                <a:gd name="T4" fmla="*/ 2 w 2"/>
                <a:gd name="T5" fmla="*/ 1 h 4"/>
                <a:gd name="T6" fmla="*/ 1 w 2"/>
                <a:gd name="T7" fmla="*/ 0 h 4"/>
                <a:gd name="T8" fmla="*/ 0 w 2"/>
                <a:gd name="T9" fmla="*/ 0 h 4"/>
                <a:gd name="T10" fmla="*/ 0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4"/>
                <a:gd name="T20" fmla="*/ 2 w 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4">
                  <a:moveTo>
                    <a:pt x="2" y="4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0" name="Freeform 248"/>
            <p:cNvSpPr>
              <a:spLocks noChangeAspect="1"/>
            </p:cNvSpPr>
            <p:nvPr/>
          </p:nvSpPr>
          <p:spPr bwMode="auto">
            <a:xfrm>
              <a:off x="4869" y="1650"/>
              <a:ext cx="116" cy="29"/>
            </a:xfrm>
            <a:custGeom>
              <a:avLst/>
              <a:gdLst>
                <a:gd name="T0" fmla="*/ 0 w 116"/>
                <a:gd name="T1" fmla="*/ 29 h 29"/>
                <a:gd name="T2" fmla="*/ 19 w 116"/>
                <a:gd name="T3" fmla="*/ 27 h 29"/>
                <a:gd name="T4" fmla="*/ 36 w 116"/>
                <a:gd name="T5" fmla="*/ 24 h 29"/>
                <a:gd name="T6" fmla="*/ 53 w 116"/>
                <a:gd name="T7" fmla="*/ 21 h 29"/>
                <a:gd name="T8" fmla="*/ 68 w 116"/>
                <a:gd name="T9" fmla="*/ 18 h 29"/>
                <a:gd name="T10" fmla="*/ 82 w 116"/>
                <a:gd name="T11" fmla="*/ 14 h 29"/>
                <a:gd name="T12" fmla="*/ 95 w 116"/>
                <a:gd name="T13" fmla="*/ 9 h 29"/>
                <a:gd name="T14" fmla="*/ 106 w 116"/>
                <a:gd name="T15" fmla="*/ 5 h 29"/>
                <a:gd name="T16" fmla="*/ 116 w 116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29"/>
                <a:gd name="T29" fmla="*/ 116 w 11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29">
                  <a:moveTo>
                    <a:pt x="0" y="29"/>
                  </a:moveTo>
                  <a:lnTo>
                    <a:pt x="19" y="27"/>
                  </a:lnTo>
                  <a:lnTo>
                    <a:pt x="36" y="24"/>
                  </a:lnTo>
                  <a:lnTo>
                    <a:pt x="53" y="21"/>
                  </a:lnTo>
                  <a:lnTo>
                    <a:pt x="68" y="18"/>
                  </a:lnTo>
                  <a:lnTo>
                    <a:pt x="82" y="14"/>
                  </a:lnTo>
                  <a:lnTo>
                    <a:pt x="95" y="9"/>
                  </a:lnTo>
                  <a:lnTo>
                    <a:pt x="106" y="5"/>
                  </a:lnTo>
                  <a:lnTo>
                    <a:pt x="1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1" name="Line 249"/>
            <p:cNvSpPr>
              <a:spLocks noChangeAspect="1" noChangeShapeType="1"/>
            </p:cNvSpPr>
            <p:nvPr/>
          </p:nvSpPr>
          <p:spPr bwMode="auto">
            <a:xfrm>
              <a:off x="4833" y="1679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2" name="Line 250"/>
            <p:cNvSpPr>
              <a:spLocks noChangeAspect="1" noChangeShapeType="1"/>
            </p:cNvSpPr>
            <p:nvPr/>
          </p:nvSpPr>
          <p:spPr bwMode="auto">
            <a:xfrm>
              <a:off x="4867" y="168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3" name="Freeform 251"/>
            <p:cNvSpPr>
              <a:spLocks noChangeAspect="1"/>
            </p:cNvSpPr>
            <p:nvPr/>
          </p:nvSpPr>
          <p:spPr bwMode="auto">
            <a:xfrm>
              <a:off x="4984" y="1650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4" name="Freeform 252"/>
            <p:cNvSpPr>
              <a:spLocks noChangeAspect="1"/>
            </p:cNvSpPr>
            <p:nvPr/>
          </p:nvSpPr>
          <p:spPr bwMode="auto">
            <a:xfrm>
              <a:off x="4867" y="1654"/>
              <a:ext cx="113" cy="29"/>
            </a:xfrm>
            <a:custGeom>
              <a:avLst/>
              <a:gdLst>
                <a:gd name="T0" fmla="*/ 113 w 113"/>
                <a:gd name="T1" fmla="*/ 0 h 29"/>
                <a:gd name="T2" fmla="*/ 104 w 113"/>
                <a:gd name="T3" fmla="*/ 5 h 29"/>
                <a:gd name="T4" fmla="*/ 93 w 113"/>
                <a:gd name="T5" fmla="*/ 9 h 29"/>
                <a:gd name="T6" fmla="*/ 80 w 113"/>
                <a:gd name="T7" fmla="*/ 13 h 29"/>
                <a:gd name="T8" fmla="*/ 67 w 113"/>
                <a:gd name="T9" fmla="*/ 17 h 29"/>
                <a:gd name="T10" fmla="*/ 52 w 113"/>
                <a:gd name="T11" fmla="*/ 21 h 29"/>
                <a:gd name="T12" fmla="*/ 35 w 113"/>
                <a:gd name="T13" fmla="*/ 24 h 29"/>
                <a:gd name="T14" fmla="*/ 18 w 113"/>
                <a:gd name="T15" fmla="*/ 27 h 29"/>
                <a:gd name="T16" fmla="*/ 0 w 113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9"/>
                <a:gd name="T29" fmla="*/ 113 w 113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9">
                  <a:moveTo>
                    <a:pt x="113" y="0"/>
                  </a:moveTo>
                  <a:lnTo>
                    <a:pt x="104" y="5"/>
                  </a:lnTo>
                  <a:lnTo>
                    <a:pt x="93" y="9"/>
                  </a:lnTo>
                  <a:lnTo>
                    <a:pt x="80" y="13"/>
                  </a:lnTo>
                  <a:lnTo>
                    <a:pt x="67" y="17"/>
                  </a:lnTo>
                  <a:lnTo>
                    <a:pt x="52" y="21"/>
                  </a:lnTo>
                  <a:lnTo>
                    <a:pt x="35" y="24"/>
                  </a:lnTo>
                  <a:lnTo>
                    <a:pt x="18" y="27"/>
                  </a:lnTo>
                  <a:lnTo>
                    <a:pt x="0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5" name="Line 253"/>
            <p:cNvSpPr>
              <a:spLocks noChangeAspect="1" noChangeShapeType="1"/>
            </p:cNvSpPr>
            <p:nvPr/>
          </p:nvSpPr>
          <p:spPr bwMode="auto">
            <a:xfrm>
              <a:off x="4864" y="1708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6" name="Line 254"/>
            <p:cNvSpPr>
              <a:spLocks noChangeAspect="1" noChangeShapeType="1"/>
            </p:cNvSpPr>
            <p:nvPr/>
          </p:nvSpPr>
          <p:spPr bwMode="auto">
            <a:xfrm>
              <a:off x="4842" y="1707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7" name="Line 255"/>
            <p:cNvSpPr>
              <a:spLocks noChangeAspect="1" noChangeShapeType="1"/>
            </p:cNvSpPr>
            <p:nvPr/>
          </p:nvSpPr>
          <p:spPr bwMode="auto">
            <a:xfrm flipH="1" flipV="1">
              <a:off x="4813" y="1661"/>
              <a:ext cx="1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8" name="Freeform 256"/>
            <p:cNvSpPr>
              <a:spLocks noChangeAspect="1"/>
            </p:cNvSpPr>
            <p:nvPr/>
          </p:nvSpPr>
          <p:spPr bwMode="auto">
            <a:xfrm>
              <a:off x="4813" y="1652"/>
              <a:ext cx="6" cy="9"/>
            </a:xfrm>
            <a:custGeom>
              <a:avLst/>
              <a:gdLst>
                <a:gd name="T0" fmla="*/ 6 w 6"/>
                <a:gd name="T1" fmla="*/ 0 h 9"/>
                <a:gd name="T2" fmla="*/ 5 w 6"/>
                <a:gd name="T3" fmla="*/ 0 h 9"/>
                <a:gd name="T4" fmla="*/ 4 w 6"/>
                <a:gd name="T5" fmla="*/ 1 h 9"/>
                <a:gd name="T6" fmla="*/ 3 w 6"/>
                <a:gd name="T7" fmla="*/ 2 h 9"/>
                <a:gd name="T8" fmla="*/ 1 w 6"/>
                <a:gd name="T9" fmla="*/ 3 h 9"/>
                <a:gd name="T10" fmla="*/ 1 w 6"/>
                <a:gd name="T11" fmla="*/ 4 h 9"/>
                <a:gd name="T12" fmla="*/ 0 w 6"/>
                <a:gd name="T13" fmla="*/ 6 h 9"/>
                <a:gd name="T14" fmla="*/ 0 w 6"/>
                <a:gd name="T15" fmla="*/ 8 h 9"/>
                <a:gd name="T16" fmla="*/ 0 w 6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9"/>
                <a:gd name="T29" fmla="*/ 6 w 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9">
                  <a:moveTo>
                    <a:pt x="6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9" name="Line 257"/>
            <p:cNvSpPr>
              <a:spLocks noChangeAspect="1" noChangeShapeType="1"/>
            </p:cNvSpPr>
            <p:nvPr/>
          </p:nvSpPr>
          <p:spPr bwMode="auto">
            <a:xfrm>
              <a:off x="4818" y="1671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0" name="Freeform 258"/>
            <p:cNvSpPr>
              <a:spLocks noChangeAspect="1"/>
            </p:cNvSpPr>
            <p:nvPr/>
          </p:nvSpPr>
          <p:spPr bwMode="auto">
            <a:xfrm>
              <a:off x="4816" y="1671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1 w 2"/>
                <a:gd name="T5" fmla="*/ 0 h 4"/>
                <a:gd name="T6" fmla="*/ 1 w 2"/>
                <a:gd name="T7" fmla="*/ 0 h 4"/>
                <a:gd name="T8" fmla="*/ 1 w 2"/>
                <a:gd name="T9" fmla="*/ 0 h 4"/>
                <a:gd name="T10" fmla="*/ 0 w 2"/>
                <a:gd name="T11" fmla="*/ 1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3 h 4"/>
                <a:gd name="T18" fmla="*/ 0 w 2"/>
                <a:gd name="T19" fmla="*/ 4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4"/>
                <a:gd name="T32" fmla="*/ 2 w 2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1" name="Line 259"/>
            <p:cNvSpPr>
              <a:spLocks noChangeAspect="1" noChangeShapeType="1"/>
            </p:cNvSpPr>
            <p:nvPr/>
          </p:nvSpPr>
          <p:spPr bwMode="auto">
            <a:xfrm flipH="1" flipV="1">
              <a:off x="4816" y="1675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2" name="Line 260"/>
            <p:cNvSpPr>
              <a:spLocks noChangeAspect="1" noChangeShapeType="1"/>
            </p:cNvSpPr>
            <p:nvPr/>
          </p:nvSpPr>
          <p:spPr bwMode="auto">
            <a:xfrm>
              <a:off x="4813" y="1661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3" name="Line 261"/>
            <p:cNvSpPr>
              <a:spLocks noChangeAspect="1" noChangeShapeType="1"/>
            </p:cNvSpPr>
            <p:nvPr/>
          </p:nvSpPr>
          <p:spPr bwMode="auto">
            <a:xfrm>
              <a:off x="4863" y="1720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4" name="Line 262"/>
            <p:cNvSpPr>
              <a:spLocks noChangeAspect="1" noChangeShapeType="1"/>
            </p:cNvSpPr>
            <p:nvPr/>
          </p:nvSpPr>
          <p:spPr bwMode="auto">
            <a:xfrm>
              <a:off x="4843" y="1718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5" name="Freeform 263"/>
            <p:cNvSpPr>
              <a:spLocks noChangeAspect="1"/>
            </p:cNvSpPr>
            <p:nvPr/>
          </p:nvSpPr>
          <p:spPr bwMode="auto">
            <a:xfrm>
              <a:off x="4818" y="1671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6" name="Line 264"/>
            <p:cNvSpPr>
              <a:spLocks noChangeAspect="1" noChangeShapeType="1"/>
            </p:cNvSpPr>
            <p:nvPr/>
          </p:nvSpPr>
          <p:spPr bwMode="auto">
            <a:xfrm flipH="1" flipV="1">
              <a:off x="4823" y="1675"/>
              <a:ext cx="1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7" name="Line 265"/>
            <p:cNvSpPr>
              <a:spLocks noChangeAspect="1" noChangeShapeType="1"/>
            </p:cNvSpPr>
            <p:nvPr/>
          </p:nvSpPr>
          <p:spPr bwMode="auto">
            <a:xfrm>
              <a:off x="4825" y="1700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8" name="Line 266"/>
            <p:cNvSpPr>
              <a:spLocks noChangeAspect="1" noChangeShapeType="1"/>
            </p:cNvSpPr>
            <p:nvPr/>
          </p:nvSpPr>
          <p:spPr bwMode="auto">
            <a:xfrm flipH="1" flipV="1">
              <a:off x="4843" y="1765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9" name="Line 267"/>
            <p:cNvSpPr>
              <a:spLocks noChangeAspect="1" noChangeShapeType="1"/>
            </p:cNvSpPr>
            <p:nvPr/>
          </p:nvSpPr>
          <p:spPr bwMode="auto">
            <a:xfrm flipV="1">
              <a:off x="4863" y="176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0" name="Line 268"/>
            <p:cNvSpPr>
              <a:spLocks noChangeAspect="1" noChangeShapeType="1"/>
            </p:cNvSpPr>
            <p:nvPr/>
          </p:nvSpPr>
          <p:spPr bwMode="auto">
            <a:xfrm>
              <a:off x="4826" y="1710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1" name="Freeform 269"/>
            <p:cNvSpPr>
              <a:spLocks noChangeAspect="1"/>
            </p:cNvSpPr>
            <p:nvPr/>
          </p:nvSpPr>
          <p:spPr bwMode="auto">
            <a:xfrm>
              <a:off x="4819" y="1673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1 h 2"/>
                <a:gd name="T8" fmla="*/ 1 w 1"/>
                <a:gd name="T9" fmla="*/ 1 h 2"/>
                <a:gd name="T10" fmla="*/ 1 w 1"/>
                <a:gd name="T11" fmla="*/ 0 h 2"/>
                <a:gd name="T12" fmla="*/ 1 w 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2" name="Freeform 270"/>
            <p:cNvSpPr>
              <a:spLocks noChangeAspect="1"/>
            </p:cNvSpPr>
            <p:nvPr/>
          </p:nvSpPr>
          <p:spPr bwMode="auto">
            <a:xfrm>
              <a:off x="4816" y="1675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w 3"/>
                <a:gd name="T5" fmla="*/ 0 h 1"/>
                <a:gd name="T6" fmla="*/ 1 w 3"/>
                <a:gd name="T7" fmla="*/ 0 h 1"/>
                <a:gd name="T8" fmla="*/ 1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3 w 3"/>
                <a:gd name="T15" fmla="*/ 0 h 1"/>
                <a:gd name="T16" fmla="*/ 3 w 3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3" name="Line 271"/>
            <p:cNvSpPr>
              <a:spLocks noChangeAspect="1" noChangeShapeType="1"/>
            </p:cNvSpPr>
            <p:nvPr/>
          </p:nvSpPr>
          <p:spPr bwMode="auto">
            <a:xfrm flipH="1">
              <a:off x="4819" y="1675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4" name="Line 272"/>
            <p:cNvSpPr>
              <a:spLocks noChangeAspect="1" noChangeShapeType="1"/>
            </p:cNvSpPr>
            <p:nvPr/>
          </p:nvSpPr>
          <p:spPr bwMode="auto">
            <a:xfrm>
              <a:off x="4819" y="1675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5" name="Freeform 273"/>
            <p:cNvSpPr>
              <a:spLocks noChangeAspect="1"/>
            </p:cNvSpPr>
            <p:nvPr/>
          </p:nvSpPr>
          <p:spPr bwMode="auto">
            <a:xfrm>
              <a:off x="4811" y="1660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6" name="Freeform 274"/>
            <p:cNvSpPr>
              <a:spLocks noChangeAspect="1"/>
            </p:cNvSpPr>
            <p:nvPr/>
          </p:nvSpPr>
          <p:spPr bwMode="auto">
            <a:xfrm>
              <a:off x="4841" y="1637"/>
              <a:ext cx="8" cy="6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5 h 6"/>
                <a:gd name="T4" fmla="*/ 1 w 8"/>
                <a:gd name="T5" fmla="*/ 3 h 6"/>
                <a:gd name="T6" fmla="*/ 2 w 8"/>
                <a:gd name="T7" fmla="*/ 2 h 6"/>
                <a:gd name="T8" fmla="*/ 3 w 8"/>
                <a:gd name="T9" fmla="*/ 1 h 6"/>
                <a:gd name="T10" fmla="*/ 5 w 8"/>
                <a:gd name="T11" fmla="*/ 0 h 6"/>
                <a:gd name="T12" fmla="*/ 6 w 8"/>
                <a:gd name="T13" fmla="*/ 0 h 6"/>
                <a:gd name="T14" fmla="*/ 8 w 8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6"/>
                <a:gd name="T26" fmla="*/ 8 w 8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6">
                  <a:moveTo>
                    <a:pt x="0" y="6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7" name="Line 275"/>
            <p:cNvSpPr>
              <a:spLocks noChangeAspect="1" noChangeShapeType="1"/>
            </p:cNvSpPr>
            <p:nvPr/>
          </p:nvSpPr>
          <p:spPr bwMode="auto">
            <a:xfrm flipH="1" flipV="1">
              <a:off x="4826" y="1757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8" name="Freeform 276"/>
            <p:cNvSpPr>
              <a:spLocks noChangeAspect="1"/>
            </p:cNvSpPr>
            <p:nvPr/>
          </p:nvSpPr>
          <p:spPr bwMode="auto">
            <a:xfrm>
              <a:off x="4732" y="1593"/>
              <a:ext cx="109" cy="49"/>
            </a:xfrm>
            <a:custGeom>
              <a:avLst/>
              <a:gdLst>
                <a:gd name="T0" fmla="*/ 109 w 109"/>
                <a:gd name="T1" fmla="*/ 49 h 49"/>
                <a:gd name="T2" fmla="*/ 108 w 109"/>
                <a:gd name="T3" fmla="*/ 45 h 49"/>
                <a:gd name="T4" fmla="*/ 104 w 109"/>
                <a:gd name="T5" fmla="*/ 38 h 49"/>
                <a:gd name="T6" fmla="*/ 98 w 109"/>
                <a:gd name="T7" fmla="*/ 31 h 49"/>
                <a:gd name="T8" fmla="*/ 88 w 109"/>
                <a:gd name="T9" fmla="*/ 24 h 49"/>
                <a:gd name="T10" fmla="*/ 75 w 109"/>
                <a:gd name="T11" fmla="*/ 18 h 49"/>
                <a:gd name="T12" fmla="*/ 59 w 109"/>
                <a:gd name="T13" fmla="*/ 13 h 49"/>
                <a:gd name="T14" fmla="*/ 42 w 109"/>
                <a:gd name="T15" fmla="*/ 8 h 49"/>
                <a:gd name="T16" fmla="*/ 22 w 109"/>
                <a:gd name="T17" fmla="*/ 3 h 49"/>
                <a:gd name="T18" fmla="*/ 0 w 109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49"/>
                <a:gd name="T32" fmla="*/ 109 w 109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49">
                  <a:moveTo>
                    <a:pt x="109" y="49"/>
                  </a:moveTo>
                  <a:lnTo>
                    <a:pt x="108" y="45"/>
                  </a:lnTo>
                  <a:lnTo>
                    <a:pt x="104" y="38"/>
                  </a:lnTo>
                  <a:lnTo>
                    <a:pt x="98" y="31"/>
                  </a:lnTo>
                  <a:lnTo>
                    <a:pt x="88" y="24"/>
                  </a:lnTo>
                  <a:lnTo>
                    <a:pt x="75" y="18"/>
                  </a:lnTo>
                  <a:lnTo>
                    <a:pt x="59" y="13"/>
                  </a:lnTo>
                  <a:lnTo>
                    <a:pt x="42" y="8"/>
                  </a:lnTo>
                  <a:lnTo>
                    <a:pt x="2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9" name="Freeform 277"/>
            <p:cNvSpPr>
              <a:spLocks noChangeAspect="1"/>
            </p:cNvSpPr>
            <p:nvPr/>
          </p:nvSpPr>
          <p:spPr bwMode="auto">
            <a:xfrm>
              <a:off x="4732" y="1582"/>
              <a:ext cx="3" cy="11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9 h 11"/>
                <a:gd name="T4" fmla="*/ 0 w 3"/>
                <a:gd name="T5" fmla="*/ 7 h 11"/>
                <a:gd name="T6" fmla="*/ 0 w 3"/>
                <a:gd name="T7" fmla="*/ 6 h 11"/>
                <a:gd name="T8" fmla="*/ 1 w 3"/>
                <a:gd name="T9" fmla="*/ 4 h 11"/>
                <a:gd name="T10" fmla="*/ 1 w 3"/>
                <a:gd name="T11" fmla="*/ 3 h 11"/>
                <a:gd name="T12" fmla="*/ 2 w 3"/>
                <a:gd name="T13" fmla="*/ 2 h 11"/>
                <a:gd name="T14" fmla="*/ 3 w 3"/>
                <a:gd name="T15" fmla="*/ 1 h 11"/>
                <a:gd name="T16" fmla="*/ 3 w 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1"/>
                <a:gd name="T29" fmla="*/ 3 w 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1">
                  <a:moveTo>
                    <a:pt x="0" y="11"/>
                  </a:move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0" name="Freeform 278"/>
            <p:cNvSpPr>
              <a:spLocks noChangeAspect="1"/>
            </p:cNvSpPr>
            <p:nvPr/>
          </p:nvSpPr>
          <p:spPr bwMode="auto">
            <a:xfrm>
              <a:off x="4732" y="1616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22 w 99"/>
                <a:gd name="T3" fmla="*/ 3 h 32"/>
                <a:gd name="T4" fmla="*/ 42 w 99"/>
                <a:gd name="T5" fmla="*/ 8 h 32"/>
                <a:gd name="T6" fmla="*/ 60 w 99"/>
                <a:gd name="T7" fmla="*/ 13 h 32"/>
                <a:gd name="T8" fmla="*/ 76 w 99"/>
                <a:gd name="T9" fmla="*/ 18 h 32"/>
                <a:gd name="T10" fmla="*/ 88 w 99"/>
                <a:gd name="T11" fmla="*/ 25 h 32"/>
                <a:gd name="T12" fmla="*/ 98 w 99"/>
                <a:gd name="T13" fmla="*/ 31 h 32"/>
                <a:gd name="T14" fmla="*/ 99 w 99"/>
                <a:gd name="T15" fmla="*/ 32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32"/>
                <a:gd name="T26" fmla="*/ 99 w 9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32">
                  <a:moveTo>
                    <a:pt x="0" y="0"/>
                  </a:moveTo>
                  <a:lnTo>
                    <a:pt x="22" y="3"/>
                  </a:lnTo>
                  <a:lnTo>
                    <a:pt x="42" y="8"/>
                  </a:lnTo>
                  <a:lnTo>
                    <a:pt x="60" y="13"/>
                  </a:lnTo>
                  <a:lnTo>
                    <a:pt x="76" y="18"/>
                  </a:lnTo>
                  <a:lnTo>
                    <a:pt x="88" y="25"/>
                  </a:lnTo>
                  <a:lnTo>
                    <a:pt x="98" y="31"/>
                  </a:lnTo>
                  <a:lnTo>
                    <a:pt x="99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1" name="Line 279"/>
            <p:cNvSpPr>
              <a:spLocks noChangeAspect="1" noChangeShapeType="1"/>
            </p:cNvSpPr>
            <p:nvPr/>
          </p:nvSpPr>
          <p:spPr bwMode="auto">
            <a:xfrm flipV="1">
              <a:off x="4732" y="1593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2" name="Freeform 280"/>
            <p:cNvSpPr>
              <a:spLocks noChangeAspect="1"/>
            </p:cNvSpPr>
            <p:nvPr/>
          </p:nvSpPr>
          <p:spPr bwMode="auto">
            <a:xfrm>
              <a:off x="4983" y="1654"/>
              <a:ext cx="4" cy="1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2 w 4"/>
                <a:gd name="T9" fmla="*/ 0 h 1"/>
                <a:gd name="T10" fmla="*/ 2 w 4"/>
                <a:gd name="T11" fmla="*/ 0 h 1"/>
                <a:gd name="T12" fmla="*/ 1 w 4"/>
                <a:gd name="T13" fmla="*/ 0 h 1"/>
                <a:gd name="T14" fmla="*/ 1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3" name="Freeform 281"/>
            <p:cNvSpPr>
              <a:spLocks noChangeAspect="1"/>
            </p:cNvSpPr>
            <p:nvPr/>
          </p:nvSpPr>
          <p:spPr bwMode="auto">
            <a:xfrm>
              <a:off x="4983" y="165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4" name="Line 282"/>
            <p:cNvSpPr>
              <a:spLocks noChangeAspect="1" noChangeShapeType="1"/>
            </p:cNvSpPr>
            <p:nvPr/>
          </p:nvSpPr>
          <p:spPr bwMode="auto">
            <a:xfrm flipH="1">
              <a:off x="4980" y="165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5" name="Line 283"/>
            <p:cNvSpPr>
              <a:spLocks noChangeAspect="1" noChangeShapeType="1"/>
            </p:cNvSpPr>
            <p:nvPr/>
          </p:nvSpPr>
          <p:spPr bwMode="auto">
            <a:xfrm flipV="1">
              <a:off x="4982" y="165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6" name="Line 284"/>
            <p:cNvSpPr>
              <a:spLocks noChangeAspect="1" noChangeShapeType="1"/>
            </p:cNvSpPr>
            <p:nvPr/>
          </p:nvSpPr>
          <p:spPr bwMode="auto">
            <a:xfrm>
              <a:off x="4758" y="1637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7" name="Line 285"/>
            <p:cNvSpPr>
              <a:spLocks noChangeAspect="1" noChangeShapeType="1"/>
            </p:cNvSpPr>
            <p:nvPr/>
          </p:nvSpPr>
          <p:spPr bwMode="auto">
            <a:xfrm>
              <a:off x="4759" y="1650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8" name="Line 286"/>
            <p:cNvSpPr>
              <a:spLocks noChangeAspect="1" noChangeShapeType="1"/>
            </p:cNvSpPr>
            <p:nvPr/>
          </p:nvSpPr>
          <p:spPr bwMode="auto">
            <a:xfrm flipH="1" flipV="1">
              <a:off x="4759" y="1697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9" name="Line 287"/>
            <p:cNvSpPr>
              <a:spLocks noChangeAspect="1" noChangeShapeType="1"/>
            </p:cNvSpPr>
            <p:nvPr/>
          </p:nvSpPr>
          <p:spPr bwMode="auto">
            <a:xfrm>
              <a:off x="4677" y="1592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0" name="Freeform 288"/>
            <p:cNvSpPr>
              <a:spLocks noChangeAspect="1"/>
            </p:cNvSpPr>
            <p:nvPr/>
          </p:nvSpPr>
          <p:spPr bwMode="auto">
            <a:xfrm>
              <a:off x="4677" y="1591"/>
              <a:ext cx="55" cy="2"/>
            </a:xfrm>
            <a:custGeom>
              <a:avLst/>
              <a:gdLst>
                <a:gd name="T0" fmla="*/ 55 w 55"/>
                <a:gd name="T1" fmla="*/ 2 h 2"/>
                <a:gd name="T2" fmla="*/ 48 w 55"/>
                <a:gd name="T3" fmla="*/ 1 h 2"/>
                <a:gd name="T4" fmla="*/ 42 w 55"/>
                <a:gd name="T5" fmla="*/ 0 h 2"/>
                <a:gd name="T6" fmla="*/ 35 w 55"/>
                <a:gd name="T7" fmla="*/ 0 h 2"/>
                <a:gd name="T8" fmla="*/ 28 w 55"/>
                <a:gd name="T9" fmla="*/ 0 h 2"/>
                <a:gd name="T10" fmla="*/ 21 w 55"/>
                <a:gd name="T11" fmla="*/ 0 h 2"/>
                <a:gd name="T12" fmla="*/ 14 w 55"/>
                <a:gd name="T13" fmla="*/ 0 h 2"/>
                <a:gd name="T14" fmla="*/ 7 w 55"/>
                <a:gd name="T15" fmla="*/ 1 h 2"/>
                <a:gd name="T16" fmla="*/ 0 w 55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2"/>
                <a:gd name="T29" fmla="*/ 55 w 5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2">
                  <a:moveTo>
                    <a:pt x="55" y="2"/>
                  </a:moveTo>
                  <a:lnTo>
                    <a:pt x="48" y="1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1" name="Line 289"/>
            <p:cNvSpPr>
              <a:spLocks noChangeAspect="1" noChangeShapeType="1"/>
            </p:cNvSpPr>
            <p:nvPr/>
          </p:nvSpPr>
          <p:spPr bwMode="auto">
            <a:xfrm>
              <a:off x="4689" y="162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2" name="Line 290"/>
            <p:cNvSpPr>
              <a:spLocks noChangeAspect="1" noChangeShapeType="1"/>
            </p:cNvSpPr>
            <p:nvPr/>
          </p:nvSpPr>
          <p:spPr bwMode="auto">
            <a:xfrm>
              <a:off x="4690" y="1641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3" name="Freeform 291"/>
            <p:cNvSpPr>
              <a:spLocks noChangeAspect="1"/>
            </p:cNvSpPr>
            <p:nvPr/>
          </p:nvSpPr>
          <p:spPr bwMode="auto">
            <a:xfrm>
              <a:off x="4674" y="1582"/>
              <a:ext cx="3" cy="10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9 h 10"/>
                <a:gd name="T4" fmla="*/ 3 w 3"/>
                <a:gd name="T5" fmla="*/ 7 h 10"/>
                <a:gd name="T6" fmla="*/ 3 w 3"/>
                <a:gd name="T7" fmla="*/ 5 h 10"/>
                <a:gd name="T8" fmla="*/ 3 w 3"/>
                <a:gd name="T9" fmla="*/ 4 h 10"/>
                <a:gd name="T10" fmla="*/ 2 w 3"/>
                <a:gd name="T11" fmla="*/ 2 h 10"/>
                <a:gd name="T12" fmla="*/ 1 w 3"/>
                <a:gd name="T13" fmla="*/ 1 h 10"/>
                <a:gd name="T14" fmla="*/ 1 w 3"/>
                <a:gd name="T15" fmla="*/ 0 h 10"/>
                <a:gd name="T16" fmla="*/ 0 w 3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0"/>
                <a:gd name="T29" fmla="*/ 3 w 3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0">
                  <a:moveTo>
                    <a:pt x="3" y="10"/>
                  </a:move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4" name="Line 292"/>
            <p:cNvSpPr>
              <a:spLocks noChangeAspect="1" noChangeShapeType="1"/>
            </p:cNvSpPr>
            <p:nvPr/>
          </p:nvSpPr>
          <p:spPr bwMode="auto">
            <a:xfrm flipV="1">
              <a:off x="4689" y="1688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5" name="Freeform 293"/>
            <p:cNvSpPr>
              <a:spLocks noChangeAspect="1"/>
            </p:cNvSpPr>
            <p:nvPr/>
          </p:nvSpPr>
          <p:spPr bwMode="auto">
            <a:xfrm>
              <a:off x="4667" y="1591"/>
              <a:ext cx="10" cy="1"/>
            </a:xfrm>
            <a:custGeom>
              <a:avLst/>
              <a:gdLst>
                <a:gd name="T0" fmla="*/ 10 w 10"/>
                <a:gd name="T1" fmla="*/ 1 h 1"/>
                <a:gd name="T2" fmla="*/ 9 w 10"/>
                <a:gd name="T3" fmla="*/ 1 h 1"/>
                <a:gd name="T4" fmla="*/ 7 w 10"/>
                <a:gd name="T5" fmla="*/ 1 h 1"/>
                <a:gd name="T6" fmla="*/ 6 w 10"/>
                <a:gd name="T7" fmla="*/ 1 h 1"/>
                <a:gd name="T8" fmla="*/ 4 w 10"/>
                <a:gd name="T9" fmla="*/ 1 h 1"/>
                <a:gd name="T10" fmla="*/ 3 w 10"/>
                <a:gd name="T11" fmla="*/ 1 h 1"/>
                <a:gd name="T12" fmla="*/ 1 w 10"/>
                <a:gd name="T13" fmla="*/ 1 h 1"/>
                <a:gd name="T14" fmla="*/ 0 w 10"/>
                <a:gd name="T15" fmla="*/ 1 h 1"/>
                <a:gd name="T16" fmla="*/ 0 w 10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"/>
                <a:gd name="T29" fmla="*/ 10 w 10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">
                  <a:moveTo>
                    <a:pt x="10" y="1"/>
                  </a:moveTo>
                  <a:lnTo>
                    <a:pt x="9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6" name="Freeform 294"/>
            <p:cNvSpPr>
              <a:spLocks noChangeAspect="1"/>
            </p:cNvSpPr>
            <p:nvPr/>
          </p:nvSpPr>
          <p:spPr bwMode="auto">
            <a:xfrm>
              <a:off x="4667" y="1582"/>
              <a:ext cx="6" cy="9"/>
            </a:xfrm>
            <a:custGeom>
              <a:avLst/>
              <a:gdLst>
                <a:gd name="T0" fmla="*/ 0 w 6"/>
                <a:gd name="T1" fmla="*/ 9 h 9"/>
                <a:gd name="T2" fmla="*/ 0 w 6"/>
                <a:gd name="T3" fmla="*/ 8 h 9"/>
                <a:gd name="T4" fmla="*/ 0 w 6"/>
                <a:gd name="T5" fmla="*/ 6 h 9"/>
                <a:gd name="T6" fmla="*/ 1 w 6"/>
                <a:gd name="T7" fmla="*/ 4 h 9"/>
                <a:gd name="T8" fmla="*/ 1 w 6"/>
                <a:gd name="T9" fmla="*/ 3 h 9"/>
                <a:gd name="T10" fmla="*/ 3 w 6"/>
                <a:gd name="T11" fmla="*/ 2 h 9"/>
                <a:gd name="T12" fmla="*/ 4 w 6"/>
                <a:gd name="T13" fmla="*/ 1 h 9"/>
                <a:gd name="T14" fmla="*/ 5 w 6"/>
                <a:gd name="T15" fmla="*/ 0 h 9"/>
                <a:gd name="T16" fmla="*/ 6 w 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9"/>
                <a:gd name="T29" fmla="*/ 6 w 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9">
                  <a:moveTo>
                    <a:pt x="0" y="9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7" name="Line 295"/>
            <p:cNvSpPr>
              <a:spLocks noChangeAspect="1" noChangeShapeType="1"/>
            </p:cNvSpPr>
            <p:nvPr/>
          </p:nvSpPr>
          <p:spPr bwMode="auto">
            <a:xfrm>
              <a:off x="4667" y="1591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8" name="Line 296"/>
            <p:cNvSpPr>
              <a:spLocks noChangeAspect="1" noChangeShapeType="1"/>
            </p:cNvSpPr>
            <p:nvPr/>
          </p:nvSpPr>
          <p:spPr bwMode="auto">
            <a:xfrm flipH="1" flipV="1">
              <a:off x="4652" y="1584"/>
              <a:ext cx="1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9" name="Freeform 297"/>
            <p:cNvSpPr>
              <a:spLocks noChangeAspect="1"/>
            </p:cNvSpPr>
            <p:nvPr/>
          </p:nvSpPr>
          <p:spPr bwMode="auto">
            <a:xfrm>
              <a:off x="4652" y="1575"/>
              <a:ext cx="7" cy="9"/>
            </a:xfrm>
            <a:custGeom>
              <a:avLst/>
              <a:gdLst>
                <a:gd name="T0" fmla="*/ 0 w 7"/>
                <a:gd name="T1" fmla="*/ 9 h 9"/>
                <a:gd name="T2" fmla="*/ 1 w 7"/>
                <a:gd name="T3" fmla="*/ 8 h 9"/>
                <a:gd name="T4" fmla="*/ 1 w 7"/>
                <a:gd name="T5" fmla="*/ 6 h 9"/>
                <a:gd name="T6" fmla="*/ 1 w 7"/>
                <a:gd name="T7" fmla="*/ 5 h 9"/>
                <a:gd name="T8" fmla="*/ 2 w 7"/>
                <a:gd name="T9" fmla="*/ 3 h 9"/>
                <a:gd name="T10" fmla="*/ 3 w 7"/>
                <a:gd name="T11" fmla="*/ 2 h 9"/>
                <a:gd name="T12" fmla="*/ 5 w 7"/>
                <a:gd name="T13" fmla="*/ 1 h 9"/>
                <a:gd name="T14" fmla="*/ 6 w 7"/>
                <a:gd name="T15" fmla="*/ 0 h 9"/>
                <a:gd name="T16" fmla="*/ 7 w 7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9"/>
                <a:gd name="T29" fmla="*/ 7 w 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9">
                  <a:moveTo>
                    <a:pt x="0" y="9"/>
                  </a:move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0" name="Line 298"/>
            <p:cNvSpPr>
              <a:spLocks noChangeAspect="1" noChangeShapeType="1"/>
            </p:cNvSpPr>
            <p:nvPr/>
          </p:nvSpPr>
          <p:spPr bwMode="auto">
            <a:xfrm>
              <a:off x="4664" y="160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1" name="Freeform 299"/>
            <p:cNvSpPr>
              <a:spLocks noChangeAspect="1"/>
            </p:cNvSpPr>
            <p:nvPr/>
          </p:nvSpPr>
          <p:spPr bwMode="auto">
            <a:xfrm>
              <a:off x="4661" y="1596"/>
              <a:ext cx="3" cy="6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5 h 6"/>
                <a:gd name="T4" fmla="*/ 3 w 3"/>
                <a:gd name="T5" fmla="*/ 4 h 6"/>
                <a:gd name="T6" fmla="*/ 2 w 3"/>
                <a:gd name="T7" fmla="*/ 3 h 6"/>
                <a:gd name="T8" fmla="*/ 2 w 3"/>
                <a:gd name="T9" fmla="*/ 2 h 6"/>
                <a:gd name="T10" fmla="*/ 2 w 3"/>
                <a:gd name="T11" fmla="*/ 1 h 6"/>
                <a:gd name="T12" fmla="*/ 1 w 3"/>
                <a:gd name="T13" fmla="*/ 1 h 6"/>
                <a:gd name="T14" fmla="*/ 1 w 3"/>
                <a:gd name="T15" fmla="*/ 0 h 6"/>
                <a:gd name="T16" fmla="*/ 0 w 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6"/>
                  </a:moveTo>
                  <a:lnTo>
                    <a:pt x="3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2" name="Line 300"/>
            <p:cNvSpPr>
              <a:spLocks noChangeAspect="1" noChangeShapeType="1"/>
            </p:cNvSpPr>
            <p:nvPr/>
          </p:nvSpPr>
          <p:spPr bwMode="auto">
            <a:xfrm>
              <a:off x="4653" y="1592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3" name="Line 301"/>
            <p:cNvSpPr>
              <a:spLocks noChangeAspect="1" noChangeShapeType="1"/>
            </p:cNvSpPr>
            <p:nvPr/>
          </p:nvSpPr>
          <p:spPr bwMode="auto">
            <a:xfrm>
              <a:off x="4652" y="158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4" name="Freeform 302"/>
            <p:cNvSpPr>
              <a:spLocks noChangeAspect="1"/>
            </p:cNvSpPr>
            <p:nvPr/>
          </p:nvSpPr>
          <p:spPr bwMode="auto">
            <a:xfrm>
              <a:off x="4664" y="160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5" name="Freeform 303"/>
            <p:cNvSpPr>
              <a:spLocks noChangeAspect="1"/>
            </p:cNvSpPr>
            <p:nvPr/>
          </p:nvSpPr>
          <p:spPr bwMode="auto">
            <a:xfrm>
              <a:off x="4661" y="1596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1 h 2"/>
                <a:gd name="T10" fmla="*/ 1 w 1"/>
                <a:gd name="T11" fmla="*/ 2 h 2"/>
                <a:gd name="T12" fmla="*/ 1 w 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6" name="Line 304"/>
            <p:cNvSpPr>
              <a:spLocks noChangeAspect="1" noChangeShapeType="1"/>
            </p:cNvSpPr>
            <p:nvPr/>
          </p:nvSpPr>
          <p:spPr bwMode="auto">
            <a:xfrm flipV="1">
              <a:off x="4680" y="1629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7" name="Freeform 305"/>
            <p:cNvSpPr>
              <a:spLocks noChangeAspect="1"/>
            </p:cNvSpPr>
            <p:nvPr/>
          </p:nvSpPr>
          <p:spPr bwMode="auto">
            <a:xfrm>
              <a:off x="4653" y="159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1 w 1"/>
                <a:gd name="T11" fmla="*/ 2 h 2"/>
                <a:gd name="T12" fmla="*/ 1 w 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2"/>
                <a:gd name="T23" fmla="*/ 1 w 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8" name="Line 306"/>
            <p:cNvSpPr>
              <a:spLocks noChangeAspect="1" noChangeShapeType="1"/>
            </p:cNvSpPr>
            <p:nvPr/>
          </p:nvSpPr>
          <p:spPr bwMode="auto">
            <a:xfrm flipV="1">
              <a:off x="4680" y="1640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9" name="Line 307"/>
            <p:cNvSpPr>
              <a:spLocks noChangeAspect="1" noChangeShapeType="1"/>
            </p:cNvSpPr>
            <p:nvPr/>
          </p:nvSpPr>
          <p:spPr bwMode="auto">
            <a:xfrm flipH="1" flipV="1">
              <a:off x="4658" y="1596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0" name="Line 308"/>
            <p:cNvSpPr>
              <a:spLocks noChangeAspect="1" noChangeShapeType="1"/>
            </p:cNvSpPr>
            <p:nvPr/>
          </p:nvSpPr>
          <p:spPr bwMode="auto">
            <a:xfrm>
              <a:off x="4658" y="159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1" name="Line 309"/>
            <p:cNvSpPr>
              <a:spLocks noChangeAspect="1" noChangeShapeType="1"/>
            </p:cNvSpPr>
            <p:nvPr/>
          </p:nvSpPr>
          <p:spPr bwMode="auto">
            <a:xfrm>
              <a:off x="4662" y="1621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2" name="Line 310"/>
            <p:cNvSpPr>
              <a:spLocks noChangeAspect="1" noChangeShapeType="1"/>
            </p:cNvSpPr>
            <p:nvPr/>
          </p:nvSpPr>
          <p:spPr bwMode="auto">
            <a:xfrm>
              <a:off x="4658" y="1618"/>
              <a:ext cx="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3" name="Line 311"/>
            <p:cNvSpPr>
              <a:spLocks noChangeAspect="1" noChangeShapeType="1"/>
            </p:cNvSpPr>
            <p:nvPr/>
          </p:nvSpPr>
          <p:spPr bwMode="auto">
            <a:xfrm>
              <a:off x="4658" y="1596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" name="Line 312"/>
            <p:cNvSpPr>
              <a:spLocks noChangeAspect="1" noChangeShapeType="1"/>
            </p:cNvSpPr>
            <p:nvPr/>
          </p:nvSpPr>
          <p:spPr bwMode="auto">
            <a:xfrm>
              <a:off x="4663" y="1632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" name="Freeform 313"/>
            <p:cNvSpPr>
              <a:spLocks noChangeAspect="1"/>
            </p:cNvSpPr>
            <p:nvPr/>
          </p:nvSpPr>
          <p:spPr bwMode="auto">
            <a:xfrm>
              <a:off x="4658" y="161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1 h 2"/>
                <a:gd name="T8" fmla="*/ 0 w 2"/>
                <a:gd name="T9" fmla="*/ 1 h 2"/>
                <a:gd name="T10" fmla="*/ 0 w 2"/>
                <a:gd name="T11" fmla="*/ 0 h 2"/>
                <a:gd name="T12" fmla="*/ 0 w 2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2"/>
                <a:gd name="T23" fmla="*/ 2 w 2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2">
                  <a:moveTo>
                    <a:pt x="2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" name="Freeform 314"/>
            <p:cNvSpPr>
              <a:spLocks noChangeAspect="1"/>
            </p:cNvSpPr>
            <p:nvPr/>
          </p:nvSpPr>
          <p:spPr bwMode="auto">
            <a:xfrm>
              <a:off x="4648" y="1580"/>
              <a:ext cx="4" cy="4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0 w 4"/>
                <a:gd name="T5" fmla="*/ 1 h 4"/>
                <a:gd name="T6" fmla="*/ 0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" name="Freeform 315"/>
            <p:cNvSpPr>
              <a:spLocks noChangeAspect="1"/>
            </p:cNvSpPr>
            <p:nvPr/>
          </p:nvSpPr>
          <p:spPr bwMode="auto">
            <a:xfrm>
              <a:off x="4648" y="1587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1 h 5"/>
                <a:gd name="T4" fmla="*/ 2 w 5"/>
                <a:gd name="T5" fmla="*/ 3 h 5"/>
                <a:gd name="T6" fmla="*/ 5 w 5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5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" name="Line 316"/>
            <p:cNvSpPr>
              <a:spLocks noChangeAspect="1" noChangeShapeType="1"/>
            </p:cNvSpPr>
            <p:nvPr/>
          </p:nvSpPr>
          <p:spPr bwMode="auto">
            <a:xfrm flipH="1" flipV="1">
              <a:off x="4680" y="1687"/>
              <a:ext cx="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" name="Line 317"/>
            <p:cNvSpPr>
              <a:spLocks noChangeAspect="1" noChangeShapeType="1"/>
            </p:cNvSpPr>
            <p:nvPr/>
          </p:nvSpPr>
          <p:spPr bwMode="auto">
            <a:xfrm flipH="1" flipV="1">
              <a:off x="4656" y="159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" name="Freeform 318"/>
            <p:cNvSpPr>
              <a:spLocks noChangeAspect="1"/>
            </p:cNvSpPr>
            <p:nvPr/>
          </p:nvSpPr>
          <p:spPr bwMode="auto">
            <a:xfrm>
              <a:off x="4655" y="1614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1 h 4"/>
                <a:gd name="T4" fmla="*/ 1 w 3"/>
                <a:gd name="T5" fmla="*/ 3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" name="Line 319"/>
            <p:cNvSpPr>
              <a:spLocks noChangeAspect="1" noChangeShapeType="1"/>
            </p:cNvSpPr>
            <p:nvPr/>
          </p:nvSpPr>
          <p:spPr bwMode="auto">
            <a:xfrm flipH="1" flipV="1">
              <a:off x="4663" y="1679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" name="Freeform 320"/>
            <p:cNvSpPr>
              <a:spLocks noChangeAspect="1"/>
            </p:cNvSpPr>
            <p:nvPr/>
          </p:nvSpPr>
          <p:spPr bwMode="auto">
            <a:xfrm>
              <a:off x="3166" y="1326"/>
              <a:ext cx="11" cy="44"/>
            </a:xfrm>
            <a:custGeom>
              <a:avLst/>
              <a:gdLst>
                <a:gd name="T0" fmla="*/ 11 w 11"/>
                <a:gd name="T1" fmla="*/ 44 h 44"/>
                <a:gd name="T2" fmla="*/ 11 w 11"/>
                <a:gd name="T3" fmla="*/ 41 h 44"/>
                <a:gd name="T4" fmla="*/ 7 w 11"/>
                <a:gd name="T5" fmla="*/ 19 h 44"/>
                <a:gd name="T6" fmla="*/ 0 w 11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44"/>
                <a:gd name="T14" fmla="*/ 11 w 11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44">
                  <a:moveTo>
                    <a:pt x="11" y="44"/>
                  </a:moveTo>
                  <a:lnTo>
                    <a:pt x="11" y="41"/>
                  </a:lnTo>
                  <a:lnTo>
                    <a:pt x="7" y="1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" name="Freeform 321"/>
            <p:cNvSpPr>
              <a:spLocks noChangeAspect="1"/>
            </p:cNvSpPr>
            <p:nvPr/>
          </p:nvSpPr>
          <p:spPr bwMode="auto">
            <a:xfrm>
              <a:off x="3098" y="1496"/>
              <a:ext cx="30" cy="19"/>
            </a:xfrm>
            <a:custGeom>
              <a:avLst/>
              <a:gdLst>
                <a:gd name="T0" fmla="*/ 0 w 30"/>
                <a:gd name="T1" fmla="*/ 19 h 19"/>
                <a:gd name="T2" fmla="*/ 6 w 30"/>
                <a:gd name="T3" fmla="*/ 17 h 19"/>
                <a:gd name="T4" fmla="*/ 22 w 30"/>
                <a:gd name="T5" fmla="*/ 7 h 19"/>
                <a:gd name="T6" fmla="*/ 30 w 3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9"/>
                <a:gd name="T14" fmla="*/ 30 w 3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9">
                  <a:moveTo>
                    <a:pt x="0" y="19"/>
                  </a:moveTo>
                  <a:lnTo>
                    <a:pt x="6" y="17"/>
                  </a:lnTo>
                  <a:lnTo>
                    <a:pt x="22" y="7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" name="Freeform 322"/>
            <p:cNvSpPr>
              <a:spLocks noChangeAspect="1"/>
            </p:cNvSpPr>
            <p:nvPr/>
          </p:nvSpPr>
          <p:spPr bwMode="auto">
            <a:xfrm>
              <a:off x="3131" y="1341"/>
              <a:ext cx="8" cy="75"/>
            </a:xfrm>
            <a:custGeom>
              <a:avLst/>
              <a:gdLst>
                <a:gd name="T0" fmla="*/ 0 w 8"/>
                <a:gd name="T1" fmla="*/ 0 h 75"/>
                <a:gd name="T2" fmla="*/ 3 w 8"/>
                <a:gd name="T3" fmla="*/ 4 h 75"/>
                <a:gd name="T4" fmla="*/ 7 w 8"/>
                <a:gd name="T5" fmla="*/ 18 h 75"/>
                <a:gd name="T6" fmla="*/ 8 w 8"/>
                <a:gd name="T7" fmla="*/ 35 h 75"/>
                <a:gd name="T8" fmla="*/ 5 w 8"/>
                <a:gd name="T9" fmla="*/ 54 h 75"/>
                <a:gd name="T10" fmla="*/ 0 w 8"/>
                <a:gd name="T11" fmla="*/ 73 h 75"/>
                <a:gd name="T12" fmla="*/ 0 w 8"/>
                <a:gd name="T13" fmla="*/ 75 h 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5"/>
                <a:gd name="T23" fmla="*/ 8 w 8"/>
                <a:gd name="T24" fmla="*/ 75 h 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5">
                  <a:moveTo>
                    <a:pt x="0" y="0"/>
                  </a:moveTo>
                  <a:lnTo>
                    <a:pt x="3" y="4"/>
                  </a:lnTo>
                  <a:lnTo>
                    <a:pt x="7" y="18"/>
                  </a:lnTo>
                  <a:lnTo>
                    <a:pt x="8" y="35"/>
                  </a:lnTo>
                  <a:lnTo>
                    <a:pt x="5" y="54"/>
                  </a:lnTo>
                  <a:lnTo>
                    <a:pt x="0" y="73"/>
                  </a:lnTo>
                  <a:lnTo>
                    <a:pt x="0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" name="Freeform 323"/>
            <p:cNvSpPr>
              <a:spLocks noChangeAspect="1"/>
            </p:cNvSpPr>
            <p:nvPr/>
          </p:nvSpPr>
          <p:spPr bwMode="auto">
            <a:xfrm>
              <a:off x="3079" y="1427"/>
              <a:ext cx="47" cy="53"/>
            </a:xfrm>
            <a:custGeom>
              <a:avLst/>
              <a:gdLst>
                <a:gd name="T0" fmla="*/ 47 w 47"/>
                <a:gd name="T1" fmla="*/ 0 h 53"/>
                <a:gd name="T2" fmla="*/ 44 w 47"/>
                <a:gd name="T3" fmla="*/ 10 h 53"/>
                <a:gd name="T4" fmla="*/ 34 w 47"/>
                <a:gd name="T5" fmla="*/ 27 h 53"/>
                <a:gd name="T6" fmla="*/ 23 w 47"/>
                <a:gd name="T7" fmla="*/ 41 h 53"/>
                <a:gd name="T8" fmla="*/ 12 w 47"/>
                <a:gd name="T9" fmla="*/ 50 h 53"/>
                <a:gd name="T10" fmla="*/ 2 w 47"/>
                <a:gd name="T11" fmla="*/ 53 h 53"/>
                <a:gd name="T12" fmla="*/ 0 w 47"/>
                <a:gd name="T13" fmla="*/ 53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53"/>
                <a:gd name="T23" fmla="*/ 47 w 47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53">
                  <a:moveTo>
                    <a:pt x="47" y="0"/>
                  </a:moveTo>
                  <a:lnTo>
                    <a:pt x="44" y="10"/>
                  </a:lnTo>
                  <a:lnTo>
                    <a:pt x="34" y="27"/>
                  </a:lnTo>
                  <a:lnTo>
                    <a:pt x="23" y="41"/>
                  </a:lnTo>
                  <a:lnTo>
                    <a:pt x="12" y="50"/>
                  </a:lnTo>
                  <a:lnTo>
                    <a:pt x="2" y="53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" name="Line 324"/>
            <p:cNvSpPr>
              <a:spLocks noChangeAspect="1" noChangeShapeType="1"/>
            </p:cNvSpPr>
            <p:nvPr/>
          </p:nvSpPr>
          <p:spPr bwMode="auto">
            <a:xfrm flipH="1">
              <a:off x="3126" y="1416"/>
              <a:ext cx="5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" name="Line 325"/>
            <p:cNvSpPr>
              <a:spLocks noChangeAspect="1" noChangeShapeType="1"/>
            </p:cNvSpPr>
            <p:nvPr/>
          </p:nvSpPr>
          <p:spPr bwMode="auto">
            <a:xfrm flipH="1" flipV="1">
              <a:off x="3130" y="1286"/>
              <a:ext cx="456" cy="1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" name="Line 326"/>
            <p:cNvSpPr>
              <a:spLocks noChangeAspect="1" noChangeShapeType="1"/>
            </p:cNvSpPr>
            <p:nvPr/>
          </p:nvSpPr>
          <p:spPr bwMode="auto">
            <a:xfrm flipH="1" flipV="1">
              <a:off x="3158" y="1314"/>
              <a:ext cx="7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" name="Line 327"/>
            <p:cNvSpPr>
              <a:spLocks noChangeAspect="1" noChangeShapeType="1"/>
            </p:cNvSpPr>
            <p:nvPr/>
          </p:nvSpPr>
          <p:spPr bwMode="auto">
            <a:xfrm flipH="1" flipV="1">
              <a:off x="3063" y="1246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" name="Line 328"/>
            <p:cNvSpPr>
              <a:spLocks noChangeAspect="1" noChangeShapeType="1"/>
            </p:cNvSpPr>
            <p:nvPr/>
          </p:nvSpPr>
          <p:spPr bwMode="auto">
            <a:xfrm flipV="1">
              <a:off x="3082" y="1517"/>
              <a:ext cx="1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" name="Line 329"/>
            <p:cNvSpPr>
              <a:spLocks noChangeAspect="1" noChangeShapeType="1"/>
            </p:cNvSpPr>
            <p:nvPr/>
          </p:nvSpPr>
          <p:spPr bwMode="auto">
            <a:xfrm>
              <a:off x="3072" y="1518"/>
              <a:ext cx="395" cy="1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" name="Line 330"/>
            <p:cNvSpPr>
              <a:spLocks noChangeAspect="1" noChangeShapeType="1"/>
            </p:cNvSpPr>
            <p:nvPr/>
          </p:nvSpPr>
          <p:spPr bwMode="auto">
            <a:xfrm>
              <a:off x="2996" y="1502"/>
              <a:ext cx="1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" name="Freeform 331"/>
            <p:cNvSpPr>
              <a:spLocks noChangeAspect="1"/>
            </p:cNvSpPr>
            <p:nvPr/>
          </p:nvSpPr>
          <p:spPr bwMode="auto">
            <a:xfrm>
              <a:off x="2892" y="1232"/>
              <a:ext cx="93" cy="204"/>
            </a:xfrm>
            <a:custGeom>
              <a:avLst/>
              <a:gdLst>
                <a:gd name="T0" fmla="*/ 93 w 93"/>
                <a:gd name="T1" fmla="*/ 0 h 204"/>
                <a:gd name="T2" fmla="*/ 83 w 93"/>
                <a:gd name="T3" fmla="*/ 1 h 204"/>
                <a:gd name="T4" fmla="*/ 67 w 93"/>
                <a:gd name="T5" fmla="*/ 8 h 204"/>
                <a:gd name="T6" fmla="*/ 51 w 93"/>
                <a:gd name="T7" fmla="*/ 19 h 204"/>
                <a:gd name="T8" fmla="*/ 37 w 93"/>
                <a:gd name="T9" fmla="*/ 36 h 204"/>
                <a:gd name="T10" fmla="*/ 23 w 93"/>
                <a:gd name="T11" fmla="*/ 56 h 204"/>
                <a:gd name="T12" fmla="*/ 13 w 93"/>
                <a:gd name="T13" fmla="*/ 79 h 204"/>
                <a:gd name="T14" fmla="*/ 5 w 93"/>
                <a:gd name="T15" fmla="*/ 104 h 204"/>
                <a:gd name="T16" fmla="*/ 1 w 93"/>
                <a:gd name="T17" fmla="*/ 129 h 204"/>
                <a:gd name="T18" fmla="*/ 0 w 93"/>
                <a:gd name="T19" fmla="*/ 153 h 204"/>
                <a:gd name="T20" fmla="*/ 3 w 93"/>
                <a:gd name="T21" fmla="*/ 175 h 204"/>
                <a:gd name="T22" fmla="*/ 10 w 93"/>
                <a:gd name="T23" fmla="*/ 194 h 204"/>
                <a:gd name="T24" fmla="*/ 16 w 93"/>
                <a:gd name="T25" fmla="*/ 204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"/>
                <a:gd name="T40" fmla="*/ 0 h 204"/>
                <a:gd name="T41" fmla="*/ 93 w 93"/>
                <a:gd name="T42" fmla="*/ 204 h 2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" h="204">
                  <a:moveTo>
                    <a:pt x="93" y="0"/>
                  </a:moveTo>
                  <a:lnTo>
                    <a:pt x="83" y="1"/>
                  </a:lnTo>
                  <a:lnTo>
                    <a:pt x="67" y="8"/>
                  </a:lnTo>
                  <a:lnTo>
                    <a:pt x="51" y="19"/>
                  </a:lnTo>
                  <a:lnTo>
                    <a:pt x="37" y="36"/>
                  </a:lnTo>
                  <a:lnTo>
                    <a:pt x="23" y="56"/>
                  </a:lnTo>
                  <a:lnTo>
                    <a:pt x="13" y="79"/>
                  </a:lnTo>
                  <a:lnTo>
                    <a:pt x="5" y="104"/>
                  </a:lnTo>
                  <a:lnTo>
                    <a:pt x="1" y="129"/>
                  </a:lnTo>
                  <a:lnTo>
                    <a:pt x="0" y="153"/>
                  </a:lnTo>
                  <a:lnTo>
                    <a:pt x="3" y="175"/>
                  </a:lnTo>
                  <a:lnTo>
                    <a:pt x="10" y="194"/>
                  </a:lnTo>
                  <a:lnTo>
                    <a:pt x="16" y="20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" name="Freeform 332"/>
            <p:cNvSpPr>
              <a:spLocks noChangeAspect="1"/>
            </p:cNvSpPr>
            <p:nvPr/>
          </p:nvSpPr>
          <p:spPr bwMode="auto">
            <a:xfrm>
              <a:off x="3574" y="1477"/>
              <a:ext cx="203" cy="193"/>
            </a:xfrm>
            <a:custGeom>
              <a:avLst/>
              <a:gdLst>
                <a:gd name="T0" fmla="*/ 203 w 203"/>
                <a:gd name="T1" fmla="*/ 193 h 193"/>
                <a:gd name="T2" fmla="*/ 203 w 203"/>
                <a:gd name="T3" fmla="*/ 178 h 193"/>
                <a:gd name="T4" fmla="*/ 202 w 203"/>
                <a:gd name="T5" fmla="*/ 164 h 193"/>
                <a:gd name="T6" fmla="*/ 199 w 203"/>
                <a:gd name="T7" fmla="*/ 150 h 193"/>
                <a:gd name="T8" fmla="*/ 196 w 203"/>
                <a:gd name="T9" fmla="*/ 136 h 193"/>
                <a:gd name="T10" fmla="*/ 192 w 203"/>
                <a:gd name="T11" fmla="*/ 123 h 193"/>
                <a:gd name="T12" fmla="*/ 187 w 203"/>
                <a:gd name="T13" fmla="*/ 110 h 193"/>
                <a:gd name="T14" fmla="*/ 181 w 203"/>
                <a:gd name="T15" fmla="*/ 97 h 193"/>
                <a:gd name="T16" fmla="*/ 174 w 203"/>
                <a:gd name="T17" fmla="*/ 85 h 193"/>
                <a:gd name="T18" fmla="*/ 166 w 203"/>
                <a:gd name="T19" fmla="*/ 73 h 193"/>
                <a:gd name="T20" fmla="*/ 157 w 203"/>
                <a:gd name="T21" fmla="*/ 62 h 193"/>
                <a:gd name="T22" fmla="*/ 148 w 203"/>
                <a:gd name="T23" fmla="*/ 52 h 193"/>
                <a:gd name="T24" fmla="*/ 138 w 203"/>
                <a:gd name="T25" fmla="*/ 43 h 193"/>
                <a:gd name="T26" fmla="*/ 127 w 203"/>
                <a:gd name="T27" fmla="*/ 34 h 193"/>
                <a:gd name="T28" fmla="*/ 116 w 203"/>
                <a:gd name="T29" fmla="*/ 27 h 193"/>
                <a:gd name="T30" fmla="*/ 104 w 203"/>
                <a:gd name="T31" fmla="*/ 20 h 193"/>
                <a:gd name="T32" fmla="*/ 92 w 203"/>
                <a:gd name="T33" fmla="*/ 14 h 193"/>
                <a:gd name="T34" fmla="*/ 80 w 203"/>
                <a:gd name="T35" fmla="*/ 9 h 193"/>
                <a:gd name="T36" fmla="*/ 67 w 203"/>
                <a:gd name="T37" fmla="*/ 5 h 193"/>
                <a:gd name="T38" fmla="*/ 54 w 203"/>
                <a:gd name="T39" fmla="*/ 3 h 193"/>
                <a:gd name="T40" fmla="*/ 40 w 203"/>
                <a:gd name="T41" fmla="*/ 1 h 193"/>
                <a:gd name="T42" fmla="*/ 27 w 203"/>
                <a:gd name="T43" fmla="*/ 0 h 193"/>
                <a:gd name="T44" fmla="*/ 14 w 203"/>
                <a:gd name="T45" fmla="*/ 1 h 193"/>
                <a:gd name="T46" fmla="*/ 0 w 203"/>
                <a:gd name="T47" fmla="*/ 2 h 1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3"/>
                <a:gd name="T73" fmla="*/ 0 h 193"/>
                <a:gd name="T74" fmla="*/ 203 w 203"/>
                <a:gd name="T75" fmla="*/ 193 h 1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3" h="193">
                  <a:moveTo>
                    <a:pt x="203" y="193"/>
                  </a:moveTo>
                  <a:lnTo>
                    <a:pt x="203" y="178"/>
                  </a:lnTo>
                  <a:lnTo>
                    <a:pt x="202" y="164"/>
                  </a:lnTo>
                  <a:lnTo>
                    <a:pt x="199" y="150"/>
                  </a:lnTo>
                  <a:lnTo>
                    <a:pt x="196" y="136"/>
                  </a:lnTo>
                  <a:lnTo>
                    <a:pt x="192" y="123"/>
                  </a:lnTo>
                  <a:lnTo>
                    <a:pt x="187" y="110"/>
                  </a:lnTo>
                  <a:lnTo>
                    <a:pt x="181" y="97"/>
                  </a:lnTo>
                  <a:lnTo>
                    <a:pt x="174" y="85"/>
                  </a:lnTo>
                  <a:lnTo>
                    <a:pt x="166" y="73"/>
                  </a:lnTo>
                  <a:lnTo>
                    <a:pt x="157" y="62"/>
                  </a:lnTo>
                  <a:lnTo>
                    <a:pt x="148" y="52"/>
                  </a:lnTo>
                  <a:lnTo>
                    <a:pt x="138" y="43"/>
                  </a:lnTo>
                  <a:lnTo>
                    <a:pt x="127" y="34"/>
                  </a:lnTo>
                  <a:lnTo>
                    <a:pt x="116" y="27"/>
                  </a:lnTo>
                  <a:lnTo>
                    <a:pt x="104" y="20"/>
                  </a:lnTo>
                  <a:lnTo>
                    <a:pt x="92" y="14"/>
                  </a:lnTo>
                  <a:lnTo>
                    <a:pt x="80" y="9"/>
                  </a:lnTo>
                  <a:lnTo>
                    <a:pt x="67" y="5"/>
                  </a:lnTo>
                  <a:lnTo>
                    <a:pt x="54" y="3"/>
                  </a:lnTo>
                  <a:lnTo>
                    <a:pt x="40" y="1"/>
                  </a:lnTo>
                  <a:lnTo>
                    <a:pt x="27" y="0"/>
                  </a:lnTo>
                  <a:lnTo>
                    <a:pt x="14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" name="Line 333"/>
            <p:cNvSpPr>
              <a:spLocks noChangeAspect="1" noChangeShapeType="1"/>
            </p:cNvSpPr>
            <p:nvPr/>
          </p:nvSpPr>
          <p:spPr bwMode="auto">
            <a:xfrm>
              <a:off x="3423" y="1644"/>
              <a:ext cx="1" cy="3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6" name="Line 334"/>
            <p:cNvSpPr>
              <a:spLocks noChangeAspect="1" noChangeShapeType="1"/>
            </p:cNvSpPr>
            <p:nvPr/>
          </p:nvSpPr>
          <p:spPr bwMode="auto">
            <a:xfrm flipV="1">
              <a:off x="3777" y="1670"/>
              <a:ext cx="1" cy="3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7" name="Freeform 335"/>
            <p:cNvSpPr>
              <a:spLocks noChangeAspect="1"/>
            </p:cNvSpPr>
            <p:nvPr/>
          </p:nvSpPr>
          <p:spPr bwMode="auto">
            <a:xfrm>
              <a:off x="3483" y="1533"/>
              <a:ext cx="93" cy="92"/>
            </a:xfrm>
            <a:custGeom>
              <a:avLst/>
              <a:gdLst>
                <a:gd name="T0" fmla="*/ 0 w 93"/>
                <a:gd name="T1" fmla="*/ 92 h 92"/>
                <a:gd name="T2" fmla="*/ 9 w 93"/>
                <a:gd name="T3" fmla="*/ 68 h 92"/>
                <a:gd name="T4" fmla="*/ 24 w 93"/>
                <a:gd name="T5" fmla="*/ 46 h 92"/>
                <a:gd name="T6" fmla="*/ 41 w 93"/>
                <a:gd name="T7" fmla="*/ 28 h 92"/>
                <a:gd name="T8" fmla="*/ 60 w 93"/>
                <a:gd name="T9" fmla="*/ 14 h 92"/>
                <a:gd name="T10" fmla="*/ 79 w 93"/>
                <a:gd name="T11" fmla="*/ 5 h 92"/>
                <a:gd name="T12" fmla="*/ 93 w 93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"/>
                <a:gd name="T22" fmla="*/ 0 h 92"/>
                <a:gd name="T23" fmla="*/ 93 w 93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" h="92">
                  <a:moveTo>
                    <a:pt x="0" y="92"/>
                  </a:moveTo>
                  <a:lnTo>
                    <a:pt x="9" y="68"/>
                  </a:lnTo>
                  <a:lnTo>
                    <a:pt x="24" y="46"/>
                  </a:lnTo>
                  <a:lnTo>
                    <a:pt x="41" y="28"/>
                  </a:lnTo>
                  <a:lnTo>
                    <a:pt x="60" y="14"/>
                  </a:lnTo>
                  <a:lnTo>
                    <a:pt x="79" y="5"/>
                  </a:lnTo>
                  <a:lnTo>
                    <a:pt x="9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8" name="Freeform 336"/>
            <p:cNvSpPr>
              <a:spLocks noChangeAspect="1"/>
            </p:cNvSpPr>
            <p:nvPr/>
          </p:nvSpPr>
          <p:spPr bwMode="auto">
            <a:xfrm>
              <a:off x="4156" y="2378"/>
              <a:ext cx="52" cy="337"/>
            </a:xfrm>
            <a:custGeom>
              <a:avLst/>
              <a:gdLst>
                <a:gd name="T0" fmla="*/ 0 w 52"/>
                <a:gd name="T1" fmla="*/ 337 h 337"/>
                <a:gd name="T2" fmla="*/ 15 w 52"/>
                <a:gd name="T3" fmla="*/ 291 h 337"/>
                <a:gd name="T4" fmla="*/ 31 w 52"/>
                <a:gd name="T5" fmla="*/ 221 h 337"/>
                <a:gd name="T6" fmla="*/ 43 w 52"/>
                <a:gd name="T7" fmla="*/ 145 h 337"/>
                <a:gd name="T8" fmla="*/ 50 w 52"/>
                <a:gd name="T9" fmla="*/ 65 h 337"/>
                <a:gd name="T10" fmla="*/ 52 w 52"/>
                <a:gd name="T11" fmla="*/ 0 h 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37"/>
                <a:gd name="T20" fmla="*/ 52 w 52"/>
                <a:gd name="T21" fmla="*/ 337 h 3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37">
                  <a:moveTo>
                    <a:pt x="0" y="337"/>
                  </a:moveTo>
                  <a:lnTo>
                    <a:pt x="15" y="291"/>
                  </a:lnTo>
                  <a:lnTo>
                    <a:pt x="31" y="221"/>
                  </a:lnTo>
                  <a:lnTo>
                    <a:pt x="43" y="145"/>
                  </a:lnTo>
                  <a:lnTo>
                    <a:pt x="50" y="65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9" name="Freeform 337"/>
            <p:cNvSpPr>
              <a:spLocks noChangeAspect="1"/>
            </p:cNvSpPr>
            <p:nvPr/>
          </p:nvSpPr>
          <p:spPr bwMode="auto">
            <a:xfrm>
              <a:off x="3343" y="2378"/>
              <a:ext cx="52" cy="338"/>
            </a:xfrm>
            <a:custGeom>
              <a:avLst/>
              <a:gdLst>
                <a:gd name="T0" fmla="*/ 1 w 52"/>
                <a:gd name="T1" fmla="*/ 0 h 338"/>
                <a:gd name="T2" fmla="*/ 0 w 52"/>
                <a:gd name="T3" fmla="*/ 9 h 338"/>
                <a:gd name="T4" fmla="*/ 4 w 52"/>
                <a:gd name="T5" fmla="*/ 91 h 338"/>
                <a:gd name="T6" fmla="*/ 13 w 52"/>
                <a:gd name="T7" fmla="*/ 172 h 338"/>
                <a:gd name="T8" fmla="*/ 27 w 52"/>
                <a:gd name="T9" fmla="*/ 249 h 338"/>
                <a:gd name="T10" fmla="*/ 46 w 52"/>
                <a:gd name="T11" fmla="*/ 321 h 338"/>
                <a:gd name="T12" fmla="*/ 52 w 52"/>
                <a:gd name="T13" fmla="*/ 338 h 3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38"/>
                <a:gd name="T23" fmla="*/ 52 w 52"/>
                <a:gd name="T24" fmla="*/ 338 h 3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38">
                  <a:moveTo>
                    <a:pt x="1" y="0"/>
                  </a:moveTo>
                  <a:lnTo>
                    <a:pt x="0" y="9"/>
                  </a:lnTo>
                  <a:lnTo>
                    <a:pt x="4" y="91"/>
                  </a:lnTo>
                  <a:lnTo>
                    <a:pt x="13" y="172"/>
                  </a:lnTo>
                  <a:lnTo>
                    <a:pt x="27" y="249"/>
                  </a:lnTo>
                  <a:lnTo>
                    <a:pt x="46" y="321"/>
                  </a:lnTo>
                  <a:lnTo>
                    <a:pt x="52" y="33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0" name="Freeform 338"/>
            <p:cNvSpPr>
              <a:spLocks noChangeAspect="1"/>
            </p:cNvSpPr>
            <p:nvPr/>
          </p:nvSpPr>
          <p:spPr bwMode="auto">
            <a:xfrm>
              <a:off x="3394" y="2716"/>
              <a:ext cx="53" cy="327"/>
            </a:xfrm>
            <a:custGeom>
              <a:avLst/>
              <a:gdLst>
                <a:gd name="T0" fmla="*/ 0 w 53"/>
                <a:gd name="T1" fmla="*/ 0 h 327"/>
                <a:gd name="T2" fmla="*/ 19 w 53"/>
                <a:gd name="T3" fmla="*/ 62 h 327"/>
                <a:gd name="T4" fmla="*/ 36 w 53"/>
                <a:gd name="T5" fmla="*/ 140 h 327"/>
                <a:gd name="T6" fmla="*/ 47 w 53"/>
                <a:gd name="T7" fmla="*/ 219 h 327"/>
                <a:gd name="T8" fmla="*/ 53 w 53"/>
                <a:gd name="T9" fmla="*/ 299 h 327"/>
                <a:gd name="T10" fmla="*/ 53 w 53"/>
                <a:gd name="T11" fmla="*/ 327 h 3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327"/>
                <a:gd name="T20" fmla="*/ 53 w 53"/>
                <a:gd name="T21" fmla="*/ 327 h 3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327">
                  <a:moveTo>
                    <a:pt x="0" y="0"/>
                  </a:moveTo>
                  <a:lnTo>
                    <a:pt x="19" y="62"/>
                  </a:lnTo>
                  <a:lnTo>
                    <a:pt x="36" y="140"/>
                  </a:lnTo>
                  <a:lnTo>
                    <a:pt x="47" y="219"/>
                  </a:lnTo>
                  <a:lnTo>
                    <a:pt x="53" y="299"/>
                  </a:lnTo>
                  <a:lnTo>
                    <a:pt x="53" y="3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1" name="Line 339"/>
            <p:cNvSpPr>
              <a:spLocks noChangeAspect="1" noChangeShapeType="1"/>
            </p:cNvSpPr>
            <p:nvPr/>
          </p:nvSpPr>
          <p:spPr bwMode="auto">
            <a:xfrm>
              <a:off x="3812" y="2750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2" name="Line 340"/>
            <p:cNvSpPr>
              <a:spLocks noChangeAspect="1" noChangeShapeType="1"/>
            </p:cNvSpPr>
            <p:nvPr/>
          </p:nvSpPr>
          <p:spPr bwMode="auto">
            <a:xfrm flipH="1" flipV="1">
              <a:off x="3840" y="2710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3" name="Line 341"/>
            <p:cNvSpPr>
              <a:spLocks noChangeAspect="1" noChangeShapeType="1"/>
            </p:cNvSpPr>
            <p:nvPr/>
          </p:nvSpPr>
          <p:spPr bwMode="auto">
            <a:xfrm>
              <a:off x="3761" y="2809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4" name="Line 342"/>
            <p:cNvSpPr>
              <a:spLocks noChangeAspect="1" noChangeShapeType="1"/>
            </p:cNvSpPr>
            <p:nvPr/>
          </p:nvSpPr>
          <p:spPr bwMode="auto">
            <a:xfrm flipH="1" flipV="1">
              <a:off x="3936" y="2701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5" name="Line 343"/>
            <p:cNvSpPr>
              <a:spLocks noChangeAspect="1" noChangeShapeType="1"/>
            </p:cNvSpPr>
            <p:nvPr/>
          </p:nvSpPr>
          <p:spPr bwMode="auto">
            <a:xfrm flipH="1" flipV="1">
              <a:off x="3999" y="269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6" name="Line 344"/>
            <p:cNvSpPr>
              <a:spLocks noChangeAspect="1" noChangeShapeType="1"/>
            </p:cNvSpPr>
            <p:nvPr/>
          </p:nvSpPr>
          <p:spPr bwMode="auto">
            <a:xfrm>
              <a:off x="4036" y="272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7" name="Line 345"/>
            <p:cNvSpPr>
              <a:spLocks noChangeAspect="1" noChangeShapeType="1"/>
            </p:cNvSpPr>
            <p:nvPr/>
          </p:nvSpPr>
          <p:spPr bwMode="auto">
            <a:xfrm flipH="1" flipV="1">
              <a:off x="4057" y="2680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8" name="Line 346"/>
            <p:cNvSpPr>
              <a:spLocks noChangeAspect="1" noChangeShapeType="1"/>
            </p:cNvSpPr>
            <p:nvPr/>
          </p:nvSpPr>
          <p:spPr bwMode="auto">
            <a:xfrm flipH="1" flipV="1">
              <a:off x="4102" y="3228"/>
              <a:ext cx="9" cy="5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19" name="Line 347"/>
            <p:cNvSpPr>
              <a:spLocks noChangeAspect="1" noChangeShapeType="1"/>
            </p:cNvSpPr>
            <p:nvPr/>
          </p:nvSpPr>
          <p:spPr bwMode="auto">
            <a:xfrm flipH="1">
              <a:off x="3440" y="3228"/>
              <a:ext cx="9" cy="5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0" name="Line 348"/>
            <p:cNvSpPr>
              <a:spLocks noChangeAspect="1" noChangeShapeType="1"/>
            </p:cNvSpPr>
            <p:nvPr/>
          </p:nvSpPr>
          <p:spPr bwMode="auto">
            <a:xfrm>
              <a:off x="3448" y="3043"/>
              <a:ext cx="1" cy="18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1" name="Line 349"/>
            <p:cNvSpPr>
              <a:spLocks noChangeAspect="1" noChangeShapeType="1"/>
            </p:cNvSpPr>
            <p:nvPr/>
          </p:nvSpPr>
          <p:spPr bwMode="auto">
            <a:xfrm flipV="1">
              <a:off x="3428" y="2598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2" name="Line 350"/>
            <p:cNvSpPr>
              <a:spLocks noChangeAspect="1" noChangeShapeType="1"/>
            </p:cNvSpPr>
            <p:nvPr/>
          </p:nvSpPr>
          <p:spPr bwMode="auto">
            <a:xfrm flipH="1">
              <a:off x="3393" y="2453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3" name="Line 351"/>
            <p:cNvSpPr>
              <a:spLocks noChangeAspect="1" noChangeShapeType="1"/>
            </p:cNvSpPr>
            <p:nvPr/>
          </p:nvSpPr>
          <p:spPr bwMode="auto">
            <a:xfrm flipH="1" flipV="1">
              <a:off x="4108" y="2662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4" name="Line 352"/>
            <p:cNvSpPr>
              <a:spLocks noChangeAspect="1" noChangeShapeType="1"/>
            </p:cNvSpPr>
            <p:nvPr/>
          </p:nvSpPr>
          <p:spPr bwMode="auto">
            <a:xfrm flipH="1" flipV="1">
              <a:off x="3913" y="316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5" name="Line 353"/>
            <p:cNvSpPr>
              <a:spLocks noChangeAspect="1" noChangeShapeType="1"/>
            </p:cNvSpPr>
            <p:nvPr/>
          </p:nvSpPr>
          <p:spPr bwMode="auto">
            <a:xfrm flipH="1" flipV="1">
              <a:off x="3926" y="316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6" name="Line 354"/>
            <p:cNvSpPr>
              <a:spLocks noChangeAspect="1" noChangeShapeType="1"/>
            </p:cNvSpPr>
            <p:nvPr/>
          </p:nvSpPr>
          <p:spPr bwMode="auto">
            <a:xfrm flipH="1">
              <a:off x="3949" y="316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7" name="Line 355"/>
            <p:cNvSpPr>
              <a:spLocks noChangeAspect="1" noChangeShapeType="1"/>
            </p:cNvSpPr>
            <p:nvPr/>
          </p:nvSpPr>
          <p:spPr bwMode="auto">
            <a:xfrm>
              <a:off x="3937" y="318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8" name="Freeform 356"/>
            <p:cNvSpPr>
              <a:spLocks noChangeAspect="1"/>
            </p:cNvSpPr>
            <p:nvPr/>
          </p:nvSpPr>
          <p:spPr bwMode="auto">
            <a:xfrm>
              <a:off x="4104" y="2715"/>
              <a:ext cx="53" cy="328"/>
            </a:xfrm>
            <a:custGeom>
              <a:avLst/>
              <a:gdLst>
                <a:gd name="T0" fmla="*/ 0 w 53"/>
                <a:gd name="T1" fmla="*/ 328 h 328"/>
                <a:gd name="T2" fmla="*/ 0 w 53"/>
                <a:gd name="T3" fmla="*/ 298 h 328"/>
                <a:gd name="T4" fmla="*/ 6 w 53"/>
                <a:gd name="T5" fmla="*/ 221 h 328"/>
                <a:gd name="T6" fmla="*/ 17 w 53"/>
                <a:gd name="T7" fmla="*/ 145 h 328"/>
                <a:gd name="T8" fmla="*/ 32 w 53"/>
                <a:gd name="T9" fmla="*/ 71 h 328"/>
                <a:gd name="T10" fmla="*/ 53 w 53"/>
                <a:gd name="T11" fmla="*/ 0 h 3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328"/>
                <a:gd name="T20" fmla="*/ 53 w 53"/>
                <a:gd name="T21" fmla="*/ 328 h 3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328">
                  <a:moveTo>
                    <a:pt x="0" y="328"/>
                  </a:moveTo>
                  <a:lnTo>
                    <a:pt x="0" y="298"/>
                  </a:lnTo>
                  <a:lnTo>
                    <a:pt x="6" y="221"/>
                  </a:lnTo>
                  <a:lnTo>
                    <a:pt x="17" y="145"/>
                  </a:lnTo>
                  <a:lnTo>
                    <a:pt x="32" y="71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29" name="Line 357"/>
            <p:cNvSpPr>
              <a:spLocks noChangeAspect="1" noChangeShapeType="1"/>
            </p:cNvSpPr>
            <p:nvPr/>
          </p:nvSpPr>
          <p:spPr bwMode="auto">
            <a:xfrm flipH="1" flipV="1">
              <a:off x="3943" y="323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0" name="Line 358"/>
            <p:cNvSpPr>
              <a:spLocks noChangeAspect="1" noChangeShapeType="1"/>
            </p:cNvSpPr>
            <p:nvPr/>
          </p:nvSpPr>
          <p:spPr bwMode="auto">
            <a:xfrm>
              <a:off x="3932" y="325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1" name="Line 359"/>
            <p:cNvSpPr>
              <a:spLocks noChangeAspect="1" noChangeShapeType="1"/>
            </p:cNvSpPr>
            <p:nvPr/>
          </p:nvSpPr>
          <p:spPr bwMode="auto">
            <a:xfrm flipH="1" flipV="1">
              <a:off x="3942" y="326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2" name="Line 360"/>
            <p:cNvSpPr>
              <a:spLocks noChangeAspect="1" noChangeShapeType="1"/>
            </p:cNvSpPr>
            <p:nvPr/>
          </p:nvSpPr>
          <p:spPr bwMode="auto">
            <a:xfrm flipH="1" flipV="1">
              <a:off x="3943" y="328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3" name="Line 361"/>
            <p:cNvSpPr>
              <a:spLocks noChangeAspect="1" noChangeShapeType="1"/>
            </p:cNvSpPr>
            <p:nvPr/>
          </p:nvSpPr>
          <p:spPr bwMode="auto">
            <a:xfrm flipV="1">
              <a:off x="4102" y="3044"/>
              <a:ext cx="2" cy="1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4" name="Freeform 362"/>
            <p:cNvSpPr>
              <a:spLocks noChangeAspect="1"/>
            </p:cNvSpPr>
            <p:nvPr/>
          </p:nvSpPr>
          <p:spPr bwMode="auto">
            <a:xfrm>
              <a:off x="4203" y="2161"/>
              <a:ext cx="4" cy="211"/>
            </a:xfrm>
            <a:custGeom>
              <a:avLst/>
              <a:gdLst>
                <a:gd name="T0" fmla="*/ 4 w 4"/>
                <a:gd name="T1" fmla="*/ 211 h 211"/>
                <a:gd name="T2" fmla="*/ 4 w 4"/>
                <a:gd name="T3" fmla="*/ 138 h 211"/>
                <a:gd name="T4" fmla="*/ 0 w 4"/>
                <a:gd name="T5" fmla="*/ 0 h 211"/>
                <a:gd name="T6" fmla="*/ 0 60000 65536"/>
                <a:gd name="T7" fmla="*/ 0 60000 65536"/>
                <a:gd name="T8" fmla="*/ 0 60000 65536"/>
                <a:gd name="T9" fmla="*/ 0 w 4"/>
                <a:gd name="T10" fmla="*/ 0 h 211"/>
                <a:gd name="T11" fmla="*/ 4 w 4"/>
                <a:gd name="T12" fmla="*/ 211 h 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11">
                  <a:moveTo>
                    <a:pt x="4" y="211"/>
                  </a:moveTo>
                  <a:lnTo>
                    <a:pt x="4" y="13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5" name="Line 363"/>
            <p:cNvSpPr>
              <a:spLocks noChangeAspect="1" noChangeShapeType="1"/>
            </p:cNvSpPr>
            <p:nvPr/>
          </p:nvSpPr>
          <p:spPr bwMode="auto">
            <a:xfrm>
              <a:off x="3344" y="235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6" name="Line 364"/>
            <p:cNvSpPr>
              <a:spLocks noChangeAspect="1" noChangeShapeType="1"/>
            </p:cNvSpPr>
            <p:nvPr/>
          </p:nvSpPr>
          <p:spPr bwMode="auto">
            <a:xfrm flipH="1">
              <a:off x="3389" y="2164"/>
              <a:ext cx="1" cy="1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7" name="Freeform 365"/>
            <p:cNvSpPr>
              <a:spLocks noChangeAspect="1"/>
            </p:cNvSpPr>
            <p:nvPr/>
          </p:nvSpPr>
          <p:spPr bwMode="auto">
            <a:xfrm>
              <a:off x="3391" y="2113"/>
              <a:ext cx="47" cy="51"/>
            </a:xfrm>
            <a:custGeom>
              <a:avLst/>
              <a:gdLst>
                <a:gd name="T0" fmla="*/ 47 w 47"/>
                <a:gd name="T1" fmla="*/ 0 h 51"/>
                <a:gd name="T2" fmla="*/ 28 w 47"/>
                <a:gd name="T3" fmla="*/ 10 h 51"/>
                <a:gd name="T4" fmla="*/ 12 w 47"/>
                <a:gd name="T5" fmla="*/ 22 h 51"/>
                <a:gd name="T6" fmla="*/ 4 w 47"/>
                <a:gd name="T7" fmla="*/ 34 h 51"/>
                <a:gd name="T8" fmla="*/ 0 w 47"/>
                <a:gd name="T9" fmla="*/ 47 h 51"/>
                <a:gd name="T10" fmla="*/ 0 w 47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51"/>
                <a:gd name="T20" fmla="*/ 47 w 47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51">
                  <a:moveTo>
                    <a:pt x="47" y="0"/>
                  </a:moveTo>
                  <a:lnTo>
                    <a:pt x="28" y="10"/>
                  </a:lnTo>
                  <a:lnTo>
                    <a:pt x="12" y="22"/>
                  </a:lnTo>
                  <a:lnTo>
                    <a:pt x="4" y="34"/>
                  </a:lnTo>
                  <a:lnTo>
                    <a:pt x="0" y="47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8" name="Line 366"/>
            <p:cNvSpPr>
              <a:spLocks noChangeAspect="1" noChangeShapeType="1"/>
            </p:cNvSpPr>
            <p:nvPr/>
          </p:nvSpPr>
          <p:spPr bwMode="auto">
            <a:xfrm flipH="1" flipV="1">
              <a:off x="3759" y="2036"/>
              <a:ext cx="4" cy="1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39" name="Line 367"/>
            <p:cNvSpPr>
              <a:spLocks noChangeAspect="1" noChangeShapeType="1"/>
            </p:cNvSpPr>
            <p:nvPr/>
          </p:nvSpPr>
          <p:spPr bwMode="auto">
            <a:xfrm flipH="1">
              <a:off x="3437" y="2036"/>
              <a:ext cx="3" cy="1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0" name="Freeform 368"/>
            <p:cNvSpPr>
              <a:spLocks noChangeAspect="1"/>
            </p:cNvSpPr>
            <p:nvPr/>
          </p:nvSpPr>
          <p:spPr bwMode="auto">
            <a:xfrm>
              <a:off x="4199" y="2146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  <a:gd name="T9" fmla="*/ 0 w 3"/>
                <a:gd name="T10" fmla="*/ 0 h 11"/>
                <a:gd name="T11" fmla="*/ 3 w 3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1" name="Freeform 369"/>
            <p:cNvSpPr>
              <a:spLocks noChangeAspect="1"/>
            </p:cNvSpPr>
            <p:nvPr/>
          </p:nvSpPr>
          <p:spPr bwMode="auto">
            <a:xfrm>
              <a:off x="3999" y="2312"/>
              <a:ext cx="8" cy="15"/>
            </a:xfrm>
            <a:custGeom>
              <a:avLst/>
              <a:gdLst>
                <a:gd name="T0" fmla="*/ 8 w 8"/>
                <a:gd name="T1" fmla="*/ 15 h 15"/>
                <a:gd name="T2" fmla="*/ 8 w 8"/>
                <a:gd name="T3" fmla="*/ 12 h 15"/>
                <a:gd name="T4" fmla="*/ 6 w 8"/>
                <a:gd name="T5" fmla="*/ 7 h 15"/>
                <a:gd name="T6" fmla="*/ 3 w 8"/>
                <a:gd name="T7" fmla="*/ 3 h 15"/>
                <a:gd name="T8" fmla="*/ 0 w 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"/>
                <a:gd name="T17" fmla="*/ 8 w 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">
                  <a:moveTo>
                    <a:pt x="8" y="15"/>
                  </a:moveTo>
                  <a:lnTo>
                    <a:pt x="8" y="12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2" name="Freeform 370"/>
            <p:cNvSpPr>
              <a:spLocks noChangeAspect="1"/>
            </p:cNvSpPr>
            <p:nvPr/>
          </p:nvSpPr>
          <p:spPr bwMode="auto">
            <a:xfrm>
              <a:off x="4007" y="2326"/>
              <a:ext cx="2" cy="149"/>
            </a:xfrm>
            <a:custGeom>
              <a:avLst/>
              <a:gdLst>
                <a:gd name="T0" fmla="*/ 2 w 2"/>
                <a:gd name="T1" fmla="*/ 149 h 149"/>
                <a:gd name="T2" fmla="*/ 1 w 2"/>
                <a:gd name="T3" fmla="*/ 65 h 149"/>
                <a:gd name="T4" fmla="*/ 0 w 2"/>
                <a:gd name="T5" fmla="*/ 0 h 149"/>
                <a:gd name="T6" fmla="*/ 0 60000 65536"/>
                <a:gd name="T7" fmla="*/ 0 60000 65536"/>
                <a:gd name="T8" fmla="*/ 0 60000 65536"/>
                <a:gd name="T9" fmla="*/ 0 w 2"/>
                <a:gd name="T10" fmla="*/ 0 h 149"/>
                <a:gd name="T11" fmla="*/ 2 w 2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49">
                  <a:moveTo>
                    <a:pt x="2" y="149"/>
                  </a:moveTo>
                  <a:lnTo>
                    <a:pt x="1" y="6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3" name="Line 371"/>
            <p:cNvSpPr>
              <a:spLocks noChangeAspect="1" noChangeShapeType="1"/>
            </p:cNvSpPr>
            <p:nvPr/>
          </p:nvSpPr>
          <p:spPr bwMode="auto">
            <a:xfrm flipH="1">
              <a:off x="3344" y="2342"/>
              <a:ext cx="1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4" name="Line 372"/>
            <p:cNvSpPr>
              <a:spLocks noChangeAspect="1" noChangeShapeType="1"/>
            </p:cNvSpPr>
            <p:nvPr/>
          </p:nvSpPr>
          <p:spPr bwMode="auto">
            <a:xfrm flipH="1">
              <a:off x="3436" y="2142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5" name="Freeform 373"/>
            <p:cNvSpPr>
              <a:spLocks noChangeAspect="1"/>
            </p:cNvSpPr>
            <p:nvPr/>
          </p:nvSpPr>
          <p:spPr bwMode="auto">
            <a:xfrm>
              <a:off x="3763" y="2142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6" name="Freeform 374"/>
            <p:cNvSpPr>
              <a:spLocks noChangeAspect="1"/>
            </p:cNvSpPr>
            <p:nvPr/>
          </p:nvSpPr>
          <p:spPr bwMode="auto">
            <a:xfrm>
              <a:off x="4058" y="2300"/>
              <a:ext cx="10" cy="15"/>
            </a:xfrm>
            <a:custGeom>
              <a:avLst/>
              <a:gdLst>
                <a:gd name="T0" fmla="*/ 10 w 10"/>
                <a:gd name="T1" fmla="*/ 15 h 15"/>
                <a:gd name="T2" fmla="*/ 9 w 10"/>
                <a:gd name="T3" fmla="*/ 9 h 15"/>
                <a:gd name="T4" fmla="*/ 7 w 10"/>
                <a:gd name="T5" fmla="*/ 5 h 15"/>
                <a:gd name="T6" fmla="*/ 4 w 10"/>
                <a:gd name="T7" fmla="*/ 2 h 15"/>
                <a:gd name="T8" fmla="*/ 1 w 10"/>
                <a:gd name="T9" fmla="*/ 0 h 15"/>
                <a:gd name="T10" fmla="*/ 0 w 10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5"/>
                <a:gd name="T20" fmla="*/ 10 w 10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5">
                  <a:moveTo>
                    <a:pt x="10" y="15"/>
                  </a:moveTo>
                  <a:lnTo>
                    <a:pt x="9" y="9"/>
                  </a:lnTo>
                  <a:lnTo>
                    <a:pt x="7" y="5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7" name="Freeform 375"/>
            <p:cNvSpPr>
              <a:spLocks noChangeAspect="1"/>
            </p:cNvSpPr>
            <p:nvPr/>
          </p:nvSpPr>
          <p:spPr bwMode="auto">
            <a:xfrm>
              <a:off x="4068" y="2314"/>
              <a:ext cx="2" cy="149"/>
            </a:xfrm>
            <a:custGeom>
              <a:avLst/>
              <a:gdLst>
                <a:gd name="T0" fmla="*/ 2 w 2"/>
                <a:gd name="T1" fmla="*/ 149 h 149"/>
                <a:gd name="T2" fmla="*/ 1 w 2"/>
                <a:gd name="T3" fmla="*/ 66 h 149"/>
                <a:gd name="T4" fmla="*/ 0 w 2"/>
                <a:gd name="T5" fmla="*/ 0 h 149"/>
                <a:gd name="T6" fmla="*/ 0 60000 65536"/>
                <a:gd name="T7" fmla="*/ 0 60000 65536"/>
                <a:gd name="T8" fmla="*/ 0 60000 65536"/>
                <a:gd name="T9" fmla="*/ 0 w 2"/>
                <a:gd name="T10" fmla="*/ 0 h 149"/>
                <a:gd name="T11" fmla="*/ 2 w 2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49">
                  <a:moveTo>
                    <a:pt x="2" y="149"/>
                  </a:moveTo>
                  <a:lnTo>
                    <a:pt x="1" y="6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8" name="Freeform 376"/>
            <p:cNvSpPr>
              <a:spLocks noChangeAspect="1"/>
            </p:cNvSpPr>
            <p:nvPr/>
          </p:nvSpPr>
          <p:spPr bwMode="auto">
            <a:xfrm>
              <a:off x="4109" y="2284"/>
              <a:ext cx="12" cy="16"/>
            </a:xfrm>
            <a:custGeom>
              <a:avLst/>
              <a:gdLst>
                <a:gd name="T0" fmla="*/ 12 w 12"/>
                <a:gd name="T1" fmla="*/ 16 h 16"/>
                <a:gd name="T2" fmla="*/ 11 w 12"/>
                <a:gd name="T3" fmla="*/ 10 h 16"/>
                <a:gd name="T4" fmla="*/ 9 w 12"/>
                <a:gd name="T5" fmla="*/ 6 h 16"/>
                <a:gd name="T6" fmla="*/ 5 w 12"/>
                <a:gd name="T7" fmla="*/ 3 h 16"/>
                <a:gd name="T8" fmla="*/ 2 w 12"/>
                <a:gd name="T9" fmla="*/ 1 h 16"/>
                <a:gd name="T10" fmla="*/ 0 w 12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"/>
                <a:gd name="T20" fmla="*/ 12 w 1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">
                  <a:moveTo>
                    <a:pt x="12" y="16"/>
                  </a:moveTo>
                  <a:lnTo>
                    <a:pt x="11" y="10"/>
                  </a:lnTo>
                  <a:lnTo>
                    <a:pt x="9" y="6"/>
                  </a:lnTo>
                  <a:lnTo>
                    <a:pt x="5" y="3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9" name="Freeform 377"/>
            <p:cNvSpPr>
              <a:spLocks noChangeAspect="1"/>
            </p:cNvSpPr>
            <p:nvPr/>
          </p:nvSpPr>
          <p:spPr bwMode="auto">
            <a:xfrm>
              <a:off x="4121" y="2299"/>
              <a:ext cx="2" cy="150"/>
            </a:xfrm>
            <a:custGeom>
              <a:avLst/>
              <a:gdLst>
                <a:gd name="T0" fmla="*/ 2 w 2"/>
                <a:gd name="T1" fmla="*/ 150 h 150"/>
                <a:gd name="T2" fmla="*/ 2 w 2"/>
                <a:gd name="T3" fmla="*/ 66 h 150"/>
                <a:gd name="T4" fmla="*/ 0 w 2"/>
                <a:gd name="T5" fmla="*/ 0 h 150"/>
                <a:gd name="T6" fmla="*/ 0 60000 65536"/>
                <a:gd name="T7" fmla="*/ 0 60000 65536"/>
                <a:gd name="T8" fmla="*/ 0 60000 65536"/>
                <a:gd name="T9" fmla="*/ 0 w 2"/>
                <a:gd name="T10" fmla="*/ 0 h 150"/>
                <a:gd name="T11" fmla="*/ 2 w 2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50">
                  <a:moveTo>
                    <a:pt x="2" y="150"/>
                  </a:moveTo>
                  <a:lnTo>
                    <a:pt x="2" y="6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0" name="Line 378"/>
            <p:cNvSpPr>
              <a:spLocks noChangeAspect="1" noChangeShapeType="1"/>
            </p:cNvSpPr>
            <p:nvPr/>
          </p:nvSpPr>
          <p:spPr bwMode="auto">
            <a:xfrm flipV="1">
              <a:off x="4034" y="2515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1" name="Freeform 379"/>
            <p:cNvSpPr>
              <a:spLocks noChangeAspect="1"/>
            </p:cNvSpPr>
            <p:nvPr/>
          </p:nvSpPr>
          <p:spPr bwMode="auto">
            <a:xfrm>
              <a:off x="4151" y="2267"/>
              <a:ext cx="13" cy="16"/>
            </a:xfrm>
            <a:custGeom>
              <a:avLst/>
              <a:gdLst>
                <a:gd name="T0" fmla="*/ 13 w 13"/>
                <a:gd name="T1" fmla="*/ 16 h 16"/>
                <a:gd name="T2" fmla="*/ 13 w 13"/>
                <a:gd name="T3" fmla="*/ 13 h 16"/>
                <a:gd name="T4" fmla="*/ 11 w 13"/>
                <a:gd name="T5" fmla="*/ 8 h 16"/>
                <a:gd name="T6" fmla="*/ 8 w 13"/>
                <a:gd name="T7" fmla="*/ 4 h 16"/>
                <a:gd name="T8" fmla="*/ 5 w 13"/>
                <a:gd name="T9" fmla="*/ 2 h 16"/>
                <a:gd name="T10" fmla="*/ 2 w 13"/>
                <a:gd name="T11" fmla="*/ 0 h 16"/>
                <a:gd name="T12" fmla="*/ 0 w 13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6"/>
                <a:gd name="T23" fmla="*/ 13 w 1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6">
                  <a:moveTo>
                    <a:pt x="13" y="16"/>
                  </a:moveTo>
                  <a:lnTo>
                    <a:pt x="13" y="13"/>
                  </a:lnTo>
                  <a:lnTo>
                    <a:pt x="11" y="8"/>
                  </a:lnTo>
                  <a:lnTo>
                    <a:pt x="8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2" name="Freeform 380"/>
            <p:cNvSpPr>
              <a:spLocks noChangeAspect="1"/>
            </p:cNvSpPr>
            <p:nvPr/>
          </p:nvSpPr>
          <p:spPr bwMode="auto">
            <a:xfrm>
              <a:off x="4164" y="2282"/>
              <a:ext cx="2" cy="150"/>
            </a:xfrm>
            <a:custGeom>
              <a:avLst/>
              <a:gdLst>
                <a:gd name="T0" fmla="*/ 2 w 2"/>
                <a:gd name="T1" fmla="*/ 150 h 150"/>
                <a:gd name="T2" fmla="*/ 1 w 2"/>
                <a:gd name="T3" fmla="*/ 66 h 150"/>
                <a:gd name="T4" fmla="*/ 0 w 2"/>
                <a:gd name="T5" fmla="*/ 0 h 150"/>
                <a:gd name="T6" fmla="*/ 0 60000 65536"/>
                <a:gd name="T7" fmla="*/ 0 60000 65536"/>
                <a:gd name="T8" fmla="*/ 0 60000 65536"/>
                <a:gd name="T9" fmla="*/ 0 w 2"/>
                <a:gd name="T10" fmla="*/ 0 h 150"/>
                <a:gd name="T11" fmla="*/ 2 w 2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50">
                  <a:moveTo>
                    <a:pt x="2" y="150"/>
                  </a:moveTo>
                  <a:lnTo>
                    <a:pt x="1" y="6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3" name="Freeform 381"/>
            <p:cNvSpPr>
              <a:spLocks noChangeAspect="1"/>
            </p:cNvSpPr>
            <p:nvPr/>
          </p:nvSpPr>
          <p:spPr bwMode="auto">
            <a:xfrm>
              <a:off x="3400" y="2338"/>
              <a:ext cx="15" cy="18"/>
            </a:xfrm>
            <a:custGeom>
              <a:avLst/>
              <a:gdLst>
                <a:gd name="T0" fmla="*/ 15 w 15"/>
                <a:gd name="T1" fmla="*/ 0 h 18"/>
                <a:gd name="T2" fmla="*/ 15 w 15"/>
                <a:gd name="T3" fmla="*/ 0 h 18"/>
                <a:gd name="T4" fmla="*/ 8 w 15"/>
                <a:gd name="T5" fmla="*/ 3 h 18"/>
                <a:gd name="T6" fmla="*/ 4 w 15"/>
                <a:gd name="T7" fmla="*/ 6 h 18"/>
                <a:gd name="T8" fmla="*/ 1 w 15"/>
                <a:gd name="T9" fmla="*/ 12 h 18"/>
                <a:gd name="T10" fmla="*/ 0 w 15"/>
                <a:gd name="T11" fmla="*/ 18 h 18"/>
                <a:gd name="T12" fmla="*/ 0 w 15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8"/>
                <a:gd name="T23" fmla="*/ 15 w 15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8">
                  <a:moveTo>
                    <a:pt x="15" y="0"/>
                  </a:moveTo>
                  <a:lnTo>
                    <a:pt x="15" y="0"/>
                  </a:lnTo>
                  <a:lnTo>
                    <a:pt x="8" y="3"/>
                  </a:lnTo>
                  <a:lnTo>
                    <a:pt x="4" y="6"/>
                  </a:lnTo>
                  <a:lnTo>
                    <a:pt x="1" y="12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4" name="Line 382"/>
            <p:cNvSpPr>
              <a:spLocks noChangeAspect="1" noChangeShapeType="1"/>
            </p:cNvSpPr>
            <p:nvPr/>
          </p:nvSpPr>
          <p:spPr bwMode="auto">
            <a:xfrm>
              <a:off x="3400" y="2356"/>
              <a:ext cx="1" cy="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5" name="Line 383"/>
            <p:cNvSpPr>
              <a:spLocks noChangeAspect="1" noChangeShapeType="1"/>
            </p:cNvSpPr>
            <p:nvPr/>
          </p:nvSpPr>
          <p:spPr bwMode="auto">
            <a:xfrm flipH="1">
              <a:off x="3415" y="2337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6" name="Freeform 384"/>
            <p:cNvSpPr>
              <a:spLocks noChangeAspect="1"/>
            </p:cNvSpPr>
            <p:nvPr/>
          </p:nvSpPr>
          <p:spPr bwMode="auto">
            <a:xfrm>
              <a:off x="4181" y="2248"/>
              <a:ext cx="14" cy="16"/>
            </a:xfrm>
            <a:custGeom>
              <a:avLst/>
              <a:gdLst>
                <a:gd name="T0" fmla="*/ 14 w 14"/>
                <a:gd name="T1" fmla="*/ 16 h 16"/>
                <a:gd name="T2" fmla="*/ 13 w 14"/>
                <a:gd name="T3" fmla="*/ 11 h 16"/>
                <a:gd name="T4" fmla="*/ 11 w 14"/>
                <a:gd name="T5" fmla="*/ 6 h 16"/>
                <a:gd name="T6" fmla="*/ 8 w 14"/>
                <a:gd name="T7" fmla="*/ 3 h 16"/>
                <a:gd name="T8" fmla="*/ 5 w 14"/>
                <a:gd name="T9" fmla="*/ 1 h 16"/>
                <a:gd name="T10" fmla="*/ 2 w 14"/>
                <a:gd name="T11" fmla="*/ 0 h 16"/>
                <a:gd name="T12" fmla="*/ 0 w 14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14" y="16"/>
                  </a:moveTo>
                  <a:lnTo>
                    <a:pt x="13" y="11"/>
                  </a:lnTo>
                  <a:lnTo>
                    <a:pt x="11" y="6"/>
                  </a:lnTo>
                  <a:lnTo>
                    <a:pt x="8" y="3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7" name="Freeform 385"/>
            <p:cNvSpPr>
              <a:spLocks noChangeAspect="1"/>
            </p:cNvSpPr>
            <p:nvPr/>
          </p:nvSpPr>
          <p:spPr bwMode="auto">
            <a:xfrm>
              <a:off x="4196" y="2263"/>
              <a:ext cx="2" cy="150"/>
            </a:xfrm>
            <a:custGeom>
              <a:avLst/>
              <a:gdLst>
                <a:gd name="T0" fmla="*/ 2 w 2"/>
                <a:gd name="T1" fmla="*/ 150 h 150"/>
                <a:gd name="T2" fmla="*/ 1 w 2"/>
                <a:gd name="T3" fmla="*/ 66 h 150"/>
                <a:gd name="T4" fmla="*/ 0 w 2"/>
                <a:gd name="T5" fmla="*/ 0 h 150"/>
                <a:gd name="T6" fmla="*/ 0 60000 65536"/>
                <a:gd name="T7" fmla="*/ 0 60000 65536"/>
                <a:gd name="T8" fmla="*/ 0 60000 65536"/>
                <a:gd name="T9" fmla="*/ 0 w 2"/>
                <a:gd name="T10" fmla="*/ 0 h 150"/>
                <a:gd name="T11" fmla="*/ 2 w 2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50">
                  <a:moveTo>
                    <a:pt x="2" y="150"/>
                  </a:moveTo>
                  <a:lnTo>
                    <a:pt x="1" y="6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8" name="Line 386"/>
            <p:cNvSpPr>
              <a:spLocks noChangeAspect="1" noChangeShapeType="1"/>
            </p:cNvSpPr>
            <p:nvPr/>
          </p:nvSpPr>
          <p:spPr bwMode="auto">
            <a:xfrm flipH="1" flipV="1">
              <a:off x="3762" y="2131"/>
              <a:ext cx="4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59" name="Freeform 387"/>
            <p:cNvSpPr>
              <a:spLocks noChangeAspect="1"/>
            </p:cNvSpPr>
            <p:nvPr/>
          </p:nvSpPr>
          <p:spPr bwMode="auto">
            <a:xfrm>
              <a:off x="3346" y="2284"/>
              <a:ext cx="43" cy="56"/>
            </a:xfrm>
            <a:custGeom>
              <a:avLst/>
              <a:gdLst>
                <a:gd name="T0" fmla="*/ 43 w 43"/>
                <a:gd name="T1" fmla="*/ 0 h 56"/>
                <a:gd name="T2" fmla="*/ 28 w 43"/>
                <a:gd name="T3" fmla="*/ 15 h 56"/>
                <a:gd name="T4" fmla="*/ 9 w 43"/>
                <a:gd name="T5" fmla="*/ 35 h 56"/>
                <a:gd name="T6" fmla="*/ 0 w 43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56"/>
                <a:gd name="T14" fmla="*/ 43 w 43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56">
                  <a:moveTo>
                    <a:pt x="43" y="0"/>
                  </a:moveTo>
                  <a:lnTo>
                    <a:pt x="28" y="15"/>
                  </a:lnTo>
                  <a:lnTo>
                    <a:pt x="9" y="35"/>
                  </a:lnTo>
                  <a:lnTo>
                    <a:pt x="0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0" name="Freeform 388"/>
            <p:cNvSpPr>
              <a:spLocks noChangeAspect="1"/>
            </p:cNvSpPr>
            <p:nvPr/>
          </p:nvSpPr>
          <p:spPr bwMode="auto">
            <a:xfrm>
              <a:off x="4156" y="2014"/>
              <a:ext cx="46" cy="66"/>
            </a:xfrm>
            <a:custGeom>
              <a:avLst/>
              <a:gdLst>
                <a:gd name="T0" fmla="*/ 45 w 46"/>
                <a:gd name="T1" fmla="*/ 66 h 66"/>
                <a:gd name="T2" fmla="*/ 46 w 46"/>
                <a:gd name="T3" fmla="*/ 60 h 66"/>
                <a:gd name="T4" fmla="*/ 44 w 46"/>
                <a:gd name="T5" fmla="*/ 45 h 66"/>
                <a:gd name="T6" fmla="*/ 37 w 46"/>
                <a:gd name="T7" fmla="*/ 31 h 66"/>
                <a:gd name="T8" fmla="*/ 25 w 46"/>
                <a:gd name="T9" fmla="*/ 17 h 66"/>
                <a:gd name="T10" fmla="*/ 7 w 46"/>
                <a:gd name="T11" fmla="*/ 4 h 66"/>
                <a:gd name="T12" fmla="*/ 0 w 46"/>
                <a:gd name="T13" fmla="*/ 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66"/>
                <a:gd name="T23" fmla="*/ 46 w 46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66">
                  <a:moveTo>
                    <a:pt x="45" y="66"/>
                  </a:moveTo>
                  <a:lnTo>
                    <a:pt x="46" y="60"/>
                  </a:lnTo>
                  <a:lnTo>
                    <a:pt x="44" y="45"/>
                  </a:lnTo>
                  <a:lnTo>
                    <a:pt x="37" y="31"/>
                  </a:lnTo>
                  <a:lnTo>
                    <a:pt x="25" y="1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1" name="Line 389"/>
            <p:cNvSpPr>
              <a:spLocks noChangeAspect="1" noChangeShapeType="1"/>
            </p:cNvSpPr>
            <p:nvPr/>
          </p:nvSpPr>
          <p:spPr bwMode="auto">
            <a:xfrm flipV="1">
              <a:off x="4200" y="2073"/>
              <a:ext cx="2" cy="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2" name="Freeform 390"/>
            <p:cNvSpPr>
              <a:spLocks noChangeAspect="1"/>
            </p:cNvSpPr>
            <p:nvPr/>
          </p:nvSpPr>
          <p:spPr bwMode="auto">
            <a:xfrm>
              <a:off x="3867" y="2162"/>
              <a:ext cx="51" cy="5"/>
            </a:xfrm>
            <a:custGeom>
              <a:avLst/>
              <a:gdLst>
                <a:gd name="T0" fmla="*/ 51 w 51"/>
                <a:gd name="T1" fmla="*/ 4 h 5"/>
                <a:gd name="T2" fmla="*/ 43 w 51"/>
                <a:gd name="T3" fmla="*/ 5 h 5"/>
                <a:gd name="T4" fmla="*/ 29 w 51"/>
                <a:gd name="T5" fmla="*/ 5 h 5"/>
                <a:gd name="T6" fmla="*/ 14 w 51"/>
                <a:gd name="T7" fmla="*/ 3 h 5"/>
                <a:gd name="T8" fmla="*/ 5 w 51"/>
                <a:gd name="T9" fmla="*/ 1 h 5"/>
                <a:gd name="T10" fmla="*/ 0 w 5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5"/>
                <a:gd name="T20" fmla="*/ 51 w 5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5">
                  <a:moveTo>
                    <a:pt x="51" y="4"/>
                  </a:moveTo>
                  <a:lnTo>
                    <a:pt x="43" y="5"/>
                  </a:lnTo>
                  <a:lnTo>
                    <a:pt x="29" y="5"/>
                  </a:lnTo>
                  <a:lnTo>
                    <a:pt x="14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3" name="Line 391"/>
            <p:cNvSpPr>
              <a:spLocks noChangeAspect="1" noChangeShapeType="1"/>
            </p:cNvSpPr>
            <p:nvPr/>
          </p:nvSpPr>
          <p:spPr bwMode="auto">
            <a:xfrm>
              <a:off x="3839" y="2197"/>
              <a:ext cx="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4" name="Freeform 392"/>
            <p:cNvSpPr>
              <a:spLocks noChangeAspect="1"/>
            </p:cNvSpPr>
            <p:nvPr/>
          </p:nvSpPr>
          <p:spPr bwMode="auto">
            <a:xfrm>
              <a:off x="3810" y="2146"/>
              <a:ext cx="10" cy="11"/>
            </a:xfrm>
            <a:custGeom>
              <a:avLst/>
              <a:gdLst>
                <a:gd name="T0" fmla="*/ 10 w 10"/>
                <a:gd name="T1" fmla="*/ 0 h 11"/>
                <a:gd name="T2" fmla="*/ 6 w 10"/>
                <a:gd name="T3" fmla="*/ 1 h 11"/>
                <a:gd name="T4" fmla="*/ 3 w 10"/>
                <a:gd name="T5" fmla="*/ 3 h 11"/>
                <a:gd name="T6" fmla="*/ 1 w 10"/>
                <a:gd name="T7" fmla="*/ 6 h 11"/>
                <a:gd name="T8" fmla="*/ 0 w 10"/>
                <a:gd name="T9" fmla="*/ 10 h 11"/>
                <a:gd name="T10" fmla="*/ 0 w 10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10" y="0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5" name="Line 393"/>
            <p:cNvSpPr>
              <a:spLocks noChangeAspect="1" noChangeShapeType="1"/>
            </p:cNvSpPr>
            <p:nvPr/>
          </p:nvSpPr>
          <p:spPr bwMode="auto">
            <a:xfrm>
              <a:off x="3810" y="2157"/>
              <a:ext cx="2" cy="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6" name="Line 394"/>
            <p:cNvSpPr>
              <a:spLocks noChangeAspect="1" noChangeShapeType="1"/>
            </p:cNvSpPr>
            <p:nvPr/>
          </p:nvSpPr>
          <p:spPr bwMode="auto">
            <a:xfrm flipH="1">
              <a:off x="3871" y="21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7" name="Freeform 395"/>
            <p:cNvSpPr>
              <a:spLocks noChangeAspect="1"/>
            </p:cNvSpPr>
            <p:nvPr/>
          </p:nvSpPr>
          <p:spPr bwMode="auto">
            <a:xfrm>
              <a:off x="3862" y="2129"/>
              <a:ext cx="9" cy="3"/>
            </a:xfrm>
            <a:custGeom>
              <a:avLst/>
              <a:gdLst>
                <a:gd name="T0" fmla="*/ 9 w 9"/>
                <a:gd name="T1" fmla="*/ 0 h 3"/>
                <a:gd name="T2" fmla="*/ 4 w 9"/>
                <a:gd name="T3" fmla="*/ 0 h 3"/>
                <a:gd name="T4" fmla="*/ 0 w 9"/>
                <a:gd name="T5" fmla="*/ 3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9" y="0"/>
                  </a:moveTo>
                  <a:lnTo>
                    <a:pt x="4" y="0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8" name="Freeform 396"/>
            <p:cNvSpPr>
              <a:spLocks noChangeAspect="1"/>
            </p:cNvSpPr>
            <p:nvPr/>
          </p:nvSpPr>
          <p:spPr bwMode="auto">
            <a:xfrm>
              <a:off x="4160" y="2200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69" name="Line 397"/>
            <p:cNvSpPr>
              <a:spLocks noChangeAspect="1" noChangeShapeType="1"/>
            </p:cNvSpPr>
            <p:nvPr/>
          </p:nvSpPr>
          <p:spPr bwMode="auto">
            <a:xfrm>
              <a:off x="3839" y="2197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0" name="Line 398"/>
            <p:cNvSpPr>
              <a:spLocks noChangeAspect="1" noChangeShapeType="1"/>
            </p:cNvSpPr>
            <p:nvPr/>
          </p:nvSpPr>
          <p:spPr bwMode="auto">
            <a:xfrm>
              <a:off x="3810" y="2165"/>
              <a:ext cx="2" cy="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1" name="Freeform 399"/>
            <p:cNvSpPr>
              <a:spLocks noChangeAspect="1"/>
            </p:cNvSpPr>
            <p:nvPr/>
          </p:nvSpPr>
          <p:spPr bwMode="auto">
            <a:xfrm>
              <a:off x="3166" y="1370"/>
              <a:ext cx="11" cy="62"/>
            </a:xfrm>
            <a:custGeom>
              <a:avLst/>
              <a:gdLst>
                <a:gd name="T0" fmla="*/ 11 w 11"/>
                <a:gd name="T1" fmla="*/ 0 h 62"/>
                <a:gd name="T2" fmla="*/ 11 w 11"/>
                <a:gd name="T3" fmla="*/ 5 h 62"/>
                <a:gd name="T4" fmla="*/ 10 w 11"/>
                <a:gd name="T5" fmla="*/ 19 h 62"/>
                <a:gd name="T6" fmla="*/ 8 w 11"/>
                <a:gd name="T7" fmla="*/ 33 h 62"/>
                <a:gd name="T8" fmla="*/ 5 w 11"/>
                <a:gd name="T9" fmla="*/ 47 h 62"/>
                <a:gd name="T10" fmla="*/ 0 w 11"/>
                <a:gd name="T11" fmla="*/ 62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62"/>
                <a:gd name="T20" fmla="*/ 11 w 11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62">
                  <a:moveTo>
                    <a:pt x="11" y="0"/>
                  </a:moveTo>
                  <a:lnTo>
                    <a:pt x="11" y="5"/>
                  </a:lnTo>
                  <a:lnTo>
                    <a:pt x="10" y="19"/>
                  </a:lnTo>
                  <a:lnTo>
                    <a:pt x="8" y="33"/>
                  </a:lnTo>
                  <a:lnTo>
                    <a:pt x="5" y="47"/>
                  </a:lnTo>
                  <a:lnTo>
                    <a:pt x="0" y="6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2" name="Freeform 400"/>
            <p:cNvSpPr>
              <a:spLocks noChangeAspect="1"/>
            </p:cNvSpPr>
            <p:nvPr/>
          </p:nvSpPr>
          <p:spPr bwMode="auto">
            <a:xfrm>
              <a:off x="3128" y="1442"/>
              <a:ext cx="35" cy="55"/>
            </a:xfrm>
            <a:custGeom>
              <a:avLst/>
              <a:gdLst>
                <a:gd name="T0" fmla="*/ 35 w 35"/>
                <a:gd name="T1" fmla="*/ 0 h 55"/>
                <a:gd name="T2" fmla="*/ 29 w 35"/>
                <a:gd name="T3" fmla="*/ 14 h 55"/>
                <a:gd name="T4" fmla="*/ 22 w 35"/>
                <a:gd name="T5" fmla="*/ 27 h 55"/>
                <a:gd name="T6" fmla="*/ 15 w 35"/>
                <a:gd name="T7" fmla="*/ 38 h 55"/>
                <a:gd name="T8" fmla="*/ 6 w 35"/>
                <a:gd name="T9" fmla="*/ 48 h 55"/>
                <a:gd name="T10" fmla="*/ 0 w 35"/>
                <a:gd name="T11" fmla="*/ 55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55"/>
                <a:gd name="T20" fmla="*/ 35 w 35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55">
                  <a:moveTo>
                    <a:pt x="35" y="0"/>
                  </a:moveTo>
                  <a:lnTo>
                    <a:pt x="29" y="14"/>
                  </a:lnTo>
                  <a:lnTo>
                    <a:pt x="22" y="27"/>
                  </a:lnTo>
                  <a:lnTo>
                    <a:pt x="15" y="38"/>
                  </a:lnTo>
                  <a:lnTo>
                    <a:pt x="6" y="48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3" name="Freeform 401"/>
            <p:cNvSpPr>
              <a:spLocks noChangeAspect="1"/>
            </p:cNvSpPr>
            <p:nvPr/>
          </p:nvSpPr>
          <p:spPr bwMode="auto">
            <a:xfrm>
              <a:off x="3131" y="141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4" name="Freeform 402"/>
            <p:cNvSpPr>
              <a:spLocks noChangeAspect="1"/>
            </p:cNvSpPr>
            <p:nvPr/>
          </p:nvSpPr>
          <p:spPr bwMode="auto">
            <a:xfrm>
              <a:off x="3126" y="142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5" name="Freeform 403"/>
            <p:cNvSpPr>
              <a:spLocks noChangeAspect="1"/>
            </p:cNvSpPr>
            <p:nvPr/>
          </p:nvSpPr>
          <p:spPr bwMode="auto">
            <a:xfrm>
              <a:off x="3480" y="1489"/>
              <a:ext cx="47" cy="66"/>
            </a:xfrm>
            <a:custGeom>
              <a:avLst/>
              <a:gdLst>
                <a:gd name="T0" fmla="*/ 47 w 47"/>
                <a:gd name="T1" fmla="*/ 0 h 66"/>
                <a:gd name="T2" fmla="*/ 32 w 47"/>
                <a:gd name="T3" fmla="*/ 0 h 66"/>
                <a:gd name="T4" fmla="*/ 23 w 47"/>
                <a:gd name="T5" fmla="*/ 7 h 66"/>
                <a:gd name="T6" fmla="*/ 15 w 47"/>
                <a:gd name="T7" fmla="*/ 22 h 66"/>
                <a:gd name="T8" fmla="*/ 9 w 47"/>
                <a:gd name="T9" fmla="*/ 41 h 66"/>
                <a:gd name="T10" fmla="*/ 2 w 47"/>
                <a:gd name="T11" fmla="*/ 63 h 66"/>
                <a:gd name="T12" fmla="*/ 0 w 47"/>
                <a:gd name="T13" fmla="*/ 66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66"/>
                <a:gd name="T23" fmla="*/ 47 w 47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66">
                  <a:moveTo>
                    <a:pt x="47" y="0"/>
                  </a:moveTo>
                  <a:lnTo>
                    <a:pt x="32" y="0"/>
                  </a:lnTo>
                  <a:lnTo>
                    <a:pt x="23" y="7"/>
                  </a:lnTo>
                  <a:lnTo>
                    <a:pt x="15" y="22"/>
                  </a:lnTo>
                  <a:lnTo>
                    <a:pt x="9" y="41"/>
                  </a:lnTo>
                  <a:lnTo>
                    <a:pt x="2" y="63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6" name="Freeform 404"/>
            <p:cNvSpPr>
              <a:spLocks noChangeAspect="1"/>
            </p:cNvSpPr>
            <p:nvPr/>
          </p:nvSpPr>
          <p:spPr bwMode="auto">
            <a:xfrm>
              <a:off x="3456" y="1566"/>
              <a:ext cx="20" cy="77"/>
            </a:xfrm>
            <a:custGeom>
              <a:avLst/>
              <a:gdLst>
                <a:gd name="T0" fmla="*/ 20 w 20"/>
                <a:gd name="T1" fmla="*/ 0 h 77"/>
                <a:gd name="T2" fmla="*/ 13 w 20"/>
                <a:gd name="T3" fmla="*/ 19 h 77"/>
                <a:gd name="T4" fmla="*/ 5 w 20"/>
                <a:gd name="T5" fmla="*/ 39 h 77"/>
                <a:gd name="T6" fmla="*/ 0 w 20"/>
                <a:gd name="T7" fmla="*/ 54 h 77"/>
                <a:gd name="T8" fmla="*/ 0 w 20"/>
                <a:gd name="T9" fmla="*/ 65 h 77"/>
                <a:gd name="T10" fmla="*/ 7 w 20"/>
                <a:gd name="T11" fmla="*/ 73 h 77"/>
                <a:gd name="T12" fmla="*/ 14 w 20"/>
                <a:gd name="T13" fmla="*/ 77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77"/>
                <a:gd name="T23" fmla="*/ 20 w 20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77">
                  <a:moveTo>
                    <a:pt x="20" y="0"/>
                  </a:moveTo>
                  <a:lnTo>
                    <a:pt x="13" y="19"/>
                  </a:lnTo>
                  <a:lnTo>
                    <a:pt x="5" y="39"/>
                  </a:lnTo>
                  <a:lnTo>
                    <a:pt x="0" y="54"/>
                  </a:lnTo>
                  <a:lnTo>
                    <a:pt x="0" y="65"/>
                  </a:lnTo>
                  <a:lnTo>
                    <a:pt x="7" y="73"/>
                  </a:lnTo>
                  <a:lnTo>
                    <a:pt x="14" y="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7" name="Line 405"/>
            <p:cNvSpPr>
              <a:spLocks noChangeAspect="1" noChangeShapeType="1"/>
            </p:cNvSpPr>
            <p:nvPr/>
          </p:nvSpPr>
          <p:spPr bwMode="auto">
            <a:xfrm flipH="1">
              <a:off x="3163" y="1432"/>
              <a:ext cx="3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8" name="Line 406"/>
            <p:cNvSpPr>
              <a:spLocks noChangeAspect="1" noChangeShapeType="1"/>
            </p:cNvSpPr>
            <p:nvPr/>
          </p:nvSpPr>
          <p:spPr bwMode="auto">
            <a:xfrm flipV="1">
              <a:off x="3476" y="1561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79" name="Line 407"/>
            <p:cNvSpPr>
              <a:spLocks noChangeAspect="1" noChangeShapeType="1"/>
            </p:cNvSpPr>
            <p:nvPr/>
          </p:nvSpPr>
          <p:spPr bwMode="auto">
            <a:xfrm flipH="1">
              <a:off x="3478" y="1555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0" name="Line 408"/>
            <p:cNvSpPr>
              <a:spLocks noChangeAspect="1" noChangeShapeType="1"/>
            </p:cNvSpPr>
            <p:nvPr/>
          </p:nvSpPr>
          <p:spPr bwMode="auto">
            <a:xfrm>
              <a:off x="3478" y="15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1" name="Freeform 409"/>
            <p:cNvSpPr>
              <a:spLocks noChangeAspect="1"/>
            </p:cNvSpPr>
            <p:nvPr/>
          </p:nvSpPr>
          <p:spPr bwMode="auto">
            <a:xfrm>
              <a:off x="2964" y="1261"/>
              <a:ext cx="168" cy="81"/>
            </a:xfrm>
            <a:custGeom>
              <a:avLst/>
              <a:gdLst>
                <a:gd name="T0" fmla="*/ 168 w 168"/>
                <a:gd name="T1" fmla="*/ 81 h 81"/>
                <a:gd name="T2" fmla="*/ 151 w 168"/>
                <a:gd name="T3" fmla="*/ 61 h 81"/>
                <a:gd name="T4" fmla="*/ 133 w 168"/>
                <a:gd name="T5" fmla="*/ 43 h 81"/>
                <a:gd name="T6" fmla="*/ 113 w 168"/>
                <a:gd name="T7" fmla="*/ 29 h 81"/>
                <a:gd name="T8" fmla="*/ 92 w 168"/>
                <a:gd name="T9" fmla="*/ 17 h 81"/>
                <a:gd name="T10" fmla="*/ 71 w 168"/>
                <a:gd name="T11" fmla="*/ 8 h 81"/>
                <a:gd name="T12" fmla="*/ 48 w 168"/>
                <a:gd name="T13" fmla="*/ 2 h 81"/>
                <a:gd name="T14" fmla="*/ 24 w 168"/>
                <a:gd name="T15" fmla="*/ 0 h 81"/>
                <a:gd name="T16" fmla="*/ 0 w 168"/>
                <a:gd name="T17" fmla="*/ 0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81"/>
                <a:gd name="T29" fmla="*/ 168 w 168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81">
                  <a:moveTo>
                    <a:pt x="168" y="81"/>
                  </a:moveTo>
                  <a:lnTo>
                    <a:pt x="151" y="61"/>
                  </a:lnTo>
                  <a:lnTo>
                    <a:pt x="133" y="43"/>
                  </a:lnTo>
                  <a:lnTo>
                    <a:pt x="113" y="29"/>
                  </a:lnTo>
                  <a:lnTo>
                    <a:pt x="92" y="17"/>
                  </a:lnTo>
                  <a:lnTo>
                    <a:pt x="71" y="8"/>
                  </a:lnTo>
                  <a:lnTo>
                    <a:pt x="48" y="2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2" name="Line 410"/>
            <p:cNvSpPr>
              <a:spLocks noChangeAspect="1" noChangeShapeType="1"/>
            </p:cNvSpPr>
            <p:nvPr/>
          </p:nvSpPr>
          <p:spPr bwMode="auto">
            <a:xfrm>
              <a:off x="3544" y="1520"/>
              <a:ext cx="1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3" name="Freeform 411"/>
            <p:cNvSpPr>
              <a:spLocks noChangeAspect="1"/>
            </p:cNvSpPr>
            <p:nvPr/>
          </p:nvSpPr>
          <p:spPr bwMode="auto">
            <a:xfrm>
              <a:off x="3557" y="1526"/>
              <a:ext cx="67" cy="19"/>
            </a:xfrm>
            <a:custGeom>
              <a:avLst/>
              <a:gdLst>
                <a:gd name="T0" fmla="*/ 67 w 67"/>
                <a:gd name="T1" fmla="*/ 19 h 19"/>
                <a:gd name="T2" fmla="*/ 62 w 67"/>
                <a:gd name="T3" fmla="*/ 18 h 19"/>
                <a:gd name="T4" fmla="*/ 46 w 67"/>
                <a:gd name="T5" fmla="*/ 15 h 19"/>
                <a:gd name="T6" fmla="*/ 27 w 67"/>
                <a:gd name="T7" fmla="*/ 10 h 19"/>
                <a:gd name="T8" fmla="*/ 14 w 67"/>
                <a:gd name="T9" fmla="*/ 5 h 19"/>
                <a:gd name="T10" fmla="*/ 0 w 6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19"/>
                <a:gd name="T20" fmla="*/ 67 w 6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19">
                  <a:moveTo>
                    <a:pt x="67" y="19"/>
                  </a:moveTo>
                  <a:lnTo>
                    <a:pt x="62" y="18"/>
                  </a:lnTo>
                  <a:lnTo>
                    <a:pt x="46" y="15"/>
                  </a:lnTo>
                  <a:lnTo>
                    <a:pt x="27" y="10"/>
                  </a:lnTo>
                  <a:lnTo>
                    <a:pt x="14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4" name="Freeform 412"/>
            <p:cNvSpPr>
              <a:spLocks noChangeAspect="1"/>
            </p:cNvSpPr>
            <p:nvPr/>
          </p:nvSpPr>
          <p:spPr bwMode="auto">
            <a:xfrm>
              <a:off x="2912" y="1400"/>
              <a:ext cx="169" cy="81"/>
            </a:xfrm>
            <a:custGeom>
              <a:avLst/>
              <a:gdLst>
                <a:gd name="T0" fmla="*/ 0 w 169"/>
                <a:gd name="T1" fmla="*/ 0 h 81"/>
                <a:gd name="T2" fmla="*/ 17 w 169"/>
                <a:gd name="T3" fmla="*/ 20 h 81"/>
                <a:gd name="T4" fmla="*/ 36 w 169"/>
                <a:gd name="T5" fmla="*/ 37 h 81"/>
                <a:gd name="T6" fmla="*/ 55 w 169"/>
                <a:gd name="T7" fmla="*/ 52 h 81"/>
                <a:gd name="T8" fmla="*/ 76 w 169"/>
                <a:gd name="T9" fmla="*/ 64 h 81"/>
                <a:gd name="T10" fmla="*/ 98 w 169"/>
                <a:gd name="T11" fmla="*/ 72 h 81"/>
                <a:gd name="T12" fmla="*/ 121 w 169"/>
                <a:gd name="T13" fmla="*/ 78 h 81"/>
                <a:gd name="T14" fmla="*/ 144 w 169"/>
                <a:gd name="T15" fmla="*/ 81 h 81"/>
                <a:gd name="T16" fmla="*/ 169 w 169"/>
                <a:gd name="T17" fmla="*/ 81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81"/>
                <a:gd name="T29" fmla="*/ 169 w 169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81">
                  <a:moveTo>
                    <a:pt x="0" y="0"/>
                  </a:moveTo>
                  <a:lnTo>
                    <a:pt x="17" y="20"/>
                  </a:lnTo>
                  <a:lnTo>
                    <a:pt x="36" y="37"/>
                  </a:lnTo>
                  <a:lnTo>
                    <a:pt x="55" y="52"/>
                  </a:lnTo>
                  <a:lnTo>
                    <a:pt x="76" y="64"/>
                  </a:lnTo>
                  <a:lnTo>
                    <a:pt x="98" y="72"/>
                  </a:lnTo>
                  <a:lnTo>
                    <a:pt x="121" y="78"/>
                  </a:lnTo>
                  <a:lnTo>
                    <a:pt x="144" y="81"/>
                  </a:lnTo>
                  <a:lnTo>
                    <a:pt x="169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5" name="Freeform 413"/>
            <p:cNvSpPr>
              <a:spLocks noChangeAspect="1"/>
            </p:cNvSpPr>
            <p:nvPr/>
          </p:nvSpPr>
          <p:spPr bwMode="auto">
            <a:xfrm>
              <a:off x="2988" y="1233"/>
              <a:ext cx="158" cy="75"/>
            </a:xfrm>
            <a:custGeom>
              <a:avLst/>
              <a:gdLst>
                <a:gd name="T0" fmla="*/ 0 w 158"/>
                <a:gd name="T1" fmla="*/ 0 h 75"/>
                <a:gd name="T2" fmla="*/ 23 w 158"/>
                <a:gd name="T3" fmla="*/ 0 h 75"/>
                <a:gd name="T4" fmla="*/ 45 w 158"/>
                <a:gd name="T5" fmla="*/ 4 h 75"/>
                <a:gd name="T6" fmla="*/ 66 w 158"/>
                <a:gd name="T7" fmla="*/ 10 h 75"/>
                <a:gd name="T8" fmla="*/ 86 w 158"/>
                <a:gd name="T9" fmla="*/ 18 h 75"/>
                <a:gd name="T10" fmla="*/ 106 w 158"/>
                <a:gd name="T11" fmla="*/ 29 h 75"/>
                <a:gd name="T12" fmla="*/ 125 w 158"/>
                <a:gd name="T13" fmla="*/ 42 h 75"/>
                <a:gd name="T14" fmla="*/ 142 w 158"/>
                <a:gd name="T15" fmla="*/ 58 h 75"/>
                <a:gd name="T16" fmla="*/ 158 w 158"/>
                <a:gd name="T17" fmla="*/ 75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75"/>
                <a:gd name="T29" fmla="*/ 158 w 158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75">
                  <a:moveTo>
                    <a:pt x="0" y="0"/>
                  </a:moveTo>
                  <a:lnTo>
                    <a:pt x="23" y="0"/>
                  </a:lnTo>
                  <a:lnTo>
                    <a:pt x="45" y="4"/>
                  </a:lnTo>
                  <a:lnTo>
                    <a:pt x="66" y="10"/>
                  </a:lnTo>
                  <a:lnTo>
                    <a:pt x="86" y="18"/>
                  </a:lnTo>
                  <a:lnTo>
                    <a:pt x="106" y="29"/>
                  </a:lnTo>
                  <a:lnTo>
                    <a:pt x="125" y="42"/>
                  </a:lnTo>
                  <a:lnTo>
                    <a:pt x="142" y="58"/>
                  </a:lnTo>
                  <a:lnTo>
                    <a:pt x="158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6" name="Line 414"/>
            <p:cNvSpPr>
              <a:spLocks noChangeAspect="1" noChangeShapeType="1"/>
            </p:cNvSpPr>
            <p:nvPr/>
          </p:nvSpPr>
          <p:spPr bwMode="auto">
            <a:xfrm flipH="1" flipV="1">
              <a:off x="3502" y="1632"/>
              <a:ext cx="9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7" name="Freeform 415"/>
            <p:cNvSpPr>
              <a:spLocks noChangeAspect="1"/>
            </p:cNvSpPr>
            <p:nvPr/>
          </p:nvSpPr>
          <p:spPr bwMode="auto">
            <a:xfrm>
              <a:off x="3586" y="1484"/>
              <a:ext cx="71" cy="38"/>
            </a:xfrm>
            <a:custGeom>
              <a:avLst/>
              <a:gdLst>
                <a:gd name="T0" fmla="*/ 71 w 71"/>
                <a:gd name="T1" fmla="*/ 38 h 38"/>
                <a:gd name="T2" fmla="*/ 55 w 71"/>
                <a:gd name="T3" fmla="*/ 29 h 38"/>
                <a:gd name="T4" fmla="*/ 30 w 71"/>
                <a:gd name="T5" fmla="*/ 15 h 38"/>
                <a:gd name="T6" fmla="*/ 8 w 71"/>
                <a:gd name="T7" fmla="*/ 3 h 38"/>
                <a:gd name="T8" fmla="*/ 0 w 7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38"/>
                <a:gd name="T17" fmla="*/ 71 w 7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38">
                  <a:moveTo>
                    <a:pt x="71" y="38"/>
                  </a:moveTo>
                  <a:lnTo>
                    <a:pt x="55" y="29"/>
                  </a:lnTo>
                  <a:lnTo>
                    <a:pt x="30" y="15"/>
                  </a:lnTo>
                  <a:lnTo>
                    <a:pt x="8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8" name="Line 416"/>
            <p:cNvSpPr>
              <a:spLocks noChangeAspect="1" noChangeShapeType="1"/>
            </p:cNvSpPr>
            <p:nvPr/>
          </p:nvSpPr>
          <p:spPr bwMode="auto">
            <a:xfrm>
              <a:off x="3653" y="1521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89" name="Freeform 417"/>
            <p:cNvSpPr>
              <a:spLocks noChangeAspect="1"/>
            </p:cNvSpPr>
            <p:nvPr/>
          </p:nvSpPr>
          <p:spPr bwMode="auto">
            <a:xfrm>
              <a:off x="3640" y="1518"/>
              <a:ext cx="13" cy="3"/>
            </a:xfrm>
            <a:custGeom>
              <a:avLst/>
              <a:gdLst>
                <a:gd name="T0" fmla="*/ 0 w 13"/>
                <a:gd name="T1" fmla="*/ 0 h 3"/>
                <a:gd name="T2" fmla="*/ 2 w 13"/>
                <a:gd name="T3" fmla="*/ 0 h 3"/>
                <a:gd name="T4" fmla="*/ 4 w 13"/>
                <a:gd name="T5" fmla="*/ 0 h 3"/>
                <a:gd name="T6" fmla="*/ 11 w 13"/>
                <a:gd name="T7" fmla="*/ 2 h 3"/>
                <a:gd name="T8" fmla="*/ 13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11" y="2"/>
                  </a:lnTo>
                  <a:lnTo>
                    <a:pt x="13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0" name="Freeform 418"/>
            <p:cNvSpPr>
              <a:spLocks noChangeAspect="1"/>
            </p:cNvSpPr>
            <p:nvPr/>
          </p:nvSpPr>
          <p:spPr bwMode="auto">
            <a:xfrm>
              <a:off x="3557" y="1500"/>
              <a:ext cx="83" cy="20"/>
            </a:xfrm>
            <a:custGeom>
              <a:avLst/>
              <a:gdLst>
                <a:gd name="T0" fmla="*/ 0 w 83"/>
                <a:gd name="T1" fmla="*/ 0 h 20"/>
                <a:gd name="T2" fmla="*/ 24 w 83"/>
                <a:gd name="T3" fmla="*/ 10 h 20"/>
                <a:gd name="T4" fmla="*/ 46 w 83"/>
                <a:gd name="T5" fmla="*/ 16 h 20"/>
                <a:gd name="T6" fmla="*/ 63 w 83"/>
                <a:gd name="T7" fmla="*/ 20 h 20"/>
                <a:gd name="T8" fmla="*/ 76 w 83"/>
                <a:gd name="T9" fmla="*/ 20 h 20"/>
                <a:gd name="T10" fmla="*/ 80 w 83"/>
                <a:gd name="T11" fmla="*/ 19 h 20"/>
                <a:gd name="T12" fmla="*/ 83 w 83"/>
                <a:gd name="T13" fmla="*/ 18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20"/>
                <a:gd name="T23" fmla="*/ 83 w 83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20">
                  <a:moveTo>
                    <a:pt x="0" y="0"/>
                  </a:moveTo>
                  <a:lnTo>
                    <a:pt x="24" y="10"/>
                  </a:lnTo>
                  <a:lnTo>
                    <a:pt x="46" y="16"/>
                  </a:lnTo>
                  <a:lnTo>
                    <a:pt x="63" y="20"/>
                  </a:lnTo>
                  <a:lnTo>
                    <a:pt x="76" y="20"/>
                  </a:lnTo>
                  <a:lnTo>
                    <a:pt x="80" y="19"/>
                  </a:lnTo>
                  <a:lnTo>
                    <a:pt x="83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1" name="Line 419"/>
            <p:cNvSpPr>
              <a:spLocks noChangeAspect="1" noChangeShapeType="1"/>
            </p:cNvSpPr>
            <p:nvPr/>
          </p:nvSpPr>
          <p:spPr bwMode="auto">
            <a:xfrm flipH="1" flipV="1">
              <a:off x="3552" y="1498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2" name="Line 420"/>
            <p:cNvSpPr>
              <a:spLocks noChangeAspect="1" noChangeShapeType="1"/>
            </p:cNvSpPr>
            <p:nvPr/>
          </p:nvSpPr>
          <p:spPr bwMode="auto">
            <a:xfrm>
              <a:off x="3552" y="149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3" name="Freeform 421"/>
            <p:cNvSpPr>
              <a:spLocks noChangeAspect="1"/>
            </p:cNvSpPr>
            <p:nvPr/>
          </p:nvSpPr>
          <p:spPr bwMode="auto">
            <a:xfrm>
              <a:off x="3527" y="1489"/>
              <a:ext cx="25" cy="9"/>
            </a:xfrm>
            <a:custGeom>
              <a:avLst/>
              <a:gdLst>
                <a:gd name="T0" fmla="*/ 0 w 25"/>
                <a:gd name="T1" fmla="*/ 0 h 9"/>
                <a:gd name="T2" fmla="*/ 6 w 25"/>
                <a:gd name="T3" fmla="*/ 2 h 9"/>
                <a:gd name="T4" fmla="*/ 12 w 25"/>
                <a:gd name="T5" fmla="*/ 4 h 9"/>
                <a:gd name="T6" fmla="*/ 25 w 25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9"/>
                <a:gd name="T14" fmla="*/ 25 w 25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9">
                  <a:moveTo>
                    <a:pt x="0" y="0"/>
                  </a:moveTo>
                  <a:lnTo>
                    <a:pt x="6" y="2"/>
                  </a:lnTo>
                  <a:lnTo>
                    <a:pt x="12" y="4"/>
                  </a:lnTo>
                  <a:lnTo>
                    <a:pt x="25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4" name="Freeform 422"/>
            <p:cNvSpPr>
              <a:spLocks noChangeAspect="1"/>
            </p:cNvSpPr>
            <p:nvPr/>
          </p:nvSpPr>
          <p:spPr bwMode="auto">
            <a:xfrm>
              <a:off x="3156" y="1312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5" name="Freeform 423"/>
            <p:cNvSpPr>
              <a:spLocks noChangeAspect="1"/>
            </p:cNvSpPr>
            <p:nvPr/>
          </p:nvSpPr>
          <p:spPr bwMode="auto">
            <a:xfrm>
              <a:off x="2912" y="1439"/>
              <a:ext cx="158" cy="75"/>
            </a:xfrm>
            <a:custGeom>
              <a:avLst/>
              <a:gdLst>
                <a:gd name="T0" fmla="*/ 158 w 158"/>
                <a:gd name="T1" fmla="*/ 75 h 75"/>
                <a:gd name="T2" fmla="*/ 136 w 158"/>
                <a:gd name="T3" fmla="*/ 75 h 75"/>
                <a:gd name="T4" fmla="*/ 114 w 158"/>
                <a:gd name="T5" fmla="*/ 71 h 75"/>
                <a:gd name="T6" fmla="*/ 92 w 158"/>
                <a:gd name="T7" fmla="*/ 66 h 75"/>
                <a:gd name="T8" fmla="*/ 72 w 158"/>
                <a:gd name="T9" fmla="*/ 57 h 75"/>
                <a:gd name="T10" fmla="*/ 53 w 158"/>
                <a:gd name="T11" fmla="*/ 46 h 75"/>
                <a:gd name="T12" fmla="*/ 34 w 158"/>
                <a:gd name="T13" fmla="*/ 33 h 75"/>
                <a:gd name="T14" fmla="*/ 16 w 158"/>
                <a:gd name="T15" fmla="*/ 18 h 75"/>
                <a:gd name="T16" fmla="*/ 0 w 158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75"/>
                <a:gd name="T29" fmla="*/ 158 w 158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75">
                  <a:moveTo>
                    <a:pt x="158" y="75"/>
                  </a:moveTo>
                  <a:lnTo>
                    <a:pt x="136" y="75"/>
                  </a:lnTo>
                  <a:lnTo>
                    <a:pt x="114" y="71"/>
                  </a:lnTo>
                  <a:lnTo>
                    <a:pt x="92" y="66"/>
                  </a:lnTo>
                  <a:lnTo>
                    <a:pt x="72" y="57"/>
                  </a:lnTo>
                  <a:lnTo>
                    <a:pt x="53" y="46"/>
                  </a:lnTo>
                  <a:lnTo>
                    <a:pt x="34" y="33"/>
                  </a:lnTo>
                  <a:lnTo>
                    <a:pt x="16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6" name="Freeform 424"/>
            <p:cNvSpPr>
              <a:spLocks noChangeAspect="1"/>
            </p:cNvSpPr>
            <p:nvPr/>
          </p:nvSpPr>
          <p:spPr bwMode="auto">
            <a:xfrm>
              <a:off x="2908" y="1436"/>
              <a:ext cx="4" cy="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2 w 4"/>
                <a:gd name="T5" fmla="*/ 2 h 3"/>
                <a:gd name="T6" fmla="*/ 4 w 4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7" name="Freeform 425"/>
            <p:cNvSpPr>
              <a:spLocks noChangeAspect="1"/>
            </p:cNvSpPr>
            <p:nvPr/>
          </p:nvSpPr>
          <p:spPr bwMode="auto">
            <a:xfrm>
              <a:off x="3072" y="1250"/>
              <a:ext cx="84" cy="62"/>
            </a:xfrm>
            <a:custGeom>
              <a:avLst/>
              <a:gdLst>
                <a:gd name="T0" fmla="*/ 84 w 84"/>
                <a:gd name="T1" fmla="*/ 62 h 62"/>
                <a:gd name="T2" fmla="*/ 68 w 84"/>
                <a:gd name="T3" fmla="*/ 44 h 62"/>
                <a:gd name="T4" fmla="*/ 50 w 84"/>
                <a:gd name="T5" fmla="*/ 29 h 62"/>
                <a:gd name="T6" fmla="*/ 32 w 84"/>
                <a:gd name="T7" fmla="*/ 16 h 62"/>
                <a:gd name="T8" fmla="*/ 12 w 84"/>
                <a:gd name="T9" fmla="*/ 5 h 62"/>
                <a:gd name="T10" fmla="*/ 0 w 84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62"/>
                <a:gd name="T20" fmla="*/ 84 w 84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62">
                  <a:moveTo>
                    <a:pt x="84" y="62"/>
                  </a:moveTo>
                  <a:lnTo>
                    <a:pt x="68" y="44"/>
                  </a:lnTo>
                  <a:lnTo>
                    <a:pt x="50" y="29"/>
                  </a:lnTo>
                  <a:lnTo>
                    <a:pt x="32" y="16"/>
                  </a:lnTo>
                  <a:lnTo>
                    <a:pt x="12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8" name="Line 426"/>
            <p:cNvSpPr>
              <a:spLocks noChangeAspect="1" noChangeShapeType="1"/>
            </p:cNvSpPr>
            <p:nvPr/>
          </p:nvSpPr>
          <p:spPr bwMode="auto">
            <a:xfrm>
              <a:off x="3494" y="16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99" name="Line 427"/>
            <p:cNvSpPr>
              <a:spLocks noChangeAspect="1" noChangeShapeType="1"/>
            </p:cNvSpPr>
            <p:nvPr/>
          </p:nvSpPr>
          <p:spPr bwMode="auto">
            <a:xfrm flipH="1" flipV="1">
              <a:off x="3494" y="1654"/>
              <a:ext cx="12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0" name="Freeform 428"/>
            <p:cNvSpPr>
              <a:spLocks noChangeAspect="1"/>
            </p:cNvSpPr>
            <p:nvPr/>
          </p:nvSpPr>
          <p:spPr bwMode="auto">
            <a:xfrm>
              <a:off x="3467" y="1659"/>
              <a:ext cx="148" cy="39"/>
            </a:xfrm>
            <a:custGeom>
              <a:avLst/>
              <a:gdLst>
                <a:gd name="T0" fmla="*/ 0 w 148"/>
                <a:gd name="T1" fmla="*/ 0 h 39"/>
                <a:gd name="T2" fmla="*/ 10 w 148"/>
                <a:gd name="T3" fmla="*/ 4 h 39"/>
                <a:gd name="T4" fmla="*/ 58 w 148"/>
                <a:gd name="T5" fmla="*/ 17 h 39"/>
                <a:gd name="T6" fmla="*/ 114 w 148"/>
                <a:gd name="T7" fmla="*/ 31 h 39"/>
                <a:gd name="T8" fmla="*/ 148 w 148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39"/>
                <a:gd name="T17" fmla="*/ 148 w 14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39">
                  <a:moveTo>
                    <a:pt x="0" y="0"/>
                  </a:moveTo>
                  <a:lnTo>
                    <a:pt x="10" y="4"/>
                  </a:lnTo>
                  <a:lnTo>
                    <a:pt x="58" y="17"/>
                  </a:lnTo>
                  <a:lnTo>
                    <a:pt x="114" y="31"/>
                  </a:lnTo>
                  <a:lnTo>
                    <a:pt x="148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1" name="Freeform 429"/>
            <p:cNvSpPr>
              <a:spLocks noChangeAspect="1"/>
            </p:cNvSpPr>
            <p:nvPr/>
          </p:nvSpPr>
          <p:spPr bwMode="auto">
            <a:xfrm>
              <a:off x="3470" y="1643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7 w 24"/>
                <a:gd name="T3" fmla="*/ 4 h 11"/>
                <a:gd name="T4" fmla="*/ 16 w 24"/>
                <a:gd name="T5" fmla="*/ 8 h 11"/>
                <a:gd name="T6" fmla="*/ 24 w 24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1"/>
                <a:gd name="T14" fmla="*/ 24 w 2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1">
                  <a:moveTo>
                    <a:pt x="0" y="0"/>
                  </a:moveTo>
                  <a:lnTo>
                    <a:pt x="7" y="4"/>
                  </a:lnTo>
                  <a:lnTo>
                    <a:pt x="16" y="8"/>
                  </a:lnTo>
                  <a:lnTo>
                    <a:pt x="2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2" name="Freeform 430"/>
            <p:cNvSpPr>
              <a:spLocks noChangeAspect="1"/>
            </p:cNvSpPr>
            <p:nvPr/>
          </p:nvSpPr>
          <p:spPr bwMode="auto">
            <a:xfrm>
              <a:off x="3006" y="1505"/>
              <a:ext cx="74" cy="13"/>
            </a:xfrm>
            <a:custGeom>
              <a:avLst/>
              <a:gdLst>
                <a:gd name="T0" fmla="*/ 0 w 74"/>
                <a:gd name="T1" fmla="*/ 0 h 13"/>
                <a:gd name="T2" fmla="*/ 8 w 74"/>
                <a:gd name="T3" fmla="*/ 3 h 13"/>
                <a:gd name="T4" fmla="*/ 29 w 74"/>
                <a:gd name="T5" fmla="*/ 9 h 13"/>
                <a:gd name="T6" fmla="*/ 51 w 74"/>
                <a:gd name="T7" fmla="*/ 13 h 13"/>
                <a:gd name="T8" fmla="*/ 74 w 74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3"/>
                <a:gd name="T17" fmla="*/ 74 w 7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3">
                  <a:moveTo>
                    <a:pt x="0" y="0"/>
                  </a:moveTo>
                  <a:lnTo>
                    <a:pt x="8" y="3"/>
                  </a:lnTo>
                  <a:lnTo>
                    <a:pt x="29" y="9"/>
                  </a:lnTo>
                  <a:lnTo>
                    <a:pt x="51" y="13"/>
                  </a:lnTo>
                  <a:lnTo>
                    <a:pt x="74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3" name="Line 431"/>
            <p:cNvSpPr>
              <a:spLocks noChangeAspect="1" noChangeShapeType="1"/>
            </p:cNvSpPr>
            <p:nvPr/>
          </p:nvSpPr>
          <p:spPr bwMode="auto">
            <a:xfrm flipH="1">
              <a:off x="3544" y="1498"/>
              <a:ext cx="8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4" name="Line 432"/>
            <p:cNvSpPr>
              <a:spLocks noChangeAspect="1" noChangeShapeType="1"/>
            </p:cNvSpPr>
            <p:nvPr/>
          </p:nvSpPr>
          <p:spPr bwMode="auto">
            <a:xfrm>
              <a:off x="3541" y="1519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5" name="Freeform 433"/>
            <p:cNvSpPr>
              <a:spLocks noChangeAspect="1"/>
            </p:cNvSpPr>
            <p:nvPr/>
          </p:nvSpPr>
          <p:spPr bwMode="auto">
            <a:xfrm>
              <a:off x="3517" y="1509"/>
              <a:ext cx="24" cy="10"/>
            </a:xfrm>
            <a:custGeom>
              <a:avLst/>
              <a:gdLst>
                <a:gd name="T0" fmla="*/ 0 w 24"/>
                <a:gd name="T1" fmla="*/ 0 h 10"/>
                <a:gd name="T2" fmla="*/ 7 w 24"/>
                <a:gd name="T3" fmla="*/ 3 h 10"/>
                <a:gd name="T4" fmla="*/ 15 w 24"/>
                <a:gd name="T5" fmla="*/ 6 h 10"/>
                <a:gd name="T6" fmla="*/ 24 w 24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0"/>
                <a:gd name="T14" fmla="*/ 24 w 2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0">
                  <a:moveTo>
                    <a:pt x="0" y="0"/>
                  </a:moveTo>
                  <a:lnTo>
                    <a:pt x="7" y="3"/>
                  </a:lnTo>
                  <a:lnTo>
                    <a:pt x="15" y="6"/>
                  </a:lnTo>
                  <a:lnTo>
                    <a:pt x="24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6" name="Freeform 434"/>
            <p:cNvSpPr>
              <a:spLocks noChangeAspect="1"/>
            </p:cNvSpPr>
            <p:nvPr/>
          </p:nvSpPr>
          <p:spPr bwMode="auto">
            <a:xfrm>
              <a:off x="3490" y="1507"/>
              <a:ext cx="27" cy="19"/>
            </a:xfrm>
            <a:custGeom>
              <a:avLst/>
              <a:gdLst>
                <a:gd name="T0" fmla="*/ 0 w 27"/>
                <a:gd name="T1" fmla="*/ 19 h 19"/>
                <a:gd name="T2" fmla="*/ 2 w 27"/>
                <a:gd name="T3" fmla="*/ 15 h 19"/>
                <a:gd name="T4" fmla="*/ 12 w 27"/>
                <a:gd name="T5" fmla="*/ 3 h 19"/>
                <a:gd name="T6" fmla="*/ 22 w 27"/>
                <a:gd name="T7" fmla="*/ 0 h 19"/>
                <a:gd name="T8" fmla="*/ 27 w 27"/>
                <a:gd name="T9" fmla="*/ 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9"/>
                <a:gd name="T17" fmla="*/ 27 w 2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9">
                  <a:moveTo>
                    <a:pt x="0" y="19"/>
                  </a:moveTo>
                  <a:lnTo>
                    <a:pt x="2" y="15"/>
                  </a:lnTo>
                  <a:lnTo>
                    <a:pt x="12" y="3"/>
                  </a:lnTo>
                  <a:lnTo>
                    <a:pt x="22" y="0"/>
                  </a:lnTo>
                  <a:lnTo>
                    <a:pt x="27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7" name="Freeform 435"/>
            <p:cNvSpPr>
              <a:spLocks noChangeAspect="1"/>
            </p:cNvSpPr>
            <p:nvPr/>
          </p:nvSpPr>
          <p:spPr bwMode="auto">
            <a:xfrm>
              <a:off x="3463" y="1589"/>
              <a:ext cx="12" cy="33"/>
            </a:xfrm>
            <a:custGeom>
              <a:avLst/>
              <a:gdLst>
                <a:gd name="T0" fmla="*/ 12 w 12"/>
                <a:gd name="T1" fmla="*/ 33 h 33"/>
                <a:gd name="T2" fmla="*/ 3 w 12"/>
                <a:gd name="T3" fmla="*/ 27 h 33"/>
                <a:gd name="T4" fmla="*/ 0 w 12"/>
                <a:gd name="T5" fmla="*/ 15 h 33"/>
                <a:gd name="T6" fmla="*/ 4 w 12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33"/>
                <a:gd name="T14" fmla="*/ 12 w 12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33">
                  <a:moveTo>
                    <a:pt x="12" y="33"/>
                  </a:moveTo>
                  <a:lnTo>
                    <a:pt x="3" y="27"/>
                  </a:lnTo>
                  <a:lnTo>
                    <a:pt x="0" y="15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8" name="Freeform 436"/>
            <p:cNvSpPr>
              <a:spLocks noChangeAspect="1"/>
            </p:cNvSpPr>
            <p:nvPr/>
          </p:nvSpPr>
          <p:spPr bwMode="auto">
            <a:xfrm>
              <a:off x="3475" y="1622"/>
              <a:ext cx="25" cy="9"/>
            </a:xfrm>
            <a:custGeom>
              <a:avLst/>
              <a:gdLst>
                <a:gd name="T0" fmla="*/ 25 w 25"/>
                <a:gd name="T1" fmla="*/ 9 h 9"/>
                <a:gd name="T2" fmla="*/ 2 w 25"/>
                <a:gd name="T3" fmla="*/ 1 h 9"/>
                <a:gd name="T4" fmla="*/ 0 w 25"/>
                <a:gd name="T5" fmla="*/ 0 h 9"/>
                <a:gd name="T6" fmla="*/ 0 60000 65536"/>
                <a:gd name="T7" fmla="*/ 0 60000 65536"/>
                <a:gd name="T8" fmla="*/ 0 60000 65536"/>
                <a:gd name="T9" fmla="*/ 0 w 25"/>
                <a:gd name="T10" fmla="*/ 0 h 9"/>
                <a:gd name="T11" fmla="*/ 25 w 25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9">
                  <a:moveTo>
                    <a:pt x="25" y="9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09" name="Line 437"/>
            <p:cNvSpPr>
              <a:spLocks noChangeAspect="1" noChangeShapeType="1"/>
            </p:cNvSpPr>
            <p:nvPr/>
          </p:nvSpPr>
          <p:spPr bwMode="auto">
            <a:xfrm flipH="1" flipV="1">
              <a:off x="3500" y="163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0" name="Line 438"/>
            <p:cNvSpPr>
              <a:spLocks noChangeAspect="1" noChangeShapeType="1"/>
            </p:cNvSpPr>
            <p:nvPr/>
          </p:nvSpPr>
          <p:spPr bwMode="auto">
            <a:xfrm flipH="1">
              <a:off x="3494" y="1632"/>
              <a:ext cx="8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1" name="Line 439"/>
            <p:cNvSpPr>
              <a:spLocks noChangeAspect="1" noChangeShapeType="1"/>
            </p:cNvSpPr>
            <p:nvPr/>
          </p:nvSpPr>
          <p:spPr bwMode="auto">
            <a:xfrm>
              <a:off x="3472" y="1621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2" name="Freeform 440"/>
            <p:cNvSpPr>
              <a:spLocks noChangeAspect="1"/>
            </p:cNvSpPr>
            <p:nvPr/>
          </p:nvSpPr>
          <p:spPr bwMode="auto">
            <a:xfrm>
              <a:off x="3472" y="1621"/>
              <a:ext cx="28" cy="10"/>
            </a:xfrm>
            <a:custGeom>
              <a:avLst/>
              <a:gdLst>
                <a:gd name="T0" fmla="*/ 0 w 28"/>
                <a:gd name="T1" fmla="*/ 0 h 10"/>
                <a:gd name="T2" fmla="*/ 12 w 28"/>
                <a:gd name="T3" fmla="*/ 4 h 10"/>
                <a:gd name="T4" fmla="*/ 28 w 28"/>
                <a:gd name="T5" fmla="*/ 10 h 10"/>
                <a:gd name="T6" fmla="*/ 0 60000 65536"/>
                <a:gd name="T7" fmla="*/ 0 60000 65536"/>
                <a:gd name="T8" fmla="*/ 0 60000 65536"/>
                <a:gd name="T9" fmla="*/ 0 w 28"/>
                <a:gd name="T10" fmla="*/ 0 h 10"/>
                <a:gd name="T11" fmla="*/ 28 w 28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10">
                  <a:moveTo>
                    <a:pt x="0" y="0"/>
                  </a:moveTo>
                  <a:lnTo>
                    <a:pt x="12" y="4"/>
                  </a:lnTo>
                  <a:lnTo>
                    <a:pt x="28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3" name="Freeform 441"/>
            <p:cNvSpPr>
              <a:spLocks noChangeAspect="1"/>
            </p:cNvSpPr>
            <p:nvPr/>
          </p:nvSpPr>
          <p:spPr bwMode="auto">
            <a:xfrm>
              <a:off x="3627" y="1545"/>
              <a:ext cx="4" cy="36"/>
            </a:xfrm>
            <a:custGeom>
              <a:avLst/>
              <a:gdLst>
                <a:gd name="T0" fmla="*/ 0 w 4"/>
                <a:gd name="T1" fmla="*/ 0 h 36"/>
                <a:gd name="T2" fmla="*/ 2 w 4"/>
                <a:gd name="T3" fmla="*/ 2 h 36"/>
                <a:gd name="T4" fmla="*/ 3 w 4"/>
                <a:gd name="T5" fmla="*/ 5 h 36"/>
                <a:gd name="T6" fmla="*/ 4 w 4"/>
                <a:gd name="T7" fmla="*/ 10 h 36"/>
                <a:gd name="T8" fmla="*/ 4 w 4"/>
                <a:gd name="T9" fmla="*/ 17 h 36"/>
                <a:gd name="T10" fmla="*/ 4 w 4"/>
                <a:gd name="T11" fmla="*/ 25 h 36"/>
                <a:gd name="T12" fmla="*/ 2 w 4"/>
                <a:gd name="T13" fmla="*/ 34 h 36"/>
                <a:gd name="T14" fmla="*/ 2 w 4"/>
                <a:gd name="T15" fmla="*/ 36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36"/>
                <a:gd name="T26" fmla="*/ 4 w 4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36">
                  <a:moveTo>
                    <a:pt x="0" y="0"/>
                  </a:moveTo>
                  <a:lnTo>
                    <a:pt x="2" y="2"/>
                  </a:lnTo>
                  <a:lnTo>
                    <a:pt x="3" y="5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2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4" name="Line 442"/>
            <p:cNvSpPr>
              <a:spLocks noChangeAspect="1" noChangeShapeType="1"/>
            </p:cNvSpPr>
            <p:nvPr/>
          </p:nvSpPr>
          <p:spPr bwMode="auto">
            <a:xfrm>
              <a:off x="3624" y="15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5" name="Freeform 443"/>
            <p:cNvSpPr>
              <a:spLocks noChangeAspect="1"/>
            </p:cNvSpPr>
            <p:nvPr/>
          </p:nvSpPr>
          <p:spPr bwMode="auto">
            <a:xfrm>
              <a:off x="3629" y="1537"/>
              <a:ext cx="11" cy="44"/>
            </a:xfrm>
            <a:custGeom>
              <a:avLst/>
              <a:gdLst>
                <a:gd name="T0" fmla="*/ 11 w 11"/>
                <a:gd name="T1" fmla="*/ 0 h 44"/>
                <a:gd name="T2" fmla="*/ 10 w 11"/>
                <a:gd name="T3" fmla="*/ 6 h 44"/>
                <a:gd name="T4" fmla="*/ 8 w 11"/>
                <a:gd name="T5" fmla="*/ 16 h 44"/>
                <a:gd name="T6" fmla="*/ 6 w 11"/>
                <a:gd name="T7" fmla="*/ 23 h 44"/>
                <a:gd name="T8" fmla="*/ 4 w 11"/>
                <a:gd name="T9" fmla="*/ 30 h 44"/>
                <a:gd name="T10" fmla="*/ 2 w 11"/>
                <a:gd name="T11" fmla="*/ 37 h 44"/>
                <a:gd name="T12" fmla="*/ 0 w 11"/>
                <a:gd name="T13" fmla="*/ 44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44"/>
                <a:gd name="T23" fmla="*/ 11 w 11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44">
                  <a:moveTo>
                    <a:pt x="11" y="0"/>
                  </a:moveTo>
                  <a:lnTo>
                    <a:pt x="10" y="6"/>
                  </a:lnTo>
                  <a:lnTo>
                    <a:pt x="8" y="16"/>
                  </a:lnTo>
                  <a:lnTo>
                    <a:pt x="6" y="23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0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6" name="Line 444"/>
            <p:cNvSpPr>
              <a:spLocks noChangeAspect="1" noChangeShapeType="1"/>
            </p:cNvSpPr>
            <p:nvPr/>
          </p:nvSpPr>
          <p:spPr bwMode="auto">
            <a:xfrm flipV="1">
              <a:off x="3614" y="1698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7" name="Freeform 445"/>
            <p:cNvSpPr>
              <a:spLocks noChangeAspect="1"/>
            </p:cNvSpPr>
            <p:nvPr/>
          </p:nvSpPr>
          <p:spPr bwMode="auto">
            <a:xfrm>
              <a:off x="3593" y="1657"/>
              <a:ext cx="41" cy="10"/>
            </a:xfrm>
            <a:custGeom>
              <a:avLst/>
              <a:gdLst>
                <a:gd name="T0" fmla="*/ 41 w 41"/>
                <a:gd name="T1" fmla="*/ 0 h 10"/>
                <a:gd name="T2" fmla="*/ 37 w 41"/>
                <a:gd name="T3" fmla="*/ 3 h 10"/>
                <a:gd name="T4" fmla="*/ 30 w 41"/>
                <a:gd name="T5" fmla="*/ 7 h 10"/>
                <a:gd name="T6" fmla="*/ 12 w 41"/>
                <a:gd name="T7" fmla="*/ 10 h 10"/>
                <a:gd name="T8" fmla="*/ 0 w 41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0"/>
                <a:gd name="T17" fmla="*/ 41 w 4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0">
                  <a:moveTo>
                    <a:pt x="41" y="0"/>
                  </a:moveTo>
                  <a:lnTo>
                    <a:pt x="37" y="3"/>
                  </a:lnTo>
                  <a:lnTo>
                    <a:pt x="30" y="7"/>
                  </a:lnTo>
                  <a:lnTo>
                    <a:pt x="12" y="10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8" name="Freeform 446"/>
            <p:cNvSpPr>
              <a:spLocks noChangeAspect="1"/>
            </p:cNvSpPr>
            <p:nvPr/>
          </p:nvSpPr>
          <p:spPr bwMode="auto">
            <a:xfrm>
              <a:off x="3615" y="1657"/>
              <a:ext cx="19" cy="51"/>
            </a:xfrm>
            <a:custGeom>
              <a:avLst/>
              <a:gdLst>
                <a:gd name="T0" fmla="*/ 19 w 19"/>
                <a:gd name="T1" fmla="*/ 0 h 51"/>
                <a:gd name="T2" fmla="*/ 15 w 19"/>
                <a:gd name="T3" fmla="*/ 5 h 51"/>
                <a:gd name="T4" fmla="*/ 12 w 19"/>
                <a:gd name="T5" fmla="*/ 11 h 51"/>
                <a:gd name="T6" fmla="*/ 9 w 19"/>
                <a:gd name="T7" fmla="*/ 18 h 51"/>
                <a:gd name="T8" fmla="*/ 6 w 19"/>
                <a:gd name="T9" fmla="*/ 24 h 51"/>
                <a:gd name="T10" fmla="*/ 4 w 19"/>
                <a:gd name="T11" fmla="*/ 30 h 51"/>
                <a:gd name="T12" fmla="*/ 2 w 19"/>
                <a:gd name="T13" fmla="*/ 37 h 51"/>
                <a:gd name="T14" fmla="*/ 1 w 19"/>
                <a:gd name="T15" fmla="*/ 44 h 51"/>
                <a:gd name="T16" fmla="*/ 0 w 19"/>
                <a:gd name="T17" fmla="*/ 5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51"/>
                <a:gd name="T29" fmla="*/ 19 w 19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51">
                  <a:moveTo>
                    <a:pt x="19" y="0"/>
                  </a:moveTo>
                  <a:lnTo>
                    <a:pt x="15" y="5"/>
                  </a:lnTo>
                  <a:lnTo>
                    <a:pt x="12" y="11"/>
                  </a:lnTo>
                  <a:lnTo>
                    <a:pt x="9" y="18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1" y="44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19" name="Line 447"/>
            <p:cNvSpPr>
              <a:spLocks noChangeAspect="1" noChangeShapeType="1"/>
            </p:cNvSpPr>
            <p:nvPr/>
          </p:nvSpPr>
          <p:spPr bwMode="auto">
            <a:xfrm>
              <a:off x="3502" y="16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0" name="Line 448"/>
            <p:cNvSpPr>
              <a:spLocks noChangeAspect="1" noChangeShapeType="1"/>
            </p:cNvSpPr>
            <p:nvPr/>
          </p:nvSpPr>
          <p:spPr bwMode="auto">
            <a:xfrm>
              <a:off x="3500" y="163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1" name="Freeform 449"/>
            <p:cNvSpPr>
              <a:spLocks noChangeAspect="1"/>
            </p:cNvSpPr>
            <p:nvPr/>
          </p:nvSpPr>
          <p:spPr bwMode="auto">
            <a:xfrm>
              <a:off x="3640" y="1523"/>
              <a:ext cx="13" cy="14"/>
            </a:xfrm>
            <a:custGeom>
              <a:avLst/>
              <a:gdLst>
                <a:gd name="T0" fmla="*/ 13 w 13"/>
                <a:gd name="T1" fmla="*/ 0 h 14"/>
                <a:gd name="T2" fmla="*/ 10 w 13"/>
                <a:gd name="T3" fmla="*/ 2 h 14"/>
                <a:gd name="T4" fmla="*/ 6 w 13"/>
                <a:gd name="T5" fmla="*/ 4 h 14"/>
                <a:gd name="T6" fmla="*/ 4 w 13"/>
                <a:gd name="T7" fmla="*/ 6 h 14"/>
                <a:gd name="T8" fmla="*/ 2 w 13"/>
                <a:gd name="T9" fmla="*/ 9 h 14"/>
                <a:gd name="T10" fmla="*/ 0 w 13"/>
                <a:gd name="T11" fmla="*/ 1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4"/>
                <a:gd name="T20" fmla="*/ 13 w 1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4">
                  <a:moveTo>
                    <a:pt x="13" y="0"/>
                  </a:moveTo>
                  <a:lnTo>
                    <a:pt x="10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2" name="Freeform 450"/>
            <p:cNvSpPr>
              <a:spLocks noChangeAspect="1"/>
            </p:cNvSpPr>
            <p:nvPr/>
          </p:nvSpPr>
          <p:spPr bwMode="auto">
            <a:xfrm>
              <a:off x="3653" y="1522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2 w 4"/>
                <a:gd name="T9" fmla="*/ 1 h 1"/>
                <a:gd name="T10" fmla="*/ 2 w 4"/>
                <a:gd name="T11" fmla="*/ 1 h 1"/>
                <a:gd name="T12" fmla="*/ 3 w 4"/>
                <a:gd name="T13" fmla="*/ 1 h 1"/>
                <a:gd name="T14" fmla="*/ 3 w 4"/>
                <a:gd name="T15" fmla="*/ 0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3" name="Freeform 451"/>
            <p:cNvSpPr>
              <a:spLocks noChangeAspect="1"/>
            </p:cNvSpPr>
            <p:nvPr/>
          </p:nvSpPr>
          <p:spPr bwMode="auto">
            <a:xfrm>
              <a:off x="3750" y="1670"/>
              <a:ext cx="27" cy="25"/>
            </a:xfrm>
            <a:custGeom>
              <a:avLst/>
              <a:gdLst>
                <a:gd name="T0" fmla="*/ 27 w 27"/>
                <a:gd name="T1" fmla="*/ 0 h 25"/>
                <a:gd name="T2" fmla="*/ 25 w 27"/>
                <a:gd name="T3" fmla="*/ 7 h 25"/>
                <a:gd name="T4" fmla="*/ 16 w 27"/>
                <a:gd name="T5" fmla="*/ 17 h 25"/>
                <a:gd name="T6" fmla="*/ 0 w 27"/>
                <a:gd name="T7" fmla="*/ 25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5"/>
                <a:gd name="T14" fmla="*/ 27 w 2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5">
                  <a:moveTo>
                    <a:pt x="27" y="0"/>
                  </a:moveTo>
                  <a:lnTo>
                    <a:pt x="25" y="7"/>
                  </a:lnTo>
                  <a:lnTo>
                    <a:pt x="16" y="17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4" name="Freeform 452"/>
            <p:cNvSpPr>
              <a:spLocks noChangeAspect="1"/>
            </p:cNvSpPr>
            <p:nvPr/>
          </p:nvSpPr>
          <p:spPr bwMode="auto">
            <a:xfrm>
              <a:off x="3750" y="169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5" name="Freeform 453"/>
            <p:cNvSpPr>
              <a:spLocks noChangeAspect="1"/>
            </p:cNvSpPr>
            <p:nvPr/>
          </p:nvSpPr>
          <p:spPr bwMode="auto">
            <a:xfrm>
              <a:off x="3645" y="1696"/>
              <a:ext cx="105" cy="21"/>
            </a:xfrm>
            <a:custGeom>
              <a:avLst/>
              <a:gdLst>
                <a:gd name="T0" fmla="*/ 0 w 105"/>
                <a:gd name="T1" fmla="*/ 21 h 21"/>
                <a:gd name="T2" fmla="*/ 16 w 105"/>
                <a:gd name="T3" fmla="*/ 20 h 21"/>
                <a:gd name="T4" fmla="*/ 31 w 105"/>
                <a:gd name="T5" fmla="*/ 18 h 21"/>
                <a:gd name="T6" fmla="*/ 46 w 105"/>
                <a:gd name="T7" fmla="*/ 16 h 21"/>
                <a:gd name="T8" fmla="*/ 60 w 105"/>
                <a:gd name="T9" fmla="*/ 13 h 21"/>
                <a:gd name="T10" fmla="*/ 73 w 105"/>
                <a:gd name="T11" fmla="*/ 10 h 21"/>
                <a:gd name="T12" fmla="*/ 85 w 105"/>
                <a:gd name="T13" fmla="*/ 7 h 21"/>
                <a:gd name="T14" fmla="*/ 96 w 105"/>
                <a:gd name="T15" fmla="*/ 3 h 21"/>
                <a:gd name="T16" fmla="*/ 105 w 105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5"/>
                <a:gd name="T28" fmla="*/ 0 h 21"/>
                <a:gd name="T29" fmla="*/ 105 w 105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5" h="21">
                  <a:moveTo>
                    <a:pt x="0" y="21"/>
                  </a:moveTo>
                  <a:lnTo>
                    <a:pt x="16" y="20"/>
                  </a:lnTo>
                  <a:lnTo>
                    <a:pt x="31" y="18"/>
                  </a:lnTo>
                  <a:lnTo>
                    <a:pt x="46" y="16"/>
                  </a:lnTo>
                  <a:lnTo>
                    <a:pt x="60" y="13"/>
                  </a:lnTo>
                  <a:lnTo>
                    <a:pt x="73" y="10"/>
                  </a:lnTo>
                  <a:lnTo>
                    <a:pt x="85" y="7"/>
                  </a:lnTo>
                  <a:lnTo>
                    <a:pt x="96" y="3"/>
                  </a:lnTo>
                  <a:lnTo>
                    <a:pt x="1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6" name="Freeform 454"/>
            <p:cNvSpPr>
              <a:spLocks noChangeAspect="1"/>
            </p:cNvSpPr>
            <p:nvPr/>
          </p:nvSpPr>
          <p:spPr bwMode="auto">
            <a:xfrm>
              <a:off x="3527" y="1552"/>
              <a:ext cx="62" cy="82"/>
            </a:xfrm>
            <a:custGeom>
              <a:avLst/>
              <a:gdLst>
                <a:gd name="T0" fmla="*/ 0 w 62"/>
                <a:gd name="T1" fmla="*/ 82 h 82"/>
                <a:gd name="T2" fmla="*/ 6 w 62"/>
                <a:gd name="T3" fmla="*/ 70 h 82"/>
                <a:gd name="T4" fmla="*/ 12 w 62"/>
                <a:gd name="T5" fmla="*/ 58 h 82"/>
                <a:gd name="T6" fmla="*/ 19 w 62"/>
                <a:gd name="T7" fmla="*/ 47 h 82"/>
                <a:gd name="T8" fmla="*/ 27 w 62"/>
                <a:gd name="T9" fmla="*/ 36 h 82"/>
                <a:gd name="T10" fmla="*/ 35 w 62"/>
                <a:gd name="T11" fmla="*/ 26 h 82"/>
                <a:gd name="T12" fmla="*/ 44 w 62"/>
                <a:gd name="T13" fmla="*/ 16 h 82"/>
                <a:gd name="T14" fmla="*/ 53 w 62"/>
                <a:gd name="T15" fmla="*/ 8 h 82"/>
                <a:gd name="T16" fmla="*/ 62 w 62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"/>
                <a:gd name="T28" fmla="*/ 0 h 82"/>
                <a:gd name="T29" fmla="*/ 62 w 62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" h="82">
                  <a:moveTo>
                    <a:pt x="0" y="82"/>
                  </a:moveTo>
                  <a:lnTo>
                    <a:pt x="6" y="70"/>
                  </a:lnTo>
                  <a:lnTo>
                    <a:pt x="12" y="58"/>
                  </a:lnTo>
                  <a:lnTo>
                    <a:pt x="19" y="47"/>
                  </a:lnTo>
                  <a:lnTo>
                    <a:pt x="27" y="36"/>
                  </a:lnTo>
                  <a:lnTo>
                    <a:pt x="35" y="26"/>
                  </a:lnTo>
                  <a:lnTo>
                    <a:pt x="44" y="16"/>
                  </a:lnTo>
                  <a:lnTo>
                    <a:pt x="53" y="8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7" name="Freeform 455"/>
            <p:cNvSpPr>
              <a:spLocks noChangeAspect="1"/>
            </p:cNvSpPr>
            <p:nvPr/>
          </p:nvSpPr>
          <p:spPr bwMode="auto">
            <a:xfrm>
              <a:off x="3614" y="1707"/>
              <a:ext cx="23" cy="8"/>
            </a:xfrm>
            <a:custGeom>
              <a:avLst/>
              <a:gdLst>
                <a:gd name="T0" fmla="*/ 23 w 23"/>
                <a:gd name="T1" fmla="*/ 8 h 8"/>
                <a:gd name="T2" fmla="*/ 13 w 23"/>
                <a:gd name="T3" fmla="*/ 4 h 8"/>
                <a:gd name="T4" fmla="*/ 0 w 23"/>
                <a:gd name="T5" fmla="*/ 0 h 8"/>
                <a:gd name="T6" fmla="*/ 0 60000 65536"/>
                <a:gd name="T7" fmla="*/ 0 60000 65536"/>
                <a:gd name="T8" fmla="*/ 0 60000 65536"/>
                <a:gd name="T9" fmla="*/ 0 w 23"/>
                <a:gd name="T10" fmla="*/ 0 h 8"/>
                <a:gd name="T11" fmla="*/ 23 w 23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8">
                  <a:moveTo>
                    <a:pt x="23" y="8"/>
                  </a:moveTo>
                  <a:lnTo>
                    <a:pt x="13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8" name="Line 456"/>
            <p:cNvSpPr>
              <a:spLocks noChangeAspect="1" noChangeShapeType="1"/>
            </p:cNvSpPr>
            <p:nvPr/>
          </p:nvSpPr>
          <p:spPr bwMode="auto">
            <a:xfrm flipH="1" flipV="1">
              <a:off x="3637" y="1715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29" name="Freeform 457"/>
            <p:cNvSpPr>
              <a:spLocks noChangeAspect="1"/>
            </p:cNvSpPr>
            <p:nvPr/>
          </p:nvSpPr>
          <p:spPr bwMode="auto">
            <a:xfrm>
              <a:off x="3645" y="1670"/>
              <a:ext cx="132" cy="47"/>
            </a:xfrm>
            <a:custGeom>
              <a:avLst/>
              <a:gdLst>
                <a:gd name="T0" fmla="*/ 0 w 132"/>
                <a:gd name="T1" fmla="*/ 47 h 47"/>
                <a:gd name="T2" fmla="*/ 32 w 132"/>
                <a:gd name="T3" fmla="*/ 44 h 47"/>
                <a:gd name="T4" fmla="*/ 61 w 132"/>
                <a:gd name="T5" fmla="*/ 39 h 47"/>
                <a:gd name="T6" fmla="*/ 86 w 132"/>
                <a:gd name="T7" fmla="*/ 33 h 47"/>
                <a:gd name="T8" fmla="*/ 107 w 132"/>
                <a:gd name="T9" fmla="*/ 25 h 47"/>
                <a:gd name="T10" fmla="*/ 122 w 132"/>
                <a:gd name="T11" fmla="*/ 17 h 47"/>
                <a:gd name="T12" fmla="*/ 130 w 132"/>
                <a:gd name="T13" fmla="*/ 7 h 47"/>
                <a:gd name="T14" fmla="*/ 132 w 132"/>
                <a:gd name="T15" fmla="*/ 0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47"/>
                <a:gd name="T26" fmla="*/ 132 w 132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47">
                  <a:moveTo>
                    <a:pt x="0" y="47"/>
                  </a:moveTo>
                  <a:lnTo>
                    <a:pt x="32" y="44"/>
                  </a:lnTo>
                  <a:lnTo>
                    <a:pt x="61" y="39"/>
                  </a:lnTo>
                  <a:lnTo>
                    <a:pt x="86" y="33"/>
                  </a:lnTo>
                  <a:lnTo>
                    <a:pt x="107" y="25"/>
                  </a:lnTo>
                  <a:lnTo>
                    <a:pt x="122" y="17"/>
                  </a:lnTo>
                  <a:lnTo>
                    <a:pt x="130" y="7"/>
                  </a:lnTo>
                  <a:lnTo>
                    <a:pt x="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0" name="Freeform 458"/>
            <p:cNvSpPr>
              <a:spLocks noChangeAspect="1"/>
            </p:cNvSpPr>
            <p:nvPr/>
          </p:nvSpPr>
          <p:spPr bwMode="auto">
            <a:xfrm>
              <a:off x="3501" y="1625"/>
              <a:ext cx="30" cy="4"/>
            </a:xfrm>
            <a:custGeom>
              <a:avLst/>
              <a:gdLst>
                <a:gd name="T0" fmla="*/ 30 w 30"/>
                <a:gd name="T1" fmla="*/ 0 h 4"/>
                <a:gd name="T2" fmla="*/ 29 w 30"/>
                <a:gd name="T3" fmla="*/ 0 h 4"/>
                <a:gd name="T4" fmla="*/ 0 w 30"/>
                <a:gd name="T5" fmla="*/ 4 h 4"/>
                <a:gd name="T6" fmla="*/ 0 60000 65536"/>
                <a:gd name="T7" fmla="*/ 0 60000 65536"/>
                <a:gd name="T8" fmla="*/ 0 60000 65536"/>
                <a:gd name="T9" fmla="*/ 0 w 30"/>
                <a:gd name="T10" fmla="*/ 0 h 4"/>
                <a:gd name="T11" fmla="*/ 30 w 30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">
                  <a:moveTo>
                    <a:pt x="30" y="0"/>
                  </a:moveTo>
                  <a:lnTo>
                    <a:pt x="29" y="0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1" name="Freeform 459"/>
            <p:cNvSpPr>
              <a:spLocks noChangeAspect="1"/>
            </p:cNvSpPr>
            <p:nvPr/>
          </p:nvSpPr>
          <p:spPr bwMode="auto">
            <a:xfrm>
              <a:off x="3423" y="2013"/>
              <a:ext cx="354" cy="48"/>
            </a:xfrm>
            <a:custGeom>
              <a:avLst/>
              <a:gdLst>
                <a:gd name="T0" fmla="*/ 0 w 354"/>
                <a:gd name="T1" fmla="*/ 0 h 48"/>
                <a:gd name="T2" fmla="*/ 0 w 354"/>
                <a:gd name="T3" fmla="*/ 4 h 48"/>
                <a:gd name="T4" fmla="*/ 7 w 354"/>
                <a:gd name="T5" fmla="*/ 13 h 48"/>
                <a:gd name="T6" fmla="*/ 19 w 354"/>
                <a:gd name="T7" fmla="*/ 22 h 48"/>
                <a:gd name="T8" fmla="*/ 37 w 354"/>
                <a:gd name="T9" fmla="*/ 30 h 48"/>
                <a:gd name="T10" fmla="*/ 61 w 354"/>
                <a:gd name="T11" fmla="*/ 37 h 48"/>
                <a:gd name="T12" fmla="*/ 88 w 354"/>
                <a:gd name="T13" fmla="*/ 42 h 48"/>
                <a:gd name="T14" fmla="*/ 119 w 354"/>
                <a:gd name="T15" fmla="*/ 46 h 48"/>
                <a:gd name="T16" fmla="*/ 152 w 354"/>
                <a:gd name="T17" fmla="*/ 48 h 48"/>
                <a:gd name="T18" fmla="*/ 185 w 354"/>
                <a:gd name="T19" fmla="*/ 48 h 48"/>
                <a:gd name="T20" fmla="*/ 219 w 354"/>
                <a:gd name="T21" fmla="*/ 47 h 48"/>
                <a:gd name="T22" fmla="*/ 251 w 354"/>
                <a:gd name="T23" fmla="*/ 44 h 48"/>
                <a:gd name="T24" fmla="*/ 280 w 354"/>
                <a:gd name="T25" fmla="*/ 40 h 48"/>
                <a:gd name="T26" fmla="*/ 305 w 354"/>
                <a:gd name="T27" fmla="*/ 33 h 48"/>
                <a:gd name="T28" fmla="*/ 326 w 354"/>
                <a:gd name="T29" fmla="*/ 26 h 48"/>
                <a:gd name="T30" fmla="*/ 342 w 354"/>
                <a:gd name="T31" fmla="*/ 18 h 48"/>
                <a:gd name="T32" fmla="*/ 351 w 354"/>
                <a:gd name="T33" fmla="*/ 9 h 48"/>
                <a:gd name="T34" fmla="*/ 354 w 354"/>
                <a:gd name="T35" fmla="*/ 0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4"/>
                <a:gd name="T55" fmla="*/ 0 h 48"/>
                <a:gd name="T56" fmla="*/ 354 w 354"/>
                <a:gd name="T57" fmla="*/ 48 h 4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4" h="48">
                  <a:moveTo>
                    <a:pt x="0" y="0"/>
                  </a:moveTo>
                  <a:lnTo>
                    <a:pt x="0" y="4"/>
                  </a:lnTo>
                  <a:lnTo>
                    <a:pt x="7" y="13"/>
                  </a:lnTo>
                  <a:lnTo>
                    <a:pt x="19" y="22"/>
                  </a:lnTo>
                  <a:lnTo>
                    <a:pt x="37" y="30"/>
                  </a:lnTo>
                  <a:lnTo>
                    <a:pt x="61" y="37"/>
                  </a:lnTo>
                  <a:lnTo>
                    <a:pt x="88" y="42"/>
                  </a:lnTo>
                  <a:lnTo>
                    <a:pt x="119" y="46"/>
                  </a:lnTo>
                  <a:lnTo>
                    <a:pt x="152" y="48"/>
                  </a:lnTo>
                  <a:lnTo>
                    <a:pt x="185" y="48"/>
                  </a:lnTo>
                  <a:lnTo>
                    <a:pt x="219" y="47"/>
                  </a:lnTo>
                  <a:lnTo>
                    <a:pt x="251" y="44"/>
                  </a:lnTo>
                  <a:lnTo>
                    <a:pt x="280" y="40"/>
                  </a:lnTo>
                  <a:lnTo>
                    <a:pt x="305" y="33"/>
                  </a:lnTo>
                  <a:lnTo>
                    <a:pt x="326" y="26"/>
                  </a:lnTo>
                  <a:lnTo>
                    <a:pt x="342" y="18"/>
                  </a:lnTo>
                  <a:lnTo>
                    <a:pt x="351" y="9"/>
                  </a:lnTo>
                  <a:lnTo>
                    <a:pt x="3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2" name="Freeform 460"/>
            <p:cNvSpPr>
              <a:spLocks noChangeAspect="1"/>
            </p:cNvSpPr>
            <p:nvPr/>
          </p:nvSpPr>
          <p:spPr bwMode="auto">
            <a:xfrm>
              <a:off x="3524" y="1634"/>
              <a:ext cx="3" cy="6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1 h 6"/>
                <a:gd name="T4" fmla="*/ 3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0" y="6"/>
                  </a:move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3" name="Freeform 461"/>
            <p:cNvSpPr>
              <a:spLocks noChangeAspect="1"/>
            </p:cNvSpPr>
            <p:nvPr/>
          </p:nvSpPr>
          <p:spPr bwMode="auto">
            <a:xfrm>
              <a:off x="3550" y="1532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8 w 10"/>
                <a:gd name="T3" fmla="*/ 1 h 4"/>
                <a:gd name="T4" fmla="*/ 6 w 10"/>
                <a:gd name="T5" fmla="*/ 2 h 4"/>
                <a:gd name="T6" fmla="*/ 3 w 10"/>
                <a:gd name="T7" fmla="*/ 3 h 4"/>
                <a:gd name="T8" fmla="*/ 1 w 10"/>
                <a:gd name="T9" fmla="*/ 4 h 4"/>
                <a:gd name="T10" fmla="*/ 0 w 10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4"/>
                <a:gd name="T20" fmla="*/ 10 w 10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4">
                  <a:moveTo>
                    <a:pt x="10" y="0"/>
                  </a:moveTo>
                  <a:lnTo>
                    <a:pt x="8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4" name="Freeform 462"/>
            <p:cNvSpPr>
              <a:spLocks noChangeAspect="1"/>
            </p:cNvSpPr>
            <p:nvPr/>
          </p:nvSpPr>
          <p:spPr bwMode="auto">
            <a:xfrm>
              <a:off x="3468" y="1536"/>
              <a:ext cx="82" cy="78"/>
            </a:xfrm>
            <a:custGeom>
              <a:avLst/>
              <a:gdLst>
                <a:gd name="T0" fmla="*/ 82 w 82"/>
                <a:gd name="T1" fmla="*/ 0 h 78"/>
                <a:gd name="T2" fmla="*/ 60 w 82"/>
                <a:gd name="T3" fmla="*/ 7 h 78"/>
                <a:gd name="T4" fmla="*/ 32 w 82"/>
                <a:gd name="T5" fmla="*/ 28 h 78"/>
                <a:gd name="T6" fmla="*/ 10 w 82"/>
                <a:gd name="T7" fmla="*/ 58 h 78"/>
                <a:gd name="T8" fmla="*/ 0 w 82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8"/>
                <a:gd name="T17" fmla="*/ 82 w 82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8">
                  <a:moveTo>
                    <a:pt x="82" y="0"/>
                  </a:moveTo>
                  <a:lnTo>
                    <a:pt x="60" y="7"/>
                  </a:lnTo>
                  <a:lnTo>
                    <a:pt x="32" y="28"/>
                  </a:lnTo>
                  <a:lnTo>
                    <a:pt x="10" y="58"/>
                  </a:lnTo>
                  <a:lnTo>
                    <a:pt x="0" y="7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5" name="Freeform 463"/>
            <p:cNvSpPr>
              <a:spLocks noChangeAspect="1"/>
            </p:cNvSpPr>
            <p:nvPr/>
          </p:nvSpPr>
          <p:spPr bwMode="auto">
            <a:xfrm>
              <a:off x="3589" y="1539"/>
              <a:ext cx="8" cy="13"/>
            </a:xfrm>
            <a:custGeom>
              <a:avLst/>
              <a:gdLst>
                <a:gd name="T0" fmla="*/ 0 w 8"/>
                <a:gd name="T1" fmla="*/ 13 h 13"/>
                <a:gd name="T2" fmla="*/ 4 w 8"/>
                <a:gd name="T3" fmla="*/ 10 h 13"/>
                <a:gd name="T4" fmla="*/ 7 w 8"/>
                <a:gd name="T5" fmla="*/ 5 h 13"/>
                <a:gd name="T6" fmla="*/ 8 w 8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3"/>
                <a:gd name="T14" fmla="*/ 8 w 8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3">
                  <a:moveTo>
                    <a:pt x="0" y="13"/>
                  </a:moveTo>
                  <a:lnTo>
                    <a:pt x="4" y="10"/>
                  </a:lnTo>
                  <a:lnTo>
                    <a:pt x="7" y="5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6" name="Line 464"/>
            <p:cNvSpPr>
              <a:spLocks noChangeAspect="1" noChangeShapeType="1"/>
            </p:cNvSpPr>
            <p:nvPr/>
          </p:nvSpPr>
          <p:spPr bwMode="auto">
            <a:xfrm>
              <a:off x="3750" y="169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7" name="Freeform 465"/>
            <p:cNvSpPr>
              <a:spLocks noChangeAspect="1"/>
            </p:cNvSpPr>
            <p:nvPr/>
          </p:nvSpPr>
          <p:spPr bwMode="auto">
            <a:xfrm>
              <a:off x="3432" y="2028"/>
              <a:ext cx="336" cy="38"/>
            </a:xfrm>
            <a:custGeom>
              <a:avLst/>
              <a:gdLst>
                <a:gd name="T0" fmla="*/ 336 w 336"/>
                <a:gd name="T1" fmla="*/ 0 h 38"/>
                <a:gd name="T2" fmla="*/ 328 w 336"/>
                <a:gd name="T3" fmla="*/ 8 h 38"/>
                <a:gd name="T4" fmla="*/ 313 w 336"/>
                <a:gd name="T5" fmla="*/ 16 h 38"/>
                <a:gd name="T6" fmla="*/ 292 w 336"/>
                <a:gd name="T7" fmla="*/ 23 h 38"/>
                <a:gd name="T8" fmla="*/ 268 w 336"/>
                <a:gd name="T9" fmla="*/ 29 h 38"/>
                <a:gd name="T10" fmla="*/ 239 w 336"/>
                <a:gd name="T11" fmla="*/ 33 h 38"/>
                <a:gd name="T12" fmla="*/ 208 w 336"/>
                <a:gd name="T13" fmla="*/ 36 h 38"/>
                <a:gd name="T14" fmla="*/ 176 w 336"/>
                <a:gd name="T15" fmla="*/ 38 h 38"/>
                <a:gd name="T16" fmla="*/ 143 w 336"/>
                <a:gd name="T17" fmla="*/ 37 h 38"/>
                <a:gd name="T18" fmla="*/ 112 w 336"/>
                <a:gd name="T19" fmla="*/ 35 h 38"/>
                <a:gd name="T20" fmla="*/ 82 w 336"/>
                <a:gd name="T21" fmla="*/ 31 h 38"/>
                <a:gd name="T22" fmla="*/ 55 w 336"/>
                <a:gd name="T23" fmla="*/ 26 h 38"/>
                <a:gd name="T24" fmla="*/ 33 w 336"/>
                <a:gd name="T25" fmla="*/ 19 h 38"/>
                <a:gd name="T26" fmla="*/ 15 w 336"/>
                <a:gd name="T27" fmla="*/ 12 h 38"/>
                <a:gd name="T28" fmla="*/ 3 w 336"/>
                <a:gd name="T29" fmla="*/ 3 h 38"/>
                <a:gd name="T30" fmla="*/ 0 w 336"/>
                <a:gd name="T31" fmla="*/ 1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38"/>
                <a:gd name="T50" fmla="*/ 336 w 336"/>
                <a:gd name="T51" fmla="*/ 38 h 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38">
                  <a:moveTo>
                    <a:pt x="336" y="0"/>
                  </a:moveTo>
                  <a:lnTo>
                    <a:pt x="328" y="8"/>
                  </a:lnTo>
                  <a:lnTo>
                    <a:pt x="313" y="16"/>
                  </a:lnTo>
                  <a:lnTo>
                    <a:pt x="292" y="23"/>
                  </a:lnTo>
                  <a:lnTo>
                    <a:pt x="268" y="29"/>
                  </a:lnTo>
                  <a:lnTo>
                    <a:pt x="239" y="33"/>
                  </a:lnTo>
                  <a:lnTo>
                    <a:pt x="208" y="36"/>
                  </a:lnTo>
                  <a:lnTo>
                    <a:pt x="176" y="38"/>
                  </a:lnTo>
                  <a:lnTo>
                    <a:pt x="143" y="37"/>
                  </a:lnTo>
                  <a:lnTo>
                    <a:pt x="112" y="35"/>
                  </a:lnTo>
                  <a:lnTo>
                    <a:pt x="82" y="31"/>
                  </a:lnTo>
                  <a:lnTo>
                    <a:pt x="55" y="26"/>
                  </a:lnTo>
                  <a:lnTo>
                    <a:pt x="33" y="19"/>
                  </a:lnTo>
                  <a:lnTo>
                    <a:pt x="15" y="12"/>
                  </a:lnTo>
                  <a:lnTo>
                    <a:pt x="3" y="3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8" name="Line 466"/>
            <p:cNvSpPr>
              <a:spLocks noChangeAspect="1" noChangeShapeType="1"/>
            </p:cNvSpPr>
            <p:nvPr/>
          </p:nvSpPr>
          <p:spPr bwMode="auto">
            <a:xfrm>
              <a:off x="3750" y="169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39" name="Freeform 467"/>
            <p:cNvSpPr>
              <a:spLocks noChangeAspect="1"/>
            </p:cNvSpPr>
            <p:nvPr/>
          </p:nvSpPr>
          <p:spPr bwMode="auto">
            <a:xfrm>
              <a:off x="4010" y="2467"/>
              <a:ext cx="31" cy="6"/>
            </a:xfrm>
            <a:custGeom>
              <a:avLst/>
              <a:gdLst>
                <a:gd name="T0" fmla="*/ 0 w 31"/>
                <a:gd name="T1" fmla="*/ 6 h 6"/>
                <a:gd name="T2" fmla="*/ 23 w 31"/>
                <a:gd name="T3" fmla="*/ 2 h 6"/>
                <a:gd name="T4" fmla="*/ 31 w 31"/>
                <a:gd name="T5" fmla="*/ 0 h 6"/>
                <a:gd name="T6" fmla="*/ 0 60000 65536"/>
                <a:gd name="T7" fmla="*/ 0 60000 65536"/>
                <a:gd name="T8" fmla="*/ 0 60000 65536"/>
                <a:gd name="T9" fmla="*/ 0 w 31"/>
                <a:gd name="T10" fmla="*/ 0 h 6"/>
                <a:gd name="T11" fmla="*/ 31 w 3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6">
                  <a:moveTo>
                    <a:pt x="0" y="6"/>
                  </a:moveTo>
                  <a:lnTo>
                    <a:pt x="23" y="2"/>
                  </a:lnTo>
                  <a:lnTo>
                    <a:pt x="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0" name="Freeform 468"/>
            <p:cNvSpPr>
              <a:spLocks noChangeAspect="1"/>
            </p:cNvSpPr>
            <p:nvPr/>
          </p:nvSpPr>
          <p:spPr bwMode="auto">
            <a:xfrm>
              <a:off x="4070" y="2453"/>
              <a:ext cx="26" cy="7"/>
            </a:xfrm>
            <a:custGeom>
              <a:avLst/>
              <a:gdLst>
                <a:gd name="T0" fmla="*/ 0 w 26"/>
                <a:gd name="T1" fmla="*/ 7 h 7"/>
                <a:gd name="T2" fmla="*/ 3 w 26"/>
                <a:gd name="T3" fmla="*/ 7 h 7"/>
                <a:gd name="T4" fmla="*/ 26 w 26"/>
                <a:gd name="T5" fmla="*/ 0 h 7"/>
                <a:gd name="T6" fmla="*/ 0 60000 65536"/>
                <a:gd name="T7" fmla="*/ 0 60000 65536"/>
                <a:gd name="T8" fmla="*/ 0 60000 65536"/>
                <a:gd name="T9" fmla="*/ 0 w 26"/>
                <a:gd name="T10" fmla="*/ 0 h 7"/>
                <a:gd name="T11" fmla="*/ 26 w 2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7">
                  <a:moveTo>
                    <a:pt x="0" y="7"/>
                  </a:moveTo>
                  <a:lnTo>
                    <a:pt x="3" y="7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1" name="Freeform 469"/>
            <p:cNvSpPr>
              <a:spLocks noChangeAspect="1"/>
            </p:cNvSpPr>
            <p:nvPr/>
          </p:nvSpPr>
          <p:spPr bwMode="auto">
            <a:xfrm>
              <a:off x="4125" y="2437"/>
              <a:ext cx="14" cy="6"/>
            </a:xfrm>
            <a:custGeom>
              <a:avLst/>
              <a:gdLst>
                <a:gd name="T0" fmla="*/ 0 w 14"/>
                <a:gd name="T1" fmla="*/ 6 h 6"/>
                <a:gd name="T2" fmla="*/ 13 w 14"/>
                <a:gd name="T3" fmla="*/ 0 h 6"/>
                <a:gd name="T4" fmla="*/ 14 w 14"/>
                <a:gd name="T5" fmla="*/ 0 h 6"/>
                <a:gd name="T6" fmla="*/ 0 60000 65536"/>
                <a:gd name="T7" fmla="*/ 0 60000 65536"/>
                <a:gd name="T8" fmla="*/ 0 60000 65536"/>
                <a:gd name="T9" fmla="*/ 0 w 14"/>
                <a:gd name="T10" fmla="*/ 0 h 6"/>
                <a:gd name="T11" fmla="*/ 14 w 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">
                  <a:moveTo>
                    <a:pt x="0" y="6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2" name="Freeform 470"/>
            <p:cNvSpPr>
              <a:spLocks noChangeAspect="1"/>
            </p:cNvSpPr>
            <p:nvPr/>
          </p:nvSpPr>
          <p:spPr bwMode="auto">
            <a:xfrm>
              <a:off x="3412" y="2437"/>
              <a:ext cx="566" cy="56"/>
            </a:xfrm>
            <a:custGeom>
              <a:avLst/>
              <a:gdLst>
                <a:gd name="T0" fmla="*/ 0 w 566"/>
                <a:gd name="T1" fmla="*/ 0 h 56"/>
                <a:gd name="T2" fmla="*/ 21 w 566"/>
                <a:gd name="T3" fmla="*/ 8 h 56"/>
                <a:gd name="T4" fmla="*/ 54 w 566"/>
                <a:gd name="T5" fmla="*/ 19 h 56"/>
                <a:gd name="T6" fmla="*/ 92 w 566"/>
                <a:gd name="T7" fmla="*/ 29 h 56"/>
                <a:gd name="T8" fmla="*/ 134 w 566"/>
                <a:gd name="T9" fmla="*/ 37 h 56"/>
                <a:gd name="T10" fmla="*/ 180 w 566"/>
                <a:gd name="T11" fmla="*/ 44 h 56"/>
                <a:gd name="T12" fmla="*/ 228 w 566"/>
                <a:gd name="T13" fmla="*/ 49 h 56"/>
                <a:gd name="T14" fmla="*/ 278 w 566"/>
                <a:gd name="T15" fmla="*/ 53 h 56"/>
                <a:gd name="T16" fmla="*/ 329 w 566"/>
                <a:gd name="T17" fmla="*/ 55 h 56"/>
                <a:gd name="T18" fmla="*/ 381 w 566"/>
                <a:gd name="T19" fmla="*/ 56 h 56"/>
                <a:gd name="T20" fmla="*/ 432 w 566"/>
                <a:gd name="T21" fmla="*/ 54 h 56"/>
                <a:gd name="T22" fmla="*/ 483 w 566"/>
                <a:gd name="T23" fmla="*/ 51 h 56"/>
                <a:gd name="T24" fmla="*/ 532 w 566"/>
                <a:gd name="T25" fmla="*/ 46 h 56"/>
                <a:gd name="T26" fmla="*/ 566 w 566"/>
                <a:gd name="T27" fmla="*/ 42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6"/>
                <a:gd name="T43" fmla="*/ 0 h 56"/>
                <a:gd name="T44" fmla="*/ 566 w 566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6" h="56">
                  <a:moveTo>
                    <a:pt x="0" y="0"/>
                  </a:moveTo>
                  <a:lnTo>
                    <a:pt x="21" y="8"/>
                  </a:lnTo>
                  <a:lnTo>
                    <a:pt x="54" y="19"/>
                  </a:lnTo>
                  <a:lnTo>
                    <a:pt x="92" y="29"/>
                  </a:lnTo>
                  <a:lnTo>
                    <a:pt x="134" y="37"/>
                  </a:lnTo>
                  <a:lnTo>
                    <a:pt x="180" y="44"/>
                  </a:lnTo>
                  <a:lnTo>
                    <a:pt x="228" y="49"/>
                  </a:lnTo>
                  <a:lnTo>
                    <a:pt x="278" y="53"/>
                  </a:lnTo>
                  <a:lnTo>
                    <a:pt x="329" y="55"/>
                  </a:lnTo>
                  <a:lnTo>
                    <a:pt x="381" y="56"/>
                  </a:lnTo>
                  <a:lnTo>
                    <a:pt x="432" y="54"/>
                  </a:lnTo>
                  <a:lnTo>
                    <a:pt x="483" y="51"/>
                  </a:lnTo>
                  <a:lnTo>
                    <a:pt x="532" y="46"/>
                  </a:lnTo>
                  <a:lnTo>
                    <a:pt x="566" y="4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3" name="Freeform 471"/>
            <p:cNvSpPr>
              <a:spLocks noChangeAspect="1"/>
            </p:cNvSpPr>
            <p:nvPr/>
          </p:nvSpPr>
          <p:spPr bwMode="auto">
            <a:xfrm>
              <a:off x="4201" y="2378"/>
              <a:ext cx="7" cy="21"/>
            </a:xfrm>
            <a:custGeom>
              <a:avLst/>
              <a:gdLst>
                <a:gd name="T0" fmla="*/ 7 w 7"/>
                <a:gd name="T1" fmla="*/ 0 h 21"/>
                <a:gd name="T2" fmla="*/ 6 w 7"/>
                <a:gd name="T3" fmla="*/ 9 h 21"/>
                <a:gd name="T4" fmla="*/ 0 w 7"/>
                <a:gd name="T5" fmla="*/ 21 h 21"/>
                <a:gd name="T6" fmla="*/ 0 60000 65536"/>
                <a:gd name="T7" fmla="*/ 0 60000 65536"/>
                <a:gd name="T8" fmla="*/ 0 60000 65536"/>
                <a:gd name="T9" fmla="*/ 0 w 7"/>
                <a:gd name="T10" fmla="*/ 0 h 21"/>
                <a:gd name="T11" fmla="*/ 7 w 7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1">
                  <a:moveTo>
                    <a:pt x="7" y="0"/>
                  </a:moveTo>
                  <a:lnTo>
                    <a:pt x="6" y="9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4" name="Line 472"/>
            <p:cNvSpPr>
              <a:spLocks noChangeAspect="1" noChangeShapeType="1"/>
            </p:cNvSpPr>
            <p:nvPr/>
          </p:nvSpPr>
          <p:spPr bwMode="auto">
            <a:xfrm flipH="1">
              <a:off x="4169" y="2418"/>
              <a:ext cx="14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5" name="Freeform 473"/>
            <p:cNvSpPr>
              <a:spLocks noChangeAspect="1"/>
            </p:cNvSpPr>
            <p:nvPr/>
          </p:nvSpPr>
          <p:spPr bwMode="auto">
            <a:xfrm>
              <a:off x="4123" y="2436"/>
              <a:ext cx="29" cy="13"/>
            </a:xfrm>
            <a:custGeom>
              <a:avLst/>
              <a:gdLst>
                <a:gd name="T0" fmla="*/ 29 w 29"/>
                <a:gd name="T1" fmla="*/ 0 h 13"/>
                <a:gd name="T2" fmla="*/ 18 w 29"/>
                <a:gd name="T3" fmla="*/ 6 h 13"/>
                <a:gd name="T4" fmla="*/ 0 w 29"/>
                <a:gd name="T5" fmla="*/ 13 h 13"/>
                <a:gd name="T6" fmla="*/ 0 60000 65536"/>
                <a:gd name="T7" fmla="*/ 0 60000 65536"/>
                <a:gd name="T8" fmla="*/ 0 60000 65536"/>
                <a:gd name="T9" fmla="*/ 0 w 29"/>
                <a:gd name="T10" fmla="*/ 0 h 13"/>
                <a:gd name="T11" fmla="*/ 29 w 29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3">
                  <a:moveTo>
                    <a:pt x="29" y="0"/>
                  </a:moveTo>
                  <a:lnTo>
                    <a:pt x="18" y="6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6" name="Freeform 474"/>
            <p:cNvSpPr>
              <a:spLocks noChangeAspect="1"/>
            </p:cNvSpPr>
            <p:nvPr/>
          </p:nvSpPr>
          <p:spPr bwMode="auto">
            <a:xfrm>
              <a:off x="4068" y="2453"/>
              <a:ext cx="42" cy="13"/>
            </a:xfrm>
            <a:custGeom>
              <a:avLst/>
              <a:gdLst>
                <a:gd name="T0" fmla="*/ 42 w 42"/>
                <a:gd name="T1" fmla="*/ 0 h 13"/>
                <a:gd name="T2" fmla="*/ 7 w 42"/>
                <a:gd name="T3" fmla="*/ 11 h 13"/>
                <a:gd name="T4" fmla="*/ 0 w 42"/>
                <a:gd name="T5" fmla="*/ 13 h 13"/>
                <a:gd name="T6" fmla="*/ 0 60000 65536"/>
                <a:gd name="T7" fmla="*/ 0 60000 65536"/>
                <a:gd name="T8" fmla="*/ 0 60000 65536"/>
                <a:gd name="T9" fmla="*/ 0 w 42"/>
                <a:gd name="T10" fmla="*/ 0 h 13"/>
                <a:gd name="T11" fmla="*/ 42 w 4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3">
                  <a:moveTo>
                    <a:pt x="42" y="0"/>
                  </a:moveTo>
                  <a:lnTo>
                    <a:pt x="7" y="11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7" name="Freeform 475"/>
            <p:cNvSpPr>
              <a:spLocks noChangeAspect="1"/>
            </p:cNvSpPr>
            <p:nvPr/>
          </p:nvSpPr>
          <p:spPr bwMode="auto">
            <a:xfrm>
              <a:off x="3343" y="2378"/>
              <a:ext cx="714" cy="119"/>
            </a:xfrm>
            <a:custGeom>
              <a:avLst/>
              <a:gdLst>
                <a:gd name="T0" fmla="*/ 714 w 714"/>
                <a:gd name="T1" fmla="*/ 90 h 119"/>
                <a:gd name="T2" fmla="*/ 692 w 714"/>
                <a:gd name="T3" fmla="*/ 95 h 119"/>
                <a:gd name="T4" fmla="*/ 649 w 714"/>
                <a:gd name="T5" fmla="*/ 103 h 119"/>
                <a:gd name="T6" fmla="*/ 602 w 714"/>
                <a:gd name="T7" fmla="*/ 110 h 119"/>
                <a:gd name="T8" fmla="*/ 553 w 714"/>
                <a:gd name="T9" fmla="*/ 115 h 119"/>
                <a:gd name="T10" fmla="*/ 502 w 714"/>
                <a:gd name="T11" fmla="*/ 118 h 119"/>
                <a:gd name="T12" fmla="*/ 450 w 714"/>
                <a:gd name="T13" fmla="*/ 119 h 119"/>
                <a:gd name="T14" fmla="*/ 398 w 714"/>
                <a:gd name="T15" fmla="*/ 119 h 119"/>
                <a:gd name="T16" fmla="*/ 346 w 714"/>
                <a:gd name="T17" fmla="*/ 117 h 119"/>
                <a:gd name="T18" fmla="*/ 296 w 714"/>
                <a:gd name="T19" fmla="*/ 113 h 119"/>
                <a:gd name="T20" fmla="*/ 247 w 714"/>
                <a:gd name="T21" fmla="*/ 108 h 119"/>
                <a:gd name="T22" fmla="*/ 202 w 714"/>
                <a:gd name="T23" fmla="*/ 101 h 119"/>
                <a:gd name="T24" fmla="*/ 159 w 714"/>
                <a:gd name="T25" fmla="*/ 92 h 119"/>
                <a:gd name="T26" fmla="*/ 121 w 714"/>
                <a:gd name="T27" fmla="*/ 83 h 119"/>
                <a:gd name="T28" fmla="*/ 87 w 714"/>
                <a:gd name="T29" fmla="*/ 71 h 119"/>
                <a:gd name="T30" fmla="*/ 58 w 714"/>
                <a:gd name="T31" fmla="*/ 59 h 119"/>
                <a:gd name="T32" fmla="*/ 35 w 714"/>
                <a:gd name="T33" fmla="*/ 46 h 119"/>
                <a:gd name="T34" fmla="*/ 17 w 714"/>
                <a:gd name="T35" fmla="*/ 33 h 119"/>
                <a:gd name="T36" fmla="*/ 6 w 714"/>
                <a:gd name="T37" fmla="*/ 19 h 119"/>
                <a:gd name="T38" fmla="*/ 1 w 714"/>
                <a:gd name="T39" fmla="*/ 4 h 119"/>
                <a:gd name="T40" fmla="*/ 0 w 714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4"/>
                <a:gd name="T64" fmla="*/ 0 h 119"/>
                <a:gd name="T65" fmla="*/ 714 w 714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4" h="119">
                  <a:moveTo>
                    <a:pt x="714" y="90"/>
                  </a:moveTo>
                  <a:lnTo>
                    <a:pt x="692" y="95"/>
                  </a:lnTo>
                  <a:lnTo>
                    <a:pt x="649" y="103"/>
                  </a:lnTo>
                  <a:lnTo>
                    <a:pt x="602" y="110"/>
                  </a:lnTo>
                  <a:lnTo>
                    <a:pt x="553" y="115"/>
                  </a:lnTo>
                  <a:lnTo>
                    <a:pt x="502" y="118"/>
                  </a:lnTo>
                  <a:lnTo>
                    <a:pt x="450" y="119"/>
                  </a:lnTo>
                  <a:lnTo>
                    <a:pt x="398" y="119"/>
                  </a:lnTo>
                  <a:lnTo>
                    <a:pt x="346" y="117"/>
                  </a:lnTo>
                  <a:lnTo>
                    <a:pt x="296" y="113"/>
                  </a:lnTo>
                  <a:lnTo>
                    <a:pt x="247" y="108"/>
                  </a:lnTo>
                  <a:lnTo>
                    <a:pt x="202" y="101"/>
                  </a:lnTo>
                  <a:lnTo>
                    <a:pt x="159" y="92"/>
                  </a:lnTo>
                  <a:lnTo>
                    <a:pt x="121" y="83"/>
                  </a:lnTo>
                  <a:lnTo>
                    <a:pt x="87" y="71"/>
                  </a:lnTo>
                  <a:lnTo>
                    <a:pt x="58" y="59"/>
                  </a:lnTo>
                  <a:lnTo>
                    <a:pt x="35" y="46"/>
                  </a:lnTo>
                  <a:lnTo>
                    <a:pt x="17" y="33"/>
                  </a:lnTo>
                  <a:lnTo>
                    <a:pt x="6" y="19"/>
                  </a:ln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8" name="Freeform 476"/>
            <p:cNvSpPr>
              <a:spLocks noChangeAspect="1"/>
            </p:cNvSpPr>
            <p:nvPr/>
          </p:nvSpPr>
          <p:spPr bwMode="auto">
            <a:xfrm>
              <a:off x="4041" y="2548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7 w 8"/>
                <a:gd name="T3" fmla="*/ 3 h 10"/>
                <a:gd name="T4" fmla="*/ 6 w 8"/>
                <a:gd name="T5" fmla="*/ 6 h 10"/>
                <a:gd name="T6" fmla="*/ 4 w 8"/>
                <a:gd name="T7" fmla="*/ 8 h 10"/>
                <a:gd name="T8" fmla="*/ 2 w 8"/>
                <a:gd name="T9" fmla="*/ 10 h 10"/>
                <a:gd name="T10" fmla="*/ 0 w 8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8" y="0"/>
                  </a:moveTo>
                  <a:lnTo>
                    <a:pt x="7" y="3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49" name="Freeform 477"/>
            <p:cNvSpPr>
              <a:spLocks noChangeAspect="1"/>
            </p:cNvSpPr>
            <p:nvPr/>
          </p:nvSpPr>
          <p:spPr bwMode="auto">
            <a:xfrm>
              <a:off x="4049" y="2520"/>
              <a:ext cx="1" cy="28"/>
            </a:xfrm>
            <a:custGeom>
              <a:avLst/>
              <a:gdLst>
                <a:gd name="T0" fmla="*/ 0 w 1"/>
                <a:gd name="T1" fmla="*/ 28 h 28"/>
                <a:gd name="T2" fmla="*/ 0 w 1"/>
                <a:gd name="T3" fmla="*/ 23 h 28"/>
                <a:gd name="T4" fmla="*/ 0 w 1"/>
                <a:gd name="T5" fmla="*/ 10 h 28"/>
                <a:gd name="T6" fmla="*/ 1 w 1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8"/>
                <a:gd name="T14" fmla="*/ 1 w 1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8">
                  <a:moveTo>
                    <a:pt x="0" y="28"/>
                  </a:moveTo>
                  <a:lnTo>
                    <a:pt x="0" y="23"/>
                  </a:lnTo>
                  <a:lnTo>
                    <a:pt x="0" y="1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0" name="Freeform 478"/>
            <p:cNvSpPr>
              <a:spLocks noChangeAspect="1"/>
            </p:cNvSpPr>
            <p:nvPr/>
          </p:nvSpPr>
          <p:spPr bwMode="auto">
            <a:xfrm>
              <a:off x="4043" y="2513"/>
              <a:ext cx="7" cy="7"/>
            </a:xfrm>
            <a:custGeom>
              <a:avLst/>
              <a:gdLst>
                <a:gd name="T0" fmla="*/ 0 w 7"/>
                <a:gd name="T1" fmla="*/ 0 h 7"/>
                <a:gd name="T2" fmla="*/ 2 w 7"/>
                <a:gd name="T3" fmla="*/ 0 h 7"/>
                <a:gd name="T4" fmla="*/ 4 w 7"/>
                <a:gd name="T5" fmla="*/ 1 h 7"/>
                <a:gd name="T6" fmla="*/ 6 w 7"/>
                <a:gd name="T7" fmla="*/ 3 h 7"/>
                <a:gd name="T8" fmla="*/ 6 w 7"/>
                <a:gd name="T9" fmla="*/ 5 h 7"/>
                <a:gd name="T10" fmla="*/ 7 w 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0" y="0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1" name="Freeform 479"/>
            <p:cNvSpPr>
              <a:spLocks noChangeAspect="1"/>
            </p:cNvSpPr>
            <p:nvPr/>
          </p:nvSpPr>
          <p:spPr bwMode="auto">
            <a:xfrm>
              <a:off x="3935" y="2513"/>
              <a:ext cx="108" cy="17"/>
            </a:xfrm>
            <a:custGeom>
              <a:avLst/>
              <a:gdLst>
                <a:gd name="T0" fmla="*/ 0 w 108"/>
                <a:gd name="T1" fmla="*/ 17 h 17"/>
                <a:gd name="T2" fmla="*/ 24 w 108"/>
                <a:gd name="T3" fmla="*/ 14 h 17"/>
                <a:gd name="T4" fmla="*/ 47 w 108"/>
                <a:gd name="T5" fmla="*/ 11 h 17"/>
                <a:gd name="T6" fmla="*/ 65 w 108"/>
                <a:gd name="T7" fmla="*/ 8 h 17"/>
                <a:gd name="T8" fmla="*/ 82 w 108"/>
                <a:gd name="T9" fmla="*/ 5 h 17"/>
                <a:gd name="T10" fmla="*/ 99 w 108"/>
                <a:gd name="T11" fmla="*/ 2 h 17"/>
                <a:gd name="T12" fmla="*/ 108 w 10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17"/>
                <a:gd name="T23" fmla="*/ 108 w 10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17">
                  <a:moveTo>
                    <a:pt x="0" y="17"/>
                  </a:moveTo>
                  <a:lnTo>
                    <a:pt x="24" y="14"/>
                  </a:lnTo>
                  <a:lnTo>
                    <a:pt x="47" y="11"/>
                  </a:lnTo>
                  <a:lnTo>
                    <a:pt x="65" y="8"/>
                  </a:lnTo>
                  <a:lnTo>
                    <a:pt x="82" y="5"/>
                  </a:lnTo>
                  <a:lnTo>
                    <a:pt x="99" y="2"/>
                  </a:lnTo>
                  <a:lnTo>
                    <a:pt x="1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2" name="Freeform 480"/>
            <p:cNvSpPr>
              <a:spLocks noChangeAspect="1"/>
            </p:cNvSpPr>
            <p:nvPr/>
          </p:nvSpPr>
          <p:spPr bwMode="auto">
            <a:xfrm>
              <a:off x="3927" y="2530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7 h 10"/>
                <a:gd name="T4" fmla="*/ 2 w 8"/>
                <a:gd name="T5" fmla="*/ 4 h 10"/>
                <a:gd name="T6" fmla="*/ 4 w 8"/>
                <a:gd name="T7" fmla="*/ 2 h 10"/>
                <a:gd name="T8" fmla="*/ 6 w 8"/>
                <a:gd name="T9" fmla="*/ 1 h 10"/>
                <a:gd name="T10" fmla="*/ 8 w 8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0" y="10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3" name="Line 481"/>
            <p:cNvSpPr>
              <a:spLocks noChangeAspect="1" noChangeShapeType="1"/>
            </p:cNvSpPr>
            <p:nvPr/>
          </p:nvSpPr>
          <p:spPr bwMode="auto">
            <a:xfrm flipH="1">
              <a:off x="3926" y="2540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4" name="Freeform 482"/>
            <p:cNvSpPr>
              <a:spLocks noChangeAspect="1"/>
            </p:cNvSpPr>
            <p:nvPr/>
          </p:nvSpPr>
          <p:spPr bwMode="auto">
            <a:xfrm>
              <a:off x="3926" y="2568"/>
              <a:ext cx="8" cy="8"/>
            </a:xfrm>
            <a:custGeom>
              <a:avLst/>
              <a:gdLst>
                <a:gd name="T0" fmla="*/ 8 w 8"/>
                <a:gd name="T1" fmla="*/ 8 h 8"/>
                <a:gd name="T2" fmla="*/ 5 w 8"/>
                <a:gd name="T3" fmla="*/ 7 h 8"/>
                <a:gd name="T4" fmla="*/ 3 w 8"/>
                <a:gd name="T5" fmla="*/ 6 h 8"/>
                <a:gd name="T6" fmla="*/ 1 w 8"/>
                <a:gd name="T7" fmla="*/ 4 h 8"/>
                <a:gd name="T8" fmla="*/ 0 w 8"/>
                <a:gd name="T9" fmla="*/ 1 h 8"/>
                <a:gd name="T10" fmla="*/ 0 w 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8" y="8"/>
                  </a:moveTo>
                  <a:lnTo>
                    <a:pt x="5" y="7"/>
                  </a:lnTo>
                  <a:lnTo>
                    <a:pt x="3" y="6"/>
                  </a:lnTo>
                  <a:lnTo>
                    <a:pt x="1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5" name="Freeform 483"/>
            <p:cNvSpPr>
              <a:spLocks noChangeAspect="1"/>
            </p:cNvSpPr>
            <p:nvPr/>
          </p:nvSpPr>
          <p:spPr bwMode="auto">
            <a:xfrm>
              <a:off x="3934" y="2558"/>
              <a:ext cx="107" cy="18"/>
            </a:xfrm>
            <a:custGeom>
              <a:avLst/>
              <a:gdLst>
                <a:gd name="T0" fmla="*/ 0 w 107"/>
                <a:gd name="T1" fmla="*/ 18 h 18"/>
                <a:gd name="T2" fmla="*/ 49 w 107"/>
                <a:gd name="T3" fmla="*/ 11 h 18"/>
                <a:gd name="T4" fmla="*/ 96 w 107"/>
                <a:gd name="T5" fmla="*/ 3 h 18"/>
                <a:gd name="T6" fmla="*/ 107 w 10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"/>
                <a:gd name="T14" fmla="*/ 107 w 10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">
                  <a:moveTo>
                    <a:pt x="0" y="18"/>
                  </a:moveTo>
                  <a:lnTo>
                    <a:pt x="49" y="11"/>
                  </a:lnTo>
                  <a:lnTo>
                    <a:pt x="96" y="3"/>
                  </a:lnTo>
                  <a:lnTo>
                    <a:pt x="10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6" name="Line 484"/>
            <p:cNvSpPr>
              <a:spLocks noChangeAspect="1" noChangeShapeType="1"/>
            </p:cNvSpPr>
            <p:nvPr/>
          </p:nvSpPr>
          <p:spPr bwMode="auto">
            <a:xfrm flipV="1">
              <a:off x="4143" y="2707"/>
              <a:ext cx="7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7" name="Line 485"/>
            <p:cNvSpPr>
              <a:spLocks noChangeAspect="1" noChangeShapeType="1"/>
            </p:cNvSpPr>
            <p:nvPr/>
          </p:nvSpPr>
          <p:spPr bwMode="auto">
            <a:xfrm flipV="1">
              <a:off x="4150" y="2623"/>
              <a:ext cx="14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8" name="Freeform 486"/>
            <p:cNvSpPr>
              <a:spLocks noChangeAspect="1"/>
            </p:cNvSpPr>
            <p:nvPr/>
          </p:nvSpPr>
          <p:spPr bwMode="auto">
            <a:xfrm>
              <a:off x="4123" y="2558"/>
              <a:ext cx="42" cy="65"/>
            </a:xfrm>
            <a:custGeom>
              <a:avLst/>
              <a:gdLst>
                <a:gd name="T0" fmla="*/ 41 w 42"/>
                <a:gd name="T1" fmla="*/ 65 h 65"/>
                <a:gd name="T2" fmla="*/ 42 w 42"/>
                <a:gd name="T3" fmla="*/ 39 h 65"/>
                <a:gd name="T4" fmla="*/ 38 w 42"/>
                <a:gd name="T5" fmla="*/ 19 h 65"/>
                <a:gd name="T6" fmla="*/ 28 w 42"/>
                <a:gd name="T7" fmla="*/ 5 h 65"/>
                <a:gd name="T8" fmla="*/ 10 w 42"/>
                <a:gd name="T9" fmla="*/ 0 h 65"/>
                <a:gd name="T10" fmla="*/ 0 w 42"/>
                <a:gd name="T11" fmla="*/ 3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65"/>
                <a:gd name="T20" fmla="*/ 42 w 42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65">
                  <a:moveTo>
                    <a:pt x="41" y="65"/>
                  </a:moveTo>
                  <a:lnTo>
                    <a:pt x="42" y="39"/>
                  </a:lnTo>
                  <a:lnTo>
                    <a:pt x="38" y="19"/>
                  </a:lnTo>
                  <a:lnTo>
                    <a:pt x="28" y="5"/>
                  </a:lnTo>
                  <a:lnTo>
                    <a:pt x="10" y="0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59" name="Freeform 487"/>
            <p:cNvSpPr>
              <a:spLocks noChangeAspect="1"/>
            </p:cNvSpPr>
            <p:nvPr/>
          </p:nvSpPr>
          <p:spPr bwMode="auto">
            <a:xfrm>
              <a:off x="3817" y="2561"/>
              <a:ext cx="306" cy="49"/>
            </a:xfrm>
            <a:custGeom>
              <a:avLst/>
              <a:gdLst>
                <a:gd name="T0" fmla="*/ 306 w 306"/>
                <a:gd name="T1" fmla="*/ 0 h 49"/>
                <a:gd name="T2" fmla="*/ 277 w 306"/>
                <a:gd name="T3" fmla="*/ 10 h 49"/>
                <a:gd name="T4" fmla="*/ 245 w 306"/>
                <a:gd name="T5" fmla="*/ 19 h 49"/>
                <a:gd name="T6" fmla="*/ 210 w 306"/>
                <a:gd name="T7" fmla="*/ 27 h 49"/>
                <a:gd name="T8" fmla="*/ 172 w 306"/>
                <a:gd name="T9" fmla="*/ 33 h 49"/>
                <a:gd name="T10" fmla="*/ 131 w 306"/>
                <a:gd name="T11" fmla="*/ 39 h 49"/>
                <a:gd name="T12" fmla="*/ 89 w 306"/>
                <a:gd name="T13" fmla="*/ 44 h 49"/>
                <a:gd name="T14" fmla="*/ 45 w 306"/>
                <a:gd name="T15" fmla="*/ 47 h 49"/>
                <a:gd name="T16" fmla="*/ 0 w 306"/>
                <a:gd name="T17" fmla="*/ 49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6"/>
                <a:gd name="T28" fmla="*/ 0 h 49"/>
                <a:gd name="T29" fmla="*/ 306 w 306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6" h="49">
                  <a:moveTo>
                    <a:pt x="306" y="0"/>
                  </a:moveTo>
                  <a:lnTo>
                    <a:pt x="277" y="10"/>
                  </a:lnTo>
                  <a:lnTo>
                    <a:pt x="245" y="19"/>
                  </a:lnTo>
                  <a:lnTo>
                    <a:pt x="210" y="27"/>
                  </a:lnTo>
                  <a:lnTo>
                    <a:pt x="172" y="33"/>
                  </a:lnTo>
                  <a:lnTo>
                    <a:pt x="131" y="39"/>
                  </a:lnTo>
                  <a:lnTo>
                    <a:pt x="89" y="44"/>
                  </a:lnTo>
                  <a:lnTo>
                    <a:pt x="45" y="47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0" name="Freeform 488"/>
            <p:cNvSpPr>
              <a:spLocks noChangeAspect="1"/>
            </p:cNvSpPr>
            <p:nvPr/>
          </p:nvSpPr>
          <p:spPr bwMode="auto">
            <a:xfrm>
              <a:off x="3705" y="2610"/>
              <a:ext cx="112" cy="86"/>
            </a:xfrm>
            <a:custGeom>
              <a:avLst/>
              <a:gdLst>
                <a:gd name="T0" fmla="*/ 112 w 112"/>
                <a:gd name="T1" fmla="*/ 0 h 86"/>
                <a:gd name="T2" fmla="*/ 76 w 112"/>
                <a:gd name="T3" fmla="*/ 6 h 86"/>
                <a:gd name="T4" fmla="*/ 43 w 112"/>
                <a:gd name="T5" fmla="*/ 22 h 86"/>
                <a:gd name="T6" fmla="*/ 15 w 112"/>
                <a:gd name="T7" fmla="*/ 49 h 86"/>
                <a:gd name="T8" fmla="*/ 3 w 112"/>
                <a:gd name="T9" fmla="*/ 75 h 86"/>
                <a:gd name="T10" fmla="*/ 0 w 112"/>
                <a:gd name="T11" fmla="*/ 86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86"/>
                <a:gd name="T20" fmla="*/ 112 w 112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86">
                  <a:moveTo>
                    <a:pt x="112" y="0"/>
                  </a:moveTo>
                  <a:lnTo>
                    <a:pt x="76" y="6"/>
                  </a:lnTo>
                  <a:lnTo>
                    <a:pt x="43" y="22"/>
                  </a:lnTo>
                  <a:lnTo>
                    <a:pt x="15" y="49"/>
                  </a:lnTo>
                  <a:lnTo>
                    <a:pt x="3" y="75"/>
                  </a:lnTo>
                  <a:lnTo>
                    <a:pt x="0" y="8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1" name="Line 489"/>
            <p:cNvSpPr>
              <a:spLocks noChangeAspect="1" noChangeShapeType="1"/>
            </p:cNvSpPr>
            <p:nvPr/>
          </p:nvSpPr>
          <p:spPr bwMode="auto">
            <a:xfrm flipH="1">
              <a:off x="3691" y="2696"/>
              <a:ext cx="14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2" name="Line 490"/>
            <p:cNvSpPr>
              <a:spLocks noChangeAspect="1" noChangeShapeType="1"/>
            </p:cNvSpPr>
            <p:nvPr/>
          </p:nvSpPr>
          <p:spPr bwMode="auto">
            <a:xfrm flipH="1">
              <a:off x="3687" y="2780"/>
              <a:ext cx="4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3" name="Freeform 491"/>
            <p:cNvSpPr>
              <a:spLocks noChangeAspect="1"/>
            </p:cNvSpPr>
            <p:nvPr/>
          </p:nvSpPr>
          <p:spPr bwMode="auto">
            <a:xfrm>
              <a:off x="3401" y="2453"/>
              <a:ext cx="3" cy="5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1 w 3"/>
                <a:gd name="T5" fmla="*/ 0 h 5"/>
                <a:gd name="T6" fmla="*/ 2 w 3"/>
                <a:gd name="T7" fmla="*/ 1 h 5"/>
                <a:gd name="T8" fmla="*/ 2 w 3"/>
                <a:gd name="T9" fmla="*/ 3 h 5"/>
                <a:gd name="T10" fmla="*/ 3 w 3"/>
                <a:gd name="T11" fmla="*/ 4 h 5"/>
                <a:gd name="T12" fmla="*/ 3 w 3"/>
                <a:gd name="T13" fmla="*/ 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5"/>
                <a:gd name="T23" fmla="*/ 3 w 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4" name="Freeform 492"/>
            <p:cNvSpPr>
              <a:spLocks noChangeAspect="1"/>
            </p:cNvSpPr>
            <p:nvPr/>
          </p:nvSpPr>
          <p:spPr bwMode="auto">
            <a:xfrm>
              <a:off x="3436" y="2592"/>
              <a:ext cx="1" cy="6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1 h 6"/>
                <a:gd name="T4" fmla="*/ 1 w 1"/>
                <a:gd name="T5" fmla="*/ 3 h 6"/>
                <a:gd name="T6" fmla="*/ 1 w 1"/>
                <a:gd name="T7" fmla="*/ 4 h 6"/>
                <a:gd name="T8" fmla="*/ 0 w 1"/>
                <a:gd name="T9" fmla="*/ 5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1" y="0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5" name="Line 493"/>
            <p:cNvSpPr>
              <a:spLocks noChangeAspect="1" noChangeShapeType="1"/>
            </p:cNvSpPr>
            <p:nvPr/>
          </p:nvSpPr>
          <p:spPr bwMode="auto">
            <a:xfrm flipH="1" flipV="1">
              <a:off x="3404" y="2458"/>
              <a:ext cx="33" cy="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6" name="Line 494"/>
            <p:cNvSpPr>
              <a:spLocks noChangeAspect="1" noChangeShapeType="1"/>
            </p:cNvSpPr>
            <p:nvPr/>
          </p:nvSpPr>
          <p:spPr bwMode="auto">
            <a:xfrm flipH="1">
              <a:off x="4033" y="2546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7" name="Freeform 495"/>
            <p:cNvSpPr>
              <a:spLocks noChangeAspect="1"/>
            </p:cNvSpPr>
            <p:nvPr/>
          </p:nvSpPr>
          <p:spPr bwMode="auto">
            <a:xfrm>
              <a:off x="4117" y="2593"/>
              <a:ext cx="15" cy="2"/>
            </a:xfrm>
            <a:custGeom>
              <a:avLst/>
              <a:gdLst>
                <a:gd name="T0" fmla="*/ 0 w 15"/>
                <a:gd name="T1" fmla="*/ 2 h 2"/>
                <a:gd name="T2" fmla="*/ 12 w 15"/>
                <a:gd name="T3" fmla="*/ 0 h 2"/>
                <a:gd name="T4" fmla="*/ 15 w 15"/>
                <a:gd name="T5" fmla="*/ 2 h 2"/>
                <a:gd name="T6" fmla="*/ 0 60000 65536"/>
                <a:gd name="T7" fmla="*/ 0 60000 65536"/>
                <a:gd name="T8" fmla="*/ 0 60000 65536"/>
                <a:gd name="T9" fmla="*/ 0 w 15"/>
                <a:gd name="T10" fmla="*/ 0 h 2"/>
                <a:gd name="T11" fmla="*/ 15 w 1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">
                  <a:moveTo>
                    <a:pt x="0" y="2"/>
                  </a:moveTo>
                  <a:lnTo>
                    <a:pt x="12" y="0"/>
                  </a:lnTo>
                  <a:lnTo>
                    <a:pt x="15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8" name="Freeform 496"/>
            <p:cNvSpPr>
              <a:spLocks noChangeAspect="1"/>
            </p:cNvSpPr>
            <p:nvPr/>
          </p:nvSpPr>
          <p:spPr bwMode="auto">
            <a:xfrm>
              <a:off x="3812" y="2595"/>
              <a:ext cx="305" cy="49"/>
            </a:xfrm>
            <a:custGeom>
              <a:avLst/>
              <a:gdLst>
                <a:gd name="T0" fmla="*/ 0 w 305"/>
                <a:gd name="T1" fmla="*/ 49 h 49"/>
                <a:gd name="T2" fmla="*/ 45 w 305"/>
                <a:gd name="T3" fmla="*/ 47 h 49"/>
                <a:gd name="T4" fmla="*/ 89 w 305"/>
                <a:gd name="T5" fmla="*/ 44 h 49"/>
                <a:gd name="T6" fmla="*/ 131 w 305"/>
                <a:gd name="T7" fmla="*/ 39 h 49"/>
                <a:gd name="T8" fmla="*/ 172 w 305"/>
                <a:gd name="T9" fmla="*/ 34 h 49"/>
                <a:gd name="T10" fmla="*/ 210 w 305"/>
                <a:gd name="T11" fmla="*/ 27 h 49"/>
                <a:gd name="T12" fmla="*/ 245 w 305"/>
                <a:gd name="T13" fmla="*/ 19 h 49"/>
                <a:gd name="T14" fmla="*/ 277 w 305"/>
                <a:gd name="T15" fmla="*/ 10 h 49"/>
                <a:gd name="T16" fmla="*/ 305 w 305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49"/>
                <a:gd name="T29" fmla="*/ 305 w 305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49">
                  <a:moveTo>
                    <a:pt x="0" y="49"/>
                  </a:moveTo>
                  <a:lnTo>
                    <a:pt x="45" y="47"/>
                  </a:lnTo>
                  <a:lnTo>
                    <a:pt x="89" y="44"/>
                  </a:lnTo>
                  <a:lnTo>
                    <a:pt x="131" y="39"/>
                  </a:lnTo>
                  <a:lnTo>
                    <a:pt x="172" y="34"/>
                  </a:lnTo>
                  <a:lnTo>
                    <a:pt x="210" y="27"/>
                  </a:lnTo>
                  <a:lnTo>
                    <a:pt x="245" y="19"/>
                  </a:lnTo>
                  <a:lnTo>
                    <a:pt x="277" y="10"/>
                  </a:lnTo>
                  <a:lnTo>
                    <a:pt x="3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69" name="Freeform 497"/>
            <p:cNvSpPr>
              <a:spLocks noChangeAspect="1"/>
            </p:cNvSpPr>
            <p:nvPr/>
          </p:nvSpPr>
          <p:spPr bwMode="auto">
            <a:xfrm>
              <a:off x="3746" y="2644"/>
              <a:ext cx="66" cy="52"/>
            </a:xfrm>
            <a:custGeom>
              <a:avLst/>
              <a:gdLst>
                <a:gd name="T0" fmla="*/ 0 w 66"/>
                <a:gd name="T1" fmla="*/ 52 h 52"/>
                <a:gd name="T2" fmla="*/ 5 w 66"/>
                <a:gd name="T3" fmla="*/ 35 h 52"/>
                <a:gd name="T4" fmla="*/ 16 w 66"/>
                <a:gd name="T5" fmla="*/ 21 h 52"/>
                <a:gd name="T6" fmla="*/ 32 w 66"/>
                <a:gd name="T7" fmla="*/ 9 h 52"/>
                <a:gd name="T8" fmla="*/ 53 w 66"/>
                <a:gd name="T9" fmla="*/ 1 h 52"/>
                <a:gd name="T10" fmla="*/ 66 w 66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52"/>
                <a:gd name="T20" fmla="*/ 66 w 66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52">
                  <a:moveTo>
                    <a:pt x="0" y="52"/>
                  </a:moveTo>
                  <a:lnTo>
                    <a:pt x="5" y="35"/>
                  </a:lnTo>
                  <a:lnTo>
                    <a:pt x="16" y="21"/>
                  </a:lnTo>
                  <a:lnTo>
                    <a:pt x="32" y="9"/>
                  </a:lnTo>
                  <a:lnTo>
                    <a:pt x="53" y="1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0" name="Line 498"/>
            <p:cNvSpPr>
              <a:spLocks noChangeAspect="1" noChangeShapeType="1"/>
            </p:cNvSpPr>
            <p:nvPr/>
          </p:nvSpPr>
          <p:spPr bwMode="auto">
            <a:xfrm flipV="1">
              <a:off x="3736" y="2696"/>
              <a:ext cx="10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1" name="Freeform 499"/>
            <p:cNvSpPr>
              <a:spLocks noChangeAspect="1"/>
            </p:cNvSpPr>
            <p:nvPr/>
          </p:nvSpPr>
          <p:spPr bwMode="auto">
            <a:xfrm>
              <a:off x="3735" y="2764"/>
              <a:ext cx="24" cy="44"/>
            </a:xfrm>
            <a:custGeom>
              <a:avLst/>
              <a:gdLst>
                <a:gd name="T0" fmla="*/ 24 w 24"/>
                <a:gd name="T1" fmla="*/ 44 h 44"/>
                <a:gd name="T2" fmla="*/ 12 w 24"/>
                <a:gd name="T3" fmla="*/ 35 h 44"/>
                <a:gd name="T4" fmla="*/ 3 w 24"/>
                <a:gd name="T5" fmla="*/ 22 h 44"/>
                <a:gd name="T6" fmla="*/ 0 w 24"/>
                <a:gd name="T7" fmla="*/ 9 h 44"/>
                <a:gd name="T8" fmla="*/ 1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44"/>
                  </a:moveTo>
                  <a:lnTo>
                    <a:pt x="12" y="35"/>
                  </a:lnTo>
                  <a:lnTo>
                    <a:pt x="3" y="22"/>
                  </a:lnTo>
                  <a:lnTo>
                    <a:pt x="0" y="9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2" name="Freeform 500"/>
            <p:cNvSpPr>
              <a:spLocks noChangeAspect="1"/>
            </p:cNvSpPr>
            <p:nvPr/>
          </p:nvSpPr>
          <p:spPr bwMode="auto">
            <a:xfrm>
              <a:off x="4143" y="2560"/>
              <a:ext cx="18" cy="61"/>
            </a:xfrm>
            <a:custGeom>
              <a:avLst/>
              <a:gdLst>
                <a:gd name="T0" fmla="*/ 0 w 18"/>
                <a:gd name="T1" fmla="*/ 0 h 61"/>
                <a:gd name="T2" fmla="*/ 10 w 18"/>
                <a:gd name="T3" fmla="*/ 6 h 61"/>
                <a:gd name="T4" fmla="*/ 18 w 18"/>
                <a:gd name="T5" fmla="*/ 27 h 61"/>
                <a:gd name="T6" fmla="*/ 18 w 18"/>
                <a:gd name="T7" fmla="*/ 50 h 61"/>
                <a:gd name="T8" fmla="*/ 17 w 18"/>
                <a:gd name="T9" fmla="*/ 61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61"/>
                <a:gd name="T17" fmla="*/ 18 w 18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61">
                  <a:moveTo>
                    <a:pt x="0" y="0"/>
                  </a:moveTo>
                  <a:lnTo>
                    <a:pt x="10" y="6"/>
                  </a:lnTo>
                  <a:lnTo>
                    <a:pt x="18" y="27"/>
                  </a:lnTo>
                  <a:lnTo>
                    <a:pt x="18" y="50"/>
                  </a:lnTo>
                  <a:lnTo>
                    <a:pt x="17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3" name="Line 501"/>
            <p:cNvSpPr>
              <a:spLocks noChangeAspect="1" noChangeShapeType="1"/>
            </p:cNvSpPr>
            <p:nvPr/>
          </p:nvSpPr>
          <p:spPr bwMode="auto">
            <a:xfrm flipH="1">
              <a:off x="4146" y="2621"/>
              <a:ext cx="14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4" name="Line 502"/>
            <p:cNvSpPr>
              <a:spLocks noChangeAspect="1" noChangeShapeType="1"/>
            </p:cNvSpPr>
            <p:nvPr/>
          </p:nvSpPr>
          <p:spPr bwMode="auto">
            <a:xfrm flipH="1">
              <a:off x="4139" y="2705"/>
              <a:ext cx="7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5" name="Line 503"/>
            <p:cNvSpPr>
              <a:spLocks noChangeAspect="1" noChangeShapeType="1"/>
            </p:cNvSpPr>
            <p:nvPr/>
          </p:nvSpPr>
          <p:spPr bwMode="auto">
            <a:xfrm flipH="1">
              <a:off x="3958" y="2683"/>
              <a:ext cx="8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6" name="Freeform 504"/>
            <p:cNvSpPr>
              <a:spLocks noChangeAspect="1"/>
            </p:cNvSpPr>
            <p:nvPr/>
          </p:nvSpPr>
          <p:spPr bwMode="auto">
            <a:xfrm>
              <a:off x="3958" y="2754"/>
              <a:ext cx="14" cy="2"/>
            </a:xfrm>
            <a:custGeom>
              <a:avLst/>
              <a:gdLst>
                <a:gd name="T0" fmla="*/ 0 w 14"/>
                <a:gd name="T1" fmla="*/ 2 h 2"/>
                <a:gd name="T2" fmla="*/ 2 w 14"/>
                <a:gd name="T3" fmla="*/ 2 h 2"/>
                <a:gd name="T4" fmla="*/ 4 w 14"/>
                <a:gd name="T5" fmla="*/ 2 h 2"/>
                <a:gd name="T6" fmla="*/ 5 w 14"/>
                <a:gd name="T7" fmla="*/ 2 h 2"/>
                <a:gd name="T8" fmla="*/ 7 w 14"/>
                <a:gd name="T9" fmla="*/ 1 h 2"/>
                <a:gd name="T10" fmla="*/ 9 w 14"/>
                <a:gd name="T11" fmla="*/ 1 h 2"/>
                <a:gd name="T12" fmla="*/ 11 w 14"/>
                <a:gd name="T13" fmla="*/ 1 h 2"/>
                <a:gd name="T14" fmla="*/ 12 w 14"/>
                <a:gd name="T15" fmla="*/ 0 h 2"/>
                <a:gd name="T16" fmla="*/ 14 w 14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"/>
                <a:gd name="T29" fmla="*/ 14 w 14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7" name="Line 505"/>
            <p:cNvSpPr>
              <a:spLocks noChangeAspect="1" noChangeShapeType="1"/>
            </p:cNvSpPr>
            <p:nvPr/>
          </p:nvSpPr>
          <p:spPr bwMode="auto">
            <a:xfrm flipV="1">
              <a:off x="3972" y="2695"/>
              <a:ext cx="8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8" name="Freeform 506"/>
            <p:cNvSpPr>
              <a:spLocks noChangeAspect="1"/>
            </p:cNvSpPr>
            <p:nvPr/>
          </p:nvSpPr>
          <p:spPr bwMode="auto">
            <a:xfrm>
              <a:off x="3980" y="2692"/>
              <a:ext cx="16" cy="3"/>
            </a:xfrm>
            <a:custGeom>
              <a:avLst/>
              <a:gdLst>
                <a:gd name="T0" fmla="*/ 0 w 16"/>
                <a:gd name="T1" fmla="*/ 3 h 3"/>
                <a:gd name="T2" fmla="*/ 2 w 16"/>
                <a:gd name="T3" fmla="*/ 3 h 3"/>
                <a:gd name="T4" fmla="*/ 4 w 16"/>
                <a:gd name="T5" fmla="*/ 2 h 3"/>
                <a:gd name="T6" fmla="*/ 6 w 16"/>
                <a:gd name="T7" fmla="*/ 2 h 3"/>
                <a:gd name="T8" fmla="*/ 8 w 16"/>
                <a:gd name="T9" fmla="*/ 2 h 3"/>
                <a:gd name="T10" fmla="*/ 10 w 16"/>
                <a:gd name="T11" fmla="*/ 1 h 3"/>
                <a:gd name="T12" fmla="*/ 12 w 16"/>
                <a:gd name="T13" fmla="*/ 1 h 3"/>
                <a:gd name="T14" fmla="*/ 14 w 16"/>
                <a:gd name="T15" fmla="*/ 0 h 3"/>
                <a:gd name="T16" fmla="*/ 16 w 16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"/>
                <a:gd name="T29" fmla="*/ 16 w 1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">
                  <a:moveTo>
                    <a:pt x="0" y="3"/>
                  </a:moveTo>
                  <a:lnTo>
                    <a:pt x="2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79" name="Freeform 507"/>
            <p:cNvSpPr>
              <a:spLocks noChangeAspect="1"/>
            </p:cNvSpPr>
            <p:nvPr/>
          </p:nvSpPr>
          <p:spPr bwMode="auto">
            <a:xfrm>
              <a:off x="3994" y="2692"/>
              <a:ext cx="11" cy="23"/>
            </a:xfrm>
            <a:custGeom>
              <a:avLst/>
              <a:gdLst>
                <a:gd name="T0" fmla="*/ 2 w 11"/>
                <a:gd name="T1" fmla="*/ 0 h 23"/>
                <a:gd name="T2" fmla="*/ 7 w 11"/>
                <a:gd name="T3" fmla="*/ 1 h 23"/>
                <a:gd name="T4" fmla="*/ 9 w 11"/>
                <a:gd name="T5" fmla="*/ 2 h 23"/>
                <a:gd name="T6" fmla="*/ 10 w 11"/>
                <a:gd name="T7" fmla="*/ 5 h 23"/>
                <a:gd name="T8" fmla="*/ 11 w 11"/>
                <a:gd name="T9" fmla="*/ 8 h 23"/>
                <a:gd name="T10" fmla="*/ 10 w 11"/>
                <a:gd name="T11" fmla="*/ 12 h 23"/>
                <a:gd name="T12" fmla="*/ 9 w 11"/>
                <a:gd name="T13" fmla="*/ 16 h 23"/>
                <a:gd name="T14" fmla="*/ 7 w 11"/>
                <a:gd name="T15" fmla="*/ 18 h 23"/>
                <a:gd name="T16" fmla="*/ 5 w 11"/>
                <a:gd name="T17" fmla="*/ 20 h 23"/>
                <a:gd name="T18" fmla="*/ 0 w 11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23"/>
                <a:gd name="T32" fmla="*/ 11 w 11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23">
                  <a:moveTo>
                    <a:pt x="2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1" y="8"/>
                  </a:lnTo>
                  <a:lnTo>
                    <a:pt x="10" y="12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0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0" name="Freeform 508"/>
            <p:cNvSpPr>
              <a:spLocks noChangeAspect="1"/>
            </p:cNvSpPr>
            <p:nvPr/>
          </p:nvSpPr>
          <p:spPr bwMode="auto">
            <a:xfrm>
              <a:off x="3982" y="2715"/>
              <a:ext cx="12" cy="2"/>
            </a:xfrm>
            <a:custGeom>
              <a:avLst/>
              <a:gdLst>
                <a:gd name="T0" fmla="*/ 12 w 12"/>
                <a:gd name="T1" fmla="*/ 0 h 2"/>
                <a:gd name="T2" fmla="*/ 10 w 12"/>
                <a:gd name="T3" fmla="*/ 0 h 2"/>
                <a:gd name="T4" fmla="*/ 9 w 12"/>
                <a:gd name="T5" fmla="*/ 1 h 2"/>
                <a:gd name="T6" fmla="*/ 7 w 12"/>
                <a:gd name="T7" fmla="*/ 1 h 2"/>
                <a:gd name="T8" fmla="*/ 6 w 12"/>
                <a:gd name="T9" fmla="*/ 1 h 2"/>
                <a:gd name="T10" fmla="*/ 4 w 12"/>
                <a:gd name="T11" fmla="*/ 1 h 2"/>
                <a:gd name="T12" fmla="*/ 3 w 12"/>
                <a:gd name="T13" fmla="*/ 1 h 2"/>
                <a:gd name="T14" fmla="*/ 1 w 12"/>
                <a:gd name="T15" fmla="*/ 2 h 2"/>
                <a:gd name="T16" fmla="*/ 0 w 1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"/>
                <a:gd name="T29" fmla="*/ 12 w 1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">
                  <a:moveTo>
                    <a:pt x="12" y="0"/>
                  </a:moveTo>
                  <a:lnTo>
                    <a:pt x="10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1" name="Line 509"/>
            <p:cNvSpPr>
              <a:spLocks noChangeAspect="1" noChangeShapeType="1"/>
            </p:cNvSpPr>
            <p:nvPr/>
          </p:nvSpPr>
          <p:spPr bwMode="auto">
            <a:xfrm>
              <a:off x="3982" y="2717"/>
              <a:ext cx="17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2" name="Freeform 510"/>
            <p:cNvSpPr>
              <a:spLocks noChangeAspect="1"/>
            </p:cNvSpPr>
            <p:nvPr/>
          </p:nvSpPr>
          <p:spPr bwMode="auto">
            <a:xfrm>
              <a:off x="3999" y="2746"/>
              <a:ext cx="16" cy="4"/>
            </a:xfrm>
            <a:custGeom>
              <a:avLst/>
              <a:gdLst>
                <a:gd name="T0" fmla="*/ 0 w 16"/>
                <a:gd name="T1" fmla="*/ 4 h 4"/>
                <a:gd name="T2" fmla="*/ 2 w 16"/>
                <a:gd name="T3" fmla="*/ 3 h 4"/>
                <a:gd name="T4" fmla="*/ 4 w 16"/>
                <a:gd name="T5" fmla="*/ 3 h 4"/>
                <a:gd name="T6" fmla="*/ 6 w 16"/>
                <a:gd name="T7" fmla="*/ 3 h 4"/>
                <a:gd name="T8" fmla="*/ 8 w 16"/>
                <a:gd name="T9" fmla="*/ 2 h 4"/>
                <a:gd name="T10" fmla="*/ 10 w 16"/>
                <a:gd name="T11" fmla="*/ 2 h 4"/>
                <a:gd name="T12" fmla="*/ 12 w 16"/>
                <a:gd name="T13" fmla="*/ 1 h 4"/>
                <a:gd name="T14" fmla="*/ 14 w 16"/>
                <a:gd name="T15" fmla="*/ 1 h 4"/>
                <a:gd name="T16" fmla="*/ 16 w 16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4"/>
                <a:gd name="T29" fmla="*/ 16 w 16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4">
                  <a:moveTo>
                    <a:pt x="0" y="4"/>
                  </a:moveTo>
                  <a:lnTo>
                    <a:pt x="2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3" name="Line 511"/>
            <p:cNvSpPr>
              <a:spLocks noChangeAspect="1" noChangeShapeType="1"/>
            </p:cNvSpPr>
            <p:nvPr/>
          </p:nvSpPr>
          <p:spPr bwMode="auto">
            <a:xfrm flipH="1" flipV="1">
              <a:off x="4004" y="2723"/>
              <a:ext cx="1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4" name="Freeform 512"/>
            <p:cNvSpPr>
              <a:spLocks noChangeAspect="1"/>
            </p:cNvSpPr>
            <p:nvPr/>
          </p:nvSpPr>
          <p:spPr bwMode="auto">
            <a:xfrm>
              <a:off x="4000" y="2678"/>
              <a:ext cx="19" cy="45"/>
            </a:xfrm>
            <a:custGeom>
              <a:avLst/>
              <a:gdLst>
                <a:gd name="T0" fmla="*/ 4 w 19"/>
                <a:gd name="T1" fmla="*/ 45 h 45"/>
                <a:gd name="T2" fmla="*/ 11 w 19"/>
                <a:gd name="T3" fmla="*/ 39 h 45"/>
                <a:gd name="T4" fmla="*/ 15 w 19"/>
                <a:gd name="T5" fmla="*/ 32 h 45"/>
                <a:gd name="T6" fmla="*/ 18 w 19"/>
                <a:gd name="T7" fmla="*/ 24 h 45"/>
                <a:gd name="T8" fmla="*/ 19 w 19"/>
                <a:gd name="T9" fmla="*/ 16 h 45"/>
                <a:gd name="T10" fmla="*/ 17 w 19"/>
                <a:gd name="T11" fmla="*/ 9 h 45"/>
                <a:gd name="T12" fmla="*/ 13 w 19"/>
                <a:gd name="T13" fmla="*/ 3 h 45"/>
                <a:gd name="T14" fmla="*/ 8 w 19"/>
                <a:gd name="T15" fmla="*/ 0 h 45"/>
                <a:gd name="T16" fmla="*/ 0 w 19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45"/>
                <a:gd name="T29" fmla="*/ 19 w 19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45">
                  <a:moveTo>
                    <a:pt x="4" y="45"/>
                  </a:moveTo>
                  <a:lnTo>
                    <a:pt x="11" y="39"/>
                  </a:lnTo>
                  <a:lnTo>
                    <a:pt x="15" y="32"/>
                  </a:lnTo>
                  <a:lnTo>
                    <a:pt x="18" y="24"/>
                  </a:lnTo>
                  <a:lnTo>
                    <a:pt x="19" y="16"/>
                  </a:lnTo>
                  <a:lnTo>
                    <a:pt x="17" y="9"/>
                  </a:lnTo>
                  <a:lnTo>
                    <a:pt x="13" y="3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5" name="Line 513"/>
            <p:cNvSpPr>
              <a:spLocks noChangeAspect="1" noChangeShapeType="1"/>
            </p:cNvSpPr>
            <p:nvPr/>
          </p:nvSpPr>
          <p:spPr bwMode="auto">
            <a:xfrm flipH="1">
              <a:off x="3981" y="2678"/>
              <a:ext cx="19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6" name="Line 514"/>
            <p:cNvSpPr>
              <a:spLocks noChangeAspect="1" noChangeShapeType="1"/>
            </p:cNvSpPr>
            <p:nvPr/>
          </p:nvSpPr>
          <p:spPr bwMode="auto">
            <a:xfrm flipH="1">
              <a:off x="3966" y="2681"/>
              <a:ext cx="1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7" name="Line 515"/>
            <p:cNvSpPr>
              <a:spLocks noChangeAspect="1" noChangeShapeType="1"/>
            </p:cNvSpPr>
            <p:nvPr/>
          </p:nvSpPr>
          <p:spPr bwMode="auto">
            <a:xfrm flipH="1">
              <a:off x="3870" y="2693"/>
              <a:ext cx="9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8" name="Freeform 516"/>
            <p:cNvSpPr>
              <a:spLocks noChangeAspect="1"/>
            </p:cNvSpPr>
            <p:nvPr/>
          </p:nvSpPr>
          <p:spPr bwMode="auto">
            <a:xfrm>
              <a:off x="3870" y="2764"/>
              <a:ext cx="17" cy="1"/>
            </a:xfrm>
            <a:custGeom>
              <a:avLst/>
              <a:gdLst>
                <a:gd name="T0" fmla="*/ 0 w 17"/>
                <a:gd name="T1" fmla="*/ 1 h 1"/>
                <a:gd name="T2" fmla="*/ 2 w 17"/>
                <a:gd name="T3" fmla="*/ 1 h 1"/>
                <a:gd name="T4" fmla="*/ 4 w 17"/>
                <a:gd name="T5" fmla="*/ 1 h 1"/>
                <a:gd name="T6" fmla="*/ 6 w 17"/>
                <a:gd name="T7" fmla="*/ 1 h 1"/>
                <a:gd name="T8" fmla="*/ 8 w 17"/>
                <a:gd name="T9" fmla="*/ 1 h 1"/>
                <a:gd name="T10" fmla="*/ 11 w 17"/>
                <a:gd name="T11" fmla="*/ 1 h 1"/>
                <a:gd name="T12" fmla="*/ 13 w 17"/>
                <a:gd name="T13" fmla="*/ 1 h 1"/>
                <a:gd name="T14" fmla="*/ 15 w 17"/>
                <a:gd name="T15" fmla="*/ 0 h 1"/>
                <a:gd name="T16" fmla="*/ 17 w 1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"/>
                <a:gd name="T29" fmla="*/ 17 w 1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">
                  <a:moveTo>
                    <a:pt x="0" y="1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89" name="Line 517"/>
            <p:cNvSpPr>
              <a:spLocks noChangeAspect="1" noChangeShapeType="1"/>
            </p:cNvSpPr>
            <p:nvPr/>
          </p:nvSpPr>
          <p:spPr bwMode="auto">
            <a:xfrm flipV="1">
              <a:off x="3887" y="2705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0" name="Freeform 518"/>
            <p:cNvSpPr>
              <a:spLocks noChangeAspect="1"/>
            </p:cNvSpPr>
            <p:nvPr/>
          </p:nvSpPr>
          <p:spPr bwMode="auto">
            <a:xfrm>
              <a:off x="3894" y="2703"/>
              <a:ext cx="18" cy="2"/>
            </a:xfrm>
            <a:custGeom>
              <a:avLst/>
              <a:gdLst>
                <a:gd name="T0" fmla="*/ 0 w 18"/>
                <a:gd name="T1" fmla="*/ 2 h 2"/>
                <a:gd name="T2" fmla="*/ 2 w 18"/>
                <a:gd name="T3" fmla="*/ 2 h 2"/>
                <a:gd name="T4" fmla="*/ 4 w 18"/>
                <a:gd name="T5" fmla="*/ 2 h 2"/>
                <a:gd name="T6" fmla="*/ 7 w 18"/>
                <a:gd name="T7" fmla="*/ 1 h 2"/>
                <a:gd name="T8" fmla="*/ 9 w 18"/>
                <a:gd name="T9" fmla="*/ 1 h 2"/>
                <a:gd name="T10" fmla="*/ 11 w 18"/>
                <a:gd name="T11" fmla="*/ 1 h 2"/>
                <a:gd name="T12" fmla="*/ 13 w 18"/>
                <a:gd name="T13" fmla="*/ 1 h 2"/>
                <a:gd name="T14" fmla="*/ 16 w 18"/>
                <a:gd name="T15" fmla="*/ 1 h 2"/>
                <a:gd name="T16" fmla="*/ 18 w 18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"/>
                <a:gd name="T29" fmla="*/ 18 w 18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1" name="Line 519"/>
            <p:cNvSpPr>
              <a:spLocks noChangeAspect="1" noChangeShapeType="1"/>
            </p:cNvSpPr>
            <p:nvPr/>
          </p:nvSpPr>
          <p:spPr bwMode="auto">
            <a:xfrm flipH="1">
              <a:off x="3904" y="2703"/>
              <a:ext cx="8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2" name="Freeform 520"/>
            <p:cNvSpPr>
              <a:spLocks noChangeAspect="1"/>
            </p:cNvSpPr>
            <p:nvPr/>
          </p:nvSpPr>
          <p:spPr bwMode="auto">
            <a:xfrm>
              <a:off x="3904" y="2761"/>
              <a:ext cx="16" cy="2"/>
            </a:xfrm>
            <a:custGeom>
              <a:avLst/>
              <a:gdLst>
                <a:gd name="T0" fmla="*/ 0 w 16"/>
                <a:gd name="T1" fmla="*/ 2 h 2"/>
                <a:gd name="T2" fmla="*/ 2 w 16"/>
                <a:gd name="T3" fmla="*/ 1 h 2"/>
                <a:gd name="T4" fmla="*/ 4 w 16"/>
                <a:gd name="T5" fmla="*/ 1 h 2"/>
                <a:gd name="T6" fmla="*/ 6 w 16"/>
                <a:gd name="T7" fmla="*/ 1 h 2"/>
                <a:gd name="T8" fmla="*/ 8 w 16"/>
                <a:gd name="T9" fmla="*/ 1 h 2"/>
                <a:gd name="T10" fmla="*/ 10 w 16"/>
                <a:gd name="T11" fmla="*/ 1 h 2"/>
                <a:gd name="T12" fmla="*/ 12 w 16"/>
                <a:gd name="T13" fmla="*/ 0 h 2"/>
                <a:gd name="T14" fmla="*/ 14 w 16"/>
                <a:gd name="T15" fmla="*/ 0 h 2"/>
                <a:gd name="T16" fmla="*/ 16 w 16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"/>
                <a:gd name="T29" fmla="*/ 16 w 16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">
                  <a:moveTo>
                    <a:pt x="0" y="2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3" name="Line 521"/>
            <p:cNvSpPr>
              <a:spLocks noChangeAspect="1" noChangeShapeType="1"/>
            </p:cNvSpPr>
            <p:nvPr/>
          </p:nvSpPr>
          <p:spPr bwMode="auto">
            <a:xfrm flipV="1">
              <a:off x="3920" y="2702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4" name="Freeform 522"/>
            <p:cNvSpPr>
              <a:spLocks noChangeAspect="1"/>
            </p:cNvSpPr>
            <p:nvPr/>
          </p:nvSpPr>
          <p:spPr bwMode="auto">
            <a:xfrm>
              <a:off x="3927" y="2701"/>
              <a:ext cx="6" cy="1"/>
            </a:xfrm>
            <a:custGeom>
              <a:avLst/>
              <a:gdLst>
                <a:gd name="T0" fmla="*/ 0 w 6"/>
                <a:gd name="T1" fmla="*/ 1 h 1"/>
                <a:gd name="T2" fmla="*/ 1 w 6"/>
                <a:gd name="T3" fmla="*/ 1 h 1"/>
                <a:gd name="T4" fmla="*/ 2 w 6"/>
                <a:gd name="T5" fmla="*/ 1 h 1"/>
                <a:gd name="T6" fmla="*/ 3 w 6"/>
                <a:gd name="T7" fmla="*/ 1 h 1"/>
                <a:gd name="T8" fmla="*/ 3 w 6"/>
                <a:gd name="T9" fmla="*/ 1 h 1"/>
                <a:gd name="T10" fmla="*/ 4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5" name="Freeform 523"/>
            <p:cNvSpPr>
              <a:spLocks noChangeAspect="1"/>
            </p:cNvSpPr>
            <p:nvPr/>
          </p:nvSpPr>
          <p:spPr bwMode="auto">
            <a:xfrm>
              <a:off x="3933" y="2701"/>
              <a:ext cx="10" cy="10"/>
            </a:xfrm>
            <a:custGeom>
              <a:avLst/>
              <a:gdLst>
                <a:gd name="T0" fmla="*/ 0 w 10"/>
                <a:gd name="T1" fmla="*/ 0 h 10"/>
                <a:gd name="T2" fmla="*/ 5 w 10"/>
                <a:gd name="T3" fmla="*/ 1 h 10"/>
                <a:gd name="T4" fmla="*/ 7 w 10"/>
                <a:gd name="T5" fmla="*/ 2 h 10"/>
                <a:gd name="T6" fmla="*/ 9 w 10"/>
                <a:gd name="T7" fmla="*/ 4 h 10"/>
                <a:gd name="T8" fmla="*/ 10 w 10"/>
                <a:gd name="T9" fmla="*/ 9 h 10"/>
                <a:gd name="T10" fmla="*/ 10 w 10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0"/>
                <a:gd name="T20" fmla="*/ 10 w 10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0">
                  <a:moveTo>
                    <a:pt x="0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9" y="4"/>
                  </a:lnTo>
                  <a:lnTo>
                    <a:pt x="10" y="9"/>
                  </a:lnTo>
                  <a:lnTo>
                    <a:pt x="1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6" name="Line 524"/>
            <p:cNvSpPr>
              <a:spLocks noChangeAspect="1" noChangeShapeType="1"/>
            </p:cNvSpPr>
            <p:nvPr/>
          </p:nvSpPr>
          <p:spPr bwMode="auto">
            <a:xfrm flipH="1">
              <a:off x="3937" y="2711"/>
              <a:ext cx="6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7" name="Freeform 525"/>
            <p:cNvSpPr>
              <a:spLocks noChangeAspect="1"/>
            </p:cNvSpPr>
            <p:nvPr/>
          </p:nvSpPr>
          <p:spPr bwMode="auto">
            <a:xfrm>
              <a:off x="3937" y="2757"/>
              <a:ext cx="15" cy="2"/>
            </a:xfrm>
            <a:custGeom>
              <a:avLst/>
              <a:gdLst>
                <a:gd name="T0" fmla="*/ 0 w 15"/>
                <a:gd name="T1" fmla="*/ 2 h 2"/>
                <a:gd name="T2" fmla="*/ 2 w 15"/>
                <a:gd name="T3" fmla="*/ 2 h 2"/>
                <a:gd name="T4" fmla="*/ 4 w 15"/>
                <a:gd name="T5" fmla="*/ 2 h 2"/>
                <a:gd name="T6" fmla="*/ 5 w 15"/>
                <a:gd name="T7" fmla="*/ 1 h 2"/>
                <a:gd name="T8" fmla="*/ 7 w 15"/>
                <a:gd name="T9" fmla="*/ 1 h 2"/>
                <a:gd name="T10" fmla="*/ 9 w 15"/>
                <a:gd name="T11" fmla="*/ 1 h 2"/>
                <a:gd name="T12" fmla="*/ 11 w 15"/>
                <a:gd name="T13" fmla="*/ 1 h 2"/>
                <a:gd name="T14" fmla="*/ 13 w 15"/>
                <a:gd name="T15" fmla="*/ 0 h 2"/>
                <a:gd name="T16" fmla="*/ 15 w 15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"/>
                <a:gd name="T29" fmla="*/ 15 w 1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">
                  <a:moveTo>
                    <a:pt x="0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8" name="Line 526"/>
            <p:cNvSpPr>
              <a:spLocks noChangeAspect="1" noChangeShapeType="1"/>
            </p:cNvSpPr>
            <p:nvPr/>
          </p:nvSpPr>
          <p:spPr bwMode="auto">
            <a:xfrm flipV="1">
              <a:off x="3952" y="2710"/>
              <a:ext cx="6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99" name="Freeform 527"/>
            <p:cNvSpPr>
              <a:spLocks noChangeAspect="1"/>
            </p:cNvSpPr>
            <p:nvPr/>
          </p:nvSpPr>
          <p:spPr bwMode="auto">
            <a:xfrm>
              <a:off x="3937" y="2687"/>
              <a:ext cx="21" cy="23"/>
            </a:xfrm>
            <a:custGeom>
              <a:avLst/>
              <a:gdLst>
                <a:gd name="T0" fmla="*/ 21 w 21"/>
                <a:gd name="T1" fmla="*/ 23 h 23"/>
                <a:gd name="T2" fmla="*/ 19 w 21"/>
                <a:gd name="T3" fmla="*/ 11 h 23"/>
                <a:gd name="T4" fmla="*/ 16 w 21"/>
                <a:gd name="T5" fmla="*/ 6 h 23"/>
                <a:gd name="T6" fmla="*/ 12 w 21"/>
                <a:gd name="T7" fmla="*/ 3 h 23"/>
                <a:gd name="T8" fmla="*/ 0 w 2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3"/>
                <a:gd name="T17" fmla="*/ 21 w 2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3">
                  <a:moveTo>
                    <a:pt x="21" y="23"/>
                  </a:moveTo>
                  <a:lnTo>
                    <a:pt x="19" y="11"/>
                  </a:lnTo>
                  <a:lnTo>
                    <a:pt x="16" y="6"/>
                  </a:lnTo>
                  <a:lnTo>
                    <a:pt x="1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0" name="Line 528"/>
            <p:cNvSpPr>
              <a:spLocks noChangeAspect="1" noChangeShapeType="1"/>
            </p:cNvSpPr>
            <p:nvPr/>
          </p:nvSpPr>
          <p:spPr bwMode="auto">
            <a:xfrm flipH="1">
              <a:off x="3896" y="2687"/>
              <a:ext cx="4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1" name="Line 529"/>
            <p:cNvSpPr>
              <a:spLocks noChangeAspect="1" noChangeShapeType="1"/>
            </p:cNvSpPr>
            <p:nvPr/>
          </p:nvSpPr>
          <p:spPr bwMode="auto">
            <a:xfrm flipH="1">
              <a:off x="3879" y="2691"/>
              <a:ext cx="1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2" name="Freeform 530"/>
            <p:cNvSpPr>
              <a:spLocks noChangeAspect="1"/>
            </p:cNvSpPr>
            <p:nvPr/>
          </p:nvSpPr>
          <p:spPr bwMode="auto">
            <a:xfrm>
              <a:off x="3749" y="2645"/>
              <a:ext cx="66" cy="52"/>
            </a:xfrm>
            <a:custGeom>
              <a:avLst/>
              <a:gdLst>
                <a:gd name="T0" fmla="*/ 66 w 66"/>
                <a:gd name="T1" fmla="*/ 0 h 52"/>
                <a:gd name="T2" fmla="*/ 44 w 66"/>
                <a:gd name="T3" fmla="*/ 4 h 52"/>
                <a:gd name="T4" fmla="*/ 24 w 66"/>
                <a:gd name="T5" fmla="*/ 14 h 52"/>
                <a:gd name="T6" fmla="*/ 8 w 66"/>
                <a:gd name="T7" fmla="*/ 30 h 52"/>
                <a:gd name="T8" fmla="*/ 1 w 66"/>
                <a:gd name="T9" fmla="*/ 46 h 52"/>
                <a:gd name="T10" fmla="*/ 0 w 66"/>
                <a:gd name="T11" fmla="*/ 5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52"/>
                <a:gd name="T20" fmla="*/ 66 w 66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52">
                  <a:moveTo>
                    <a:pt x="66" y="0"/>
                  </a:moveTo>
                  <a:lnTo>
                    <a:pt x="44" y="4"/>
                  </a:lnTo>
                  <a:lnTo>
                    <a:pt x="24" y="14"/>
                  </a:lnTo>
                  <a:lnTo>
                    <a:pt x="8" y="30"/>
                  </a:lnTo>
                  <a:lnTo>
                    <a:pt x="1" y="46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3" name="Freeform 531"/>
            <p:cNvSpPr>
              <a:spLocks noChangeAspect="1"/>
            </p:cNvSpPr>
            <p:nvPr/>
          </p:nvSpPr>
          <p:spPr bwMode="auto">
            <a:xfrm>
              <a:off x="3815" y="2596"/>
              <a:ext cx="305" cy="49"/>
            </a:xfrm>
            <a:custGeom>
              <a:avLst/>
              <a:gdLst>
                <a:gd name="T0" fmla="*/ 305 w 305"/>
                <a:gd name="T1" fmla="*/ 0 h 49"/>
                <a:gd name="T2" fmla="*/ 277 w 305"/>
                <a:gd name="T3" fmla="*/ 10 h 49"/>
                <a:gd name="T4" fmla="*/ 245 w 305"/>
                <a:gd name="T5" fmla="*/ 19 h 49"/>
                <a:gd name="T6" fmla="*/ 210 w 305"/>
                <a:gd name="T7" fmla="*/ 27 h 49"/>
                <a:gd name="T8" fmla="*/ 172 w 305"/>
                <a:gd name="T9" fmla="*/ 34 h 49"/>
                <a:gd name="T10" fmla="*/ 131 w 305"/>
                <a:gd name="T11" fmla="*/ 40 h 49"/>
                <a:gd name="T12" fmla="*/ 89 w 305"/>
                <a:gd name="T13" fmla="*/ 44 h 49"/>
                <a:gd name="T14" fmla="*/ 45 w 305"/>
                <a:gd name="T15" fmla="*/ 47 h 49"/>
                <a:gd name="T16" fmla="*/ 0 w 305"/>
                <a:gd name="T17" fmla="*/ 49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49"/>
                <a:gd name="T29" fmla="*/ 305 w 305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49">
                  <a:moveTo>
                    <a:pt x="305" y="0"/>
                  </a:moveTo>
                  <a:lnTo>
                    <a:pt x="277" y="10"/>
                  </a:lnTo>
                  <a:lnTo>
                    <a:pt x="245" y="19"/>
                  </a:lnTo>
                  <a:lnTo>
                    <a:pt x="210" y="27"/>
                  </a:lnTo>
                  <a:lnTo>
                    <a:pt x="172" y="34"/>
                  </a:lnTo>
                  <a:lnTo>
                    <a:pt x="131" y="40"/>
                  </a:lnTo>
                  <a:lnTo>
                    <a:pt x="89" y="44"/>
                  </a:lnTo>
                  <a:lnTo>
                    <a:pt x="45" y="47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4" name="Freeform 532"/>
            <p:cNvSpPr>
              <a:spLocks noChangeAspect="1"/>
            </p:cNvSpPr>
            <p:nvPr/>
          </p:nvSpPr>
          <p:spPr bwMode="auto">
            <a:xfrm>
              <a:off x="4120" y="2595"/>
              <a:ext cx="27" cy="39"/>
            </a:xfrm>
            <a:custGeom>
              <a:avLst/>
              <a:gdLst>
                <a:gd name="T0" fmla="*/ 26 w 27"/>
                <a:gd name="T1" fmla="*/ 39 h 39"/>
                <a:gd name="T2" fmla="*/ 27 w 27"/>
                <a:gd name="T3" fmla="*/ 23 h 39"/>
                <a:gd name="T4" fmla="*/ 24 w 27"/>
                <a:gd name="T5" fmla="*/ 11 h 39"/>
                <a:gd name="T6" fmla="*/ 18 w 27"/>
                <a:gd name="T7" fmla="*/ 2 h 39"/>
                <a:gd name="T8" fmla="*/ 7 w 27"/>
                <a:gd name="T9" fmla="*/ 0 h 39"/>
                <a:gd name="T10" fmla="*/ 0 w 27"/>
                <a:gd name="T11" fmla="*/ 1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39"/>
                <a:gd name="T20" fmla="*/ 27 w 27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39">
                  <a:moveTo>
                    <a:pt x="26" y="39"/>
                  </a:moveTo>
                  <a:lnTo>
                    <a:pt x="27" y="23"/>
                  </a:lnTo>
                  <a:lnTo>
                    <a:pt x="24" y="11"/>
                  </a:lnTo>
                  <a:lnTo>
                    <a:pt x="18" y="2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5" name="Line 533"/>
            <p:cNvSpPr>
              <a:spLocks noChangeAspect="1" noChangeShapeType="1"/>
            </p:cNvSpPr>
            <p:nvPr/>
          </p:nvSpPr>
          <p:spPr bwMode="auto">
            <a:xfrm flipV="1">
              <a:off x="4137" y="2634"/>
              <a:ext cx="9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6" name="Freeform 534"/>
            <p:cNvSpPr>
              <a:spLocks noChangeAspect="1"/>
            </p:cNvSpPr>
            <p:nvPr/>
          </p:nvSpPr>
          <p:spPr bwMode="auto">
            <a:xfrm>
              <a:off x="4112" y="2702"/>
              <a:ext cx="25" cy="54"/>
            </a:xfrm>
            <a:custGeom>
              <a:avLst/>
              <a:gdLst>
                <a:gd name="T0" fmla="*/ 0 w 25"/>
                <a:gd name="T1" fmla="*/ 54 h 54"/>
                <a:gd name="T2" fmla="*/ 9 w 25"/>
                <a:gd name="T3" fmla="*/ 42 h 54"/>
                <a:gd name="T4" fmla="*/ 17 w 25"/>
                <a:gd name="T5" fmla="*/ 26 h 54"/>
                <a:gd name="T6" fmla="*/ 22 w 25"/>
                <a:gd name="T7" fmla="*/ 11 h 54"/>
                <a:gd name="T8" fmla="*/ 25 w 25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4"/>
                <a:gd name="T17" fmla="*/ 25 w 25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4">
                  <a:moveTo>
                    <a:pt x="0" y="54"/>
                  </a:moveTo>
                  <a:lnTo>
                    <a:pt x="9" y="42"/>
                  </a:lnTo>
                  <a:lnTo>
                    <a:pt x="17" y="26"/>
                  </a:lnTo>
                  <a:lnTo>
                    <a:pt x="22" y="11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7" name="Freeform 535"/>
            <p:cNvSpPr>
              <a:spLocks noChangeAspect="1"/>
            </p:cNvSpPr>
            <p:nvPr/>
          </p:nvSpPr>
          <p:spPr bwMode="auto">
            <a:xfrm>
              <a:off x="3739" y="2765"/>
              <a:ext cx="27" cy="46"/>
            </a:xfrm>
            <a:custGeom>
              <a:avLst/>
              <a:gdLst>
                <a:gd name="T0" fmla="*/ 0 w 27"/>
                <a:gd name="T1" fmla="*/ 0 h 46"/>
                <a:gd name="T2" fmla="*/ 0 w 27"/>
                <a:gd name="T3" fmla="*/ 15 h 46"/>
                <a:gd name="T4" fmla="*/ 5 w 27"/>
                <a:gd name="T5" fmla="*/ 28 h 46"/>
                <a:gd name="T6" fmla="*/ 15 w 27"/>
                <a:gd name="T7" fmla="*/ 38 h 46"/>
                <a:gd name="T8" fmla="*/ 27 w 27"/>
                <a:gd name="T9" fmla="*/ 46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46"/>
                <a:gd name="T17" fmla="*/ 27 w 2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46">
                  <a:moveTo>
                    <a:pt x="0" y="0"/>
                  </a:moveTo>
                  <a:lnTo>
                    <a:pt x="0" y="15"/>
                  </a:lnTo>
                  <a:lnTo>
                    <a:pt x="5" y="28"/>
                  </a:lnTo>
                  <a:lnTo>
                    <a:pt x="15" y="38"/>
                  </a:lnTo>
                  <a:lnTo>
                    <a:pt x="27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8" name="Line 536"/>
            <p:cNvSpPr>
              <a:spLocks noChangeAspect="1" noChangeShapeType="1"/>
            </p:cNvSpPr>
            <p:nvPr/>
          </p:nvSpPr>
          <p:spPr bwMode="auto">
            <a:xfrm flipH="1">
              <a:off x="3739" y="2697"/>
              <a:ext cx="10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09" name="Freeform 537"/>
            <p:cNvSpPr>
              <a:spLocks noChangeAspect="1"/>
            </p:cNvSpPr>
            <p:nvPr/>
          </p:nvSpPr>
          <p:spPr bwMode="auto">
            <a:xfrm>
              <a:off x="3824" y="2693"/>
              <a:ext cx="47" cy="76"/>
            </a:xfrm>
            <a:custGeom>
              <a:avLst/>
              <a:gdLst>
                <a:gd name="T0" fmla="*/ 0 w 47"/>
                <a:gd name="T1" fmla="*/ 76 h 76"/>
                <a:gd name="T2" fmla="*/ 19 w 47"/>
                <a:gd name="T3" fmla="*/ 72 h 76"/>
                <a:gd name="T4" fmla="*/ 33 w 47"/>
                <a:gd name="T5" fmla="*/ 62 h 76"/>
                <a:gd name="T6" fmla="*/ 43 w 47"/>
                <a:gd name="T7" fmla="*/ 49 h 76"/>
                <a:gd name="T8" fmla="*/ 47 w 47"/>
                <a:gd name="T9" fmla="*/ 35 h 76"/>
                <a:gd name="T10" fmla="*/ 45 w 47"/>
                <a:gd name="T11" fmla="*/ 22 h 76"/>
                <a:gd name="T12" fmla="*/ 40 w 47"/>
                <a:gd name="T13" fmla="*/ 12 h 76"/>
                <a:gd name="T14" fmla="*/ 31 w 47"/>
                <a:gd name="T15" fmla="*/ 5 h 76"/>
                <a:gd name="T16" fmla="*/ 20 w 47"/>
                <a:gd name="T17" fmla="*/ 1 h 76"/>
                <a:gd name="T18" fmla="*/ 10 w 47"/>
                <a:gd name="T19" fmla="*/ 0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6"/>
                <a:gd name="T32" fmla="*/ 47 w 47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6">
                  <a:moveTo>
                    <a:pt x="0" y="76"/>
                  </a:moveTo>
                  <a:lnTo>
                    <a:pt x="19" y="72"/>
                  </a:lnTo>
                  <a:lnTo>
                    <a:pt x="33" y="62"/>
                  </a:lnTo>
                  <a:lnTo>
                    <a:pt x="43" y="49"/>
                  </a:lnTo>
                  <a:lnTo>
                    <a:pt x="47" y="35"/>
                  </a:lnTo>
                  <a:lnTo>
                    <a:pt x="45" y="22"/>
                  </a:lnTo>
                  <a:lnTo>
                    <a:pt x="40" y="12"/>
                  </a:lnTo>
                  <a:lnTo>
                    <a:pt x="31" y="5"/>
                  </a:lnTo>
                  <a:lnTo>
                    <a:pt x="20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0" name="Freeform 538"/>
            <p:cNvSpPr>
              <a:spLocks noChangeAspect="1"/>
            </p:cNvSpPr>
            <p:nvPr/>
          </p:nvSpPr>
          <p:spPr bwMode="auto">
            <a:xfrm>
              <a:off x="3786" y="2693"/>
              <a:ext cx="48" cy="76"/>
            </a:xfrm>
            <a:custGeom>
              <a:avLst/>
              <a:gdLst>
                <a:gd name="T0" fmla="*/ 48 w 48"/>
                <a:gd name="T1" fmla="*/ 0 h 76"/>
                <a:gd name="T2" fmla="*/ 31 w 48"/>
                <a:gd name="T3" fmla="*/ 3 h 76"/>
                <a:gd name="T4" fmla="*/ 17 w 48"/>
                <a:gd name="T5" fmla="*/ 12 h 76"/>
                <a:gd name="T6" fmla="*/ 6 w 48"/>
                <a:gd name="T7" fmla="*/ 24 h 76"/>
                <a:gd name="T8" fmla="*/ 0 w 48"/>
                <a:gd name="T9" fmla="*/ 38 h 76"/>
                <a:gd name="T10" fmla="*/ 0 w 48"/>
                <a:gd name="T11" fmla="*/ 51 h 76"/>
                <a:gd name="T12" fmla="*/ 5 w 48"/>
                <a:gd name="T13" fmla="*/ 62 h 76"/>
                <a:gd name="T14" fmla="*/ 13 w 48"/>
                <a:gd name="T15" fmla="*/ 70 h 76"/>
                <a:gd name="T16" fmla="*/ 24 w 48"/>
                <a:gd name="T17" fmla="*/ 75 h 76"/>
                <a:gd name="T18" fmla="*/ 38 w 48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76"/>
                <a:gd name="T32" fmla="*/ 48 w 48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76">
                  <a:moveTo>
                    <a:pt x="48" y="0"/>
                  </a:moveTo>
                  <a:lnTo>
                    <a:pt x="31" y="3"/>
                  </a:lnTo>
                  <a:lnTo>
                    <a:pt x="17" y="12"/>
                  </a:lnTo>
                  <a:lnTo>
                    <a:pt x="6" y="24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5" y="62"/>
                  </a:lnTo>
                  <a:lnTo>
                    <a:pt x="13" y="70"/>
                  </a:lnTo>
                  <a:lnTo>
                    <a:pt x="24" y="75"/>
                  </a:lnTo>
                  <a:lnTo>
                    <a:pt x="38" y="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1" name="Freeform 539"/>
            <p:cNvSpPr>
              <a:spLocks noChangeAspect="1"/>
            </p:cNvSpPr>
            <p:nvPr/>
          </p:nvSpPr>
          <p:spPr bwMode="auto">
            <a:xfrm>
              <a:off x="4044" y="2664"/>
              <a:ext cx="35" cy="77"/>
            </a:xfrm>
            <a:custGeom>
              <a:avLst/>
              <a:gdLst>
                <a:gd name="T0" fmla="*/ 0 w 35"/>
                <a:gd name="T1" fmla="*/ 77 h 77"/>
                <a:gd name="T2" fmla="*/ 11 w 35"/>
                <a:gd name="T3" fmla="*/ 72 h 77"/>
                <a:gd name="T4" fmla="*/ 20 w 35"/>
                <a:gd name="T5" fmla="*/ 63 h 77"/>
                <a:gd name="T6" fmla="*/ 28 w 35"/>
                <a:gd name="T7" fmla="*/ 52 h 77"/>
                <a:gd name="T8" fmla="*/ 32 w 35"/>
                <a:gd name="T9" fmla="*/ 39 h 77"/>
                <a:gd name="T10" fmla="*/ 35 w 35"/>
                <a:gd name="T11" fmla="*/ 27 h 77"/>
                <a:gd name="T12" fmla="*/ 33 w 35"/>
                <a:gd name="T13" fmla="*/ 16 h 77"/>
                <a:gd name="T14" fmla="*/ 29 w 35"/>
                <a:gd name="T15" fmla="*/ 7 h 77"/>
                <a:gd name="T16" fmla="*/ 22 w 35"/>
                <a:gd name="T17" fmla="*/ 1 h 77"/>
                <a:gd name="T18" fmla="*/ 12 w 35"/>
                <a:gd name="T19" fmla="*/ 0 h 77"/>
                <a:gd name="T20" fmla="*/ 10 w 35"/>
                <a:gd name="T21" fmla="*/ 1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77"/>
                <a:gd name="T35" fmla="*/ 35 w 35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77">
                  <a:moveTo>
                    <a:pt x="0" y="77"/>
                  </a:moveTo>
                  <a:lnTo>
                    <a:pt x="11" y="72"/>
                  </a:lnTo>
                  <a:lnTo>
                    <a:pt x="20" y="63"/>
                  </a:lnTo>
                  <a:lnTo>
                    <a:pt x="28" y="52"/>
                  </a:lnTo>
                  <a:lnTo>
                    <a:pt x="32" y="39"/>
                  </a:lnTo>
                  <a:lnTo>
                    <a:pt x="35" y="27"/>
                  </a:lnTo>
                  <a:lnTo>
                    <a:pt x="33" y="16"/>
                  </a:lnTo>
                  <a:lnTo>
                    <a:pt x="29" y="7"/>
                  </a:lnTo>
                  <a:lnTo>
                    <a:pt x="22" y="1"/>
                  </a:lnTo>
                  <a:lnTo>
                    <a:pt x="12" y="0"/>
                  </a:lnTo>
                  <a:lnTo>
                    <a:pt x="1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2" name="Freeform 540"/>
            <p:cNvSpPr>
              <a:spLocks noChangeAspect="1"/>
            </p:cNvSpPr>
            <p:nvPr/>
          </p:nvSpPr>
          <p:spPr bwMode="auto">
            <a:xfrm>
              <a:off x="4018" y="2665"/>
              <a:ext cx="36" cy="77"/>
            </a:xfrm>
            <a:custGeom>
              <a:avLst/>
              <a:gdLst>
                <a:gd name="T0" fmla="*/ 36 w 36"/>
                <a:gd name="T1" fmla="*/ 0 h 77"/>
                <a:gd name="T2" fmla="*/ 25 w 36"/>
                <a:gd name="T3" fmla="*/ 4 h 77"/>
                <a:gd name="T4" fmla="*/ 15 w 36"/>
                <a:gd name="T5" fmla="*/ 13 h 77"/>
                <a:gd name="T6" fmla="*/ 8 w 36"/>
                <a:gd name="T7" fmla="*/ 24 h 77"/>
                <a:gd name="T8" fmla="*/ 2 w 36"/>
                <a:gd name="T9" fmla="*/ 36 h 77"/>
                <a:gd name="T10" fmla="*/ 0 w 36"/>
                <a:gd name="T11" fmla="*/ 48 h 77"/>
                <a:gd name="T12" fmla="*/ 1 w 36"/>
                <a:gd name="T13" fmla="*/ 60 h 77"/>
                <a:gd name="T14" fmla="*/ 6 w 36"/>
                <a:gd name="T15" fmla="*/ 70 h 77"/>
                <a:gd name="T16" fmla="*/ 14 w 36"/>
                <a:gd name="T17" fmla="*/ 76 h 77"/>
                <a:gd name="T18" fmla="*/ 23 w 36"/>
                <a:gd name="T19" fmla="*/ 77 h 77"/>
                <a:gd name="T20" fmla="*/ 26 w 36"/>
                <a:gd name="T21" fmla="*/ 76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77"/>
                <a:gd name="T35" fmla="*/ 36 w 36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77">
                  <a:moveTo>
                    <a:pt x="36" y="0"/>
                  </a:moveTo>
                  <a:lnTo>
                    <a:pt x="25" y="4"/>
                  </a:lnTo>
                  <a:lnTo>
                    <a:pt x="15" y="13"/>
                  </a:lnTo>
                  <a:lnTo>
                    <a:pt x="8" y="24"/>
                  </a:lnTo>
                  <a:lnTo>
                    <a:pt x="2" y="36"/>
                  </a:lnTo>
                  <a:lnTo>
                    <a:pt x="0" y="48"/>
                  </a:lnTo>
                  <a:lnTo>
                    <a:pt x="1" y="60"/>
                  </a:lnTo>
                  <a:lnTo>
                    <a:pt x="6" y="70"/>
                  </a:lnTo>
                  <a:lnTo>
                    <a:pt x="14" y="76"/>
                  </a:lnTo>
                  <a:lnTo>
                    <a:pt x="23" y="77"/>
                  </a:lnTo>
                  <a:lnTo>
                    <a:pt x="26" y="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3" name="Line 541"/>
            <p:cNvSpPr>
              <a:spLocks noChangeAspect="1" noChangeShapeType="1"/>
            </p:cNvSpPr>
            <p:nvPr/>
          </p:nvSpPr>
          <p:spPr bwMode="auto">
            <a:xfrm flipH="1">
              <a:off x="4076" y="2658"/>
              <a:ext cx="9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4" name="Freeform 542"/>
            <p:cNvSpPr>
              <a:spLocks noChangeAspect="1"/>
            </p:cNvSpPr>
            <p:nvPr/>
          </p:nvSpPr>
          <p:spPr bwMode="auto">
            <a:xfrm>
              <a:off x="4076" y="2727"/>
              <a:ext cx="12" cy="3"/>
            </a:xfrm>
            <a:custGeom>
              <a:avLst/>
              <a:gdLst>
                <a:gd name="T0" fmla="*/ 0 w 12"/>
                <a:gd name="T1" fmla="*/ 3 h 3"/>
                <a:gd name="T2" fmla="*/ 2 w 12"/>
                <a:gd name="T3" fmla="*/ 3 h 3"/>
                <a:gd name="T4" fmla="*/ 3 w 12"/>
                <a:gd name="T5" fmla="*/ 3 h 3"/>
                <a:gd name="T6" fmla="*/ 5 w 12"/>
                <a:gd name="T7" fmla="*/ 2 h 3"/>
                <a:gd name="T8" fmla="*/ 6 w 12"/>
                <a:gd name="T9" fmla="*/ 2 h 3"/>
                <a:gd name="T10" fmla="*/ 7 w 12"/>
                <a:gd name="T11" fmla="*/ 1 h 3"/>
                <a:gd name="T12" fmla="*/ 9 w 12"/>
                <a:gd name="T13" fmla="*/ 1 h 3"/>
                <a:gd name="T14" fmla="*/ 10 w 12"/>
                <a:gd name="T15" fmla="*/ 0 h 3"/>
                <a:gd name="T16" fmla="*/ 12 w 12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"/>
                <a:gd name="T29" fmla="*/ 12 w 1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">
                  <a:moveTo>
                    <a:pt x="0" y="3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5" name="Line 543"/>
            <p:cNvSpPr>
              <a:spLocks noChangeAspect="1" noChangeShapeType="1"/>
            </p:cNvSpPr>
            <p:nvPr/>
          </p:nvSpPr>
          <p:spPr bwMode="auto">
            <a:xfrm flipV="1">
              <a:off x="4088" y="2668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6" name="Freeform 544"/>
            <p:cNvSpPr>
              <a:spLocks noChangeAspect="1"/>
            </p:cNvSpPr>
            <p:nvPr/>
          </p:nvSpPr>
          <p:spPr bwMode="auto">
            <a:xfrm>
              <a:off x="4095" y="2663"/>
              <a:ext cx="13" cy="5"/>
            </a:xfrm>
            <a:custGeom>
              <a:avLst/>
              <a:gdLst>
                <a:gd name="T0" fmla="*/ 0 w 13"/>
                <a:gd name="T1" fmla="*/ 5 h 5"/>
                <a:gd name="T2" fmla="*/ 2 w 13"/>
                <a:gd name="T3" fmla="*/ 4 h 5"/>
                <a:gd name="T4" fmla="*/ 3 w 13"/>
                <a:gd name="T5" fmla="*/ 4 h 5"/>
                <a:gd name="T6" fmla="*/ 5 w 13"/>
                <a:gd name="T7" fmla="*/ 3 h 5"/>
                <a:gd name="T8" fmla="*/ 6 w 13"/>
                <a:gd name="T9" fmla="*/ 3 h 5"/>
                <a:gd name="T10" fmla="*/ 8 w 13"/>
                <a:gd name="T11" fmla="*/ 2 h 5"/>
                <a:gd name="T12" fmla="*/ 9 w 13"/>
                <a:gd name="T13" fmla="*/ 1 h 5"/>
                <a:gd name="T14" fmla="*/ 11 w 13"/>
                <a:gd name="T15" fmla="*/ 1 h 5"/>
                <a:gd name="T16" fmla="*/ 13 w 13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"/>
                <a:gd name="T29" fmla="*/ 13 w 13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">
                  <a:moveTo>
                    <a:pt x="0" y="5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7" name="Freeform 545"/>
            <p:cNvSpPr>
              <a:spLocks noChangeAspect="1"/>
            </p:cNvSpPr>
            <p:nvPr/>
          </p:nvSpPr>
          <p:spPr bwMode="auto">
            <a:xfrm>
              <a:off x="4108" y="2663"/>
              <a:ext cx="5" cy="9"/>
            </a:xfrm>
            <a:custGeom>
              <a:avLst/>
              <a:gdLst>
                <a:gd name="T0" fmla="*/ 0 w 5"/>
                <a:gd name="T1" fmla="*/ 0 h 9"/>
                <a:gd name="T2" fmla="*/ 4 w 5"/>
                <a:gd name="T3" fmla="*/ 1 h 9"/>
                <a:gd name="T4" fmla="*/ 5 w 5"/>
                <a:gd name="T5" fmla="*/ 3 h 9"/>
                <a:gd name="T6" fmla="*/ 5 w 5"/>
                <a:gd name="T7" fmla="*/ 7 h 9"/>
                <a:gd name="T8" fmla="*/ 5 w 5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9"/>
                <a:gd name="T17" fmla="*/ 5 w 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9">
                  <a:moveTo>
                    <a:pt x="0" y="0"/>
                  </a:moveTo>
                  <a:lnTo>
                    <a:pt x="4" y="1"/>
                  </a:lnTo>
                  <a:lnTo>
                    <a:pt x="5" y="3"/>
                  </a:lnTo>
                  <a:lnTo>
                    <a:pt x="5" y="7"/>
                  </a:lnTo>
                  <a:lnTo>
                    <a:pt x="5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8" name="Line 546"/>
            <p:cNvSpPr>
              <a:spLocks noChangeAspect="1" noChangeShapeType="1"/>
            </p:cNvSpPr>
            <p:nvPr/>
          </p:nvSpPr>
          <p:spPr bwMode="auto">
            <a:xfrm flipH="1">
              <a:off x="4107" y="2672"/>
              <a:ext cx="6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19" name="Freeform 547"/>
            <p:cNvSpPr>
              <a:spLocks noChangeAspect="1"/>
            </p:cNvSpPr>
            <p:nvPr/>
          </p:nvSpPr>
          <p:spPr bwMode="auto">
            <a:xfrm>
              <a:off x="4107" y="2715"/>
              <a:ext cx="10" cy="4"/>
            </a:xfrm>
            <a:custGeom>
              <a:avLst/>
              <a:gdLst>
                <a:gd name="T0" fmla="*/ 0 w 10"/>
                <a:gd name="T1" fmla="*/ 4 h 4"/>
                <a:gd name="T2" fmla="*/ 1 w 10"/>
                <a:gd name="T3" fmla="*/ 4 h 4"/>
                <a:gd name="T4" fmla="*/ 2 w 10"/>
                <a:gd name="T5" fmla="*/ 3 h 4"/>
                <a:gd name="T6" fmla="*/ 4 w 10"/>
                <a:gd name="T7" fmla="*/ 3 h 4"/>
                <a:gd name="T8" fmla="*/ 5 w 10"/>
                <a:gd name="T9" fmla="*/ 2 h 4"/>
                <a:gd name="T10" fmla="*/ 6 w 10"/>
                <a:gd name="T11" fmla="*/ 2 h 4"/>
                <a:gd name="T12" fmla="*/ 7 w 10"/>
                <a:gd name="T13" fmla="*/ 1 h 4"/>
                <a:gd name="T14" fmla="*/ 9 w 10"/>
                <a:gd name="T15" fmla="*/ 1 h 4"/>
                <a:gd name="T16" fmla="*/ 10 w 10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"/>
                <a:gd name="T29" fmla="*/ 10 w 10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">
                  <a:moveTo>
                    <a:pt x="0" y="4"/>
                  </a:move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0" name="Line 548"/>
            <p:cNvSpPr>
              <a:spLocks noChangeAspect="1" noChangeShapeType="1"/>
            </p:cNvSpPr>
            <p:nvPr/>
          </p:nvSpPr>
          <p:spPr bwMode="auto">
            <a:xfrm flipV="1">
              <a:off x="4117" y="2668"/>
              <a:ext cx="7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1" name="Freeform 549"/>
            <p:cNvSpPr>
              <a:spLocks noChangeAspect="1"/>
            </p:cNvSpPr>
            <p:nvPr/>
          </p:nvSpPr>
          <p:spPr bwMode="auto">
            <a:xfrm>
              <a:off x="4110" y="2649"/>
              <a:ext cx="14" cy="19"/>
            </a:xfrm>
            <a:custGeom>
              <a:avLst/>
              <a:gdLst>
                <a:gd name="T0" fmla="*/ 14 w 14"/>
                <a:gd name="T1" fmla="*/ 19 h 19"/>
                <a:gd name="T2" fmla="*/ 13 w 14"/>
                <a:gd name="T3" fmla="*/ 6 h 19"/>
                <a:gd name="T4" fmla="*/ 11 w 14"/>
                <a:gd name="T5" fmla="*/ 2 h 19"/>
                <a:gd name="T6" fmla="*/ 7 w 14"/>
                <a:gd name="T7" fmla="*/ 0 h 19"/>
                <a:gd name="T8" fmla="*/ 0 w 1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9"/>
                <a:gd name="T17" fmla="*/ 14 w 1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9">
                  <a:moveTo>
                    <a:pt x="14" y="19"/>
                  </a:moveTo>
                  <a:lnTo>
                    <a:pt x="13" y="6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2" name="Line 550"/>
            <p:cNvSpPr>
              <a:spLocks noChangeAspect="1" noChangeShapeType="1"/>
            </p:cNvSpPr>
            <p:nvPr/>
          </p:nvSpPr>
          <p:spPr bwMode="auto">
            <a:xfrm flipH="1">
              <a:off x="4097" y="2649"/>
              <a:ext cx="1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3" name="Line 551"/>
            <p:cNvSpPr>
              <a:spLocks noChangeAspect="1" noChangeShapeType="1"/>
            </p:cNvSpPr>
            <p:nvPr/>
          </p:nvSpPr>
          <p:spPr bwMode="auto">
            <a:xfrm flipH="1">
              <a:off x="4085" y="2654"/>
              <a:ext cx="1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4" name="Freeform 552"/>
            <p:cNvSpPr>
              <a:spLocks noChangeAspect="1"/>
            </p:cNvSpPr>
            <p:nvPr/>
          </p:nvSpPr>
          <p:spPr bwMode="auto">
            <a:xfrm>
              <a:off x="3801" y="2764"/>
              <a:ext cx="20" cy="4"/>
            </a:xfrm>
            <a:custGeom>
              <a:avLst/>
              <a:gdLst>
                <a:gd name="T0" fmla="*/ 20 w 20"/>
                <a:gd name="T1" fmla="*/ 4 h 4"/>
                <a:gd name="T2" fmla="*/ 18 w 20"/>
                <a:gd name="T3" fmla="*/ 4 h 4"/>
                <a:gd name="T4" fmla="*/ 14 w 20"/>
                <a:gd name="T5" fmla="*/ 4 h 4"/>
                <a:gd name="T6" fmla="*/ 11 w 20"/>
                <a:gd name="T7" fmla="*/ 3 h 4"/>
                <a:gd name="T8" fmla="*/ 7 w 20"/>
                <a:gd name="T9" fmla="*/ 3 h 4"/>
                <a:gd name="T10" fmla="*/ 5 w 20"/>
                <a:gd name="T11" fmla="*/ 2 h 4"/>
                <a:gd name="T12" fmla="*/ 3 w 20"/>
                <a:gd name="T13" fmla="*/ 1 h 4"/>
                <a:gd name="T14" fmla="*/ 0 w 20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4"/>
                <a:gd name="T26" fmla="*/ 20 w 20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4">
                  <a:moveTo>
                    <a:pt x="20" y="4"/>
                  </a:moveTo>
                  <a:lnTo>
                    <a:pt x="18" y="4"/>
                  </a:lnTo>
                  <a:lnTo>
                    <a:pt x="14" y="4"/>
                  </a:lnTo>
                  <a:lnTo>
                    <a:pt x="11" y="3"/>
                  </a:lnTo>
                  <a:lnTo>
                    <a:pt x="7" y="3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5" name="Freeform 553"/>
            <p:cNvSpPr>
              <a:spLocks noChangeAspect="1"/>
            </p:cNvSpPr>
            <p:nvPr/>
          </p:nvSpPr>
          <p:spPr bwMode="auto">
            <a:xfrm>
              <a:off x="3821" y="2695"/>
              <a:ext cx="47" cy="73"/>
            </a:xfrm>
            <a:custGeom>
              <a:avLst/>
              <a:gdLst>
                <a:gd name="T0" fmla="*/ 29 w 47"/>
                <a:gd name="T1" fmla="*/ 0 h 73"/>
                <a:gd name="T2" fmla="*/ 30 w 47"/>
                <a:gd name="T3" fmla="*/ 1 h 73"/>
                <a:gd name="T4" fmla="*/ 33 w 47"/>
                <a:gd name="T5" fmla="*/ 3 h 73"/>
                <a:gd name="T6" fmla="*/ 36 w 47"/>
                <a:gd name="T7" fmla="*/ 5 h 73"/>
                <a:gd name="T8" fmla="*/ 40 w 47"/>
                <a:gd name="T9" fmla="*/ 8 h 73"/>
                <a:gd name="T10" fmla="*/ 42 w 47"/>
                <a:gd name="T11" fmla="*/ 12 h 73"/>
                <a:gd name="T12" fmla="*/ 43 w 47"/>
                <a:gd name="T13" fmla="*/ 14 h 73"/>
                <a:gd name="T14" fmla="*/ 47 w 47"/>
                <a:gd name="T15" fmla="*/ 24 h 73"/>
                <a:gd name="T16" fmla="*/ 46 w 47"/>
                <a:gd name="T17" fmla="*/ 36 h 73"/>
                <a:gd name="T18" fmla="*/ 45 w 47"/>
                <a:gd name="T19" fmla="*/ 41 h 73"/>
                <a:gd name="T20" fmla="*/ 44 w 47"/>
                <a:gd name="T21" fmla="*/ 43 h 73"/>
                <a:gd name="T22" fmla="*/ 42 w 47"/>
                <a:gd name="T23" fmla="*/ 48 h 73"/>
                <a:gd name="T24" fmla="*/ 38 w 47"/>
                <a:gd name="T25" fmla="*/ 53 h 73"/>
                <a:gd name="T26" fmla="*/ 35 w 47"/>
                <a:gd name="T27" fmla="*/ 57 h 73"/>
                <a:gd name="T28" fmla="*/ 33 w 47"/>
                <a:gd name="T29" fmla="*/ 59 h 73"/>
                <a:gd name="T30" fmla="*/ 32 w 47"/>
                <a:gd name="T31" fmla="*/ 60 h 73"/>
                <a:gd name="T32" fmla="*/ 28 w 47"/>
                <a:gd name="T33" fmla="*/ 63 h 73"/>
                <a:gd name="T34" fmla="*/ 23 w 47"/>
                <a:gd name="T35" fmla="*/ 66 h 73"/>
                <a:gd name="T36" fmla="*/ 21 w 47"/>
                <a:gd name="T37" fmla="*/ 68 h 73"/>
                <a:gd name="T38" fmla="*/ 19 w 47"/>
                <a:gd name="T39" fmla="*/ 69 h 73"/>
                <a:gd name="T40" fmla="*/ 15 w 47"/>
                <a:gd name="T41" fmla="*/ 70 h 73"/>
                <a:gd name="T42" fmla="*/ 13 w 47"/>
                <a:gd name="T43" fmla="*/ 71 h 73"/>
                <a:gd name="T44" fmla="*/ 10 w 47"/>
                <a:gd name="T45" fmla="*/ 72 h 73"/>
                <a:gd name="T46" fmla="*/ 6 w 47"/>
                <a:gd name="T47" fmla="*/ 73 h 73"/>
                <a:gd name="T48" fmla="*/ 4 w 47"/>
                <a:gd name="T49" fmla="*/ 73 h 73"/>
                <a:gd name="T50" fmla="*/ 2 w 47"/>
                <a:gd name="T51" fmla="*/ 73 h 73"/>
                <a:gd name="T52" fmla="*/ 0 w 47"/>
                <a:gd name="T53" fmla="*/ 73 h 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"/>
                <a:gd name="T82" fmla="*/ 0 h 73"/>
                <a:gd name="T83" fmla="*/ 47 w 47"/>
                <a:gd name="T84" fmla="*/ 73 h 7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" h="73">
                  <a:moveTo>
                    <a:pt x="29" y="0"/>
                  </a:moveTo>
                  <a:lnTo>
                    <a:pt x="30" y="1"/>
                  </a:lnTo>
                  <a:lnTo>
                    <a:pt x="33" y="3"/>
                  </a:lnTo>
                  <a:lnTo>
                    <a:pt x="36" y="5"/>
                  </a:lnTo>
                  <a:lnTo>
                    <a:pt x="40" y="8"/>
                  </a:lnTo>
                  <a:lnTo>
                    <a:pt x="42" y="12"/>
                  </a:lnTo>
                  <a:lnTo>
                    <a:pt x="43" y="14"/>
                  </a:lnTo>
                  <a:lnTo>
                    <a:pt x="47" y="24"/>
                  </a:lnTo>
                  <a:lnTo>
                    <a:pt x="46" y="36"/>
                  </a:lnTo>
                  <a:lnTo>
                    <a:pt x="45" y="41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3" y="59"/>
                  </a:lnTo>
                  <a:lnTo>
                    <a:pt x="32" y="60"/>
                  </a:lnTo>
                  <a:lnTo>
                    <a:pt x="28" y="63"/>
                  </a:lnTo>
                  <a:lnTo>
                    <a:pt x="23" y="66"/>
                  </a:lnTo>
                  <a:lnTo>
                    <a:pt x="21" y="68"/>
                  </a:lnTo>
                  <a:lnTo>
                    <a:pt x="19" y="69"/>
                  </a:lnTo>
                  <a:lnTo>
                    <a:pt x="15" y="70"/>
                  </a:lnTo>
                  <a:lnTo>
                    <a:pt x="13" y="71"/>
                  </a:lnTo>
                  <a:lnTo>
                    <a:pt x="10" y="72"/>
                  </a:lnTo>
                  <a:lnTo>
                    <a:pt x="6" y="73"/>
                  </a:lnTo>
                  <a:lnTo>
                    <a:pt x="4" y="73"/>
                  </a:lnTo>
                  <a:lnTo>
                    <a:pt x="2" y="73"/>
                  </a:lnTo>
                  <a:lnTo>
                    <a:pt x="0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6" name="Freeform 554"/>
            <p:cNvSpPr>
              <a:spLocks noChangeAspect="1"/>
            </p:cNvSpPr>
            <p:nvPr/>
          </p:nvSpPr>
          <p:spPr bwMode="auto">
            <a:xfrm>
              <a:off x="3801" y="2708"/>
              <a:ext cx="27" cy="42"/>
            </a:xfrm>
            <a:custGeom>
              <a:avLst/>
              <a:gdLst>
                <a:gd name="T0" fmla="*/ 11 w 27"/>
                <a:gd name="T1" fmla="*/ 42 h 42"/>
                <a:gd name="T2" fmla="*/ 7 w 27"/>
                <a:gd name="T3" fmla="*/ 39 h 42"/>
                <a:gd name="T4" fmla="*/ 2 w 27"/>
                <a:gd name="T5" fmla="*/ 34 h 42"/>
                <a:gd name="T6" fmla="*/ 0 w 27"/>
                <a:gd name="T7" fmla="*/ 28 h 42"/>
                <a:gd name="T8" fmla="*/ 1 w 27"/>
                <a:gd name="T9" fmla="*/ 21 h 42"/>
                <a:gd name="T10" fmla="*/ 3 w 27"/>
                <a:gd name="T11" fmla="*/ 15 h 42"/>
                <a:gd name="T12" fmla="*/ 8 w 27"/>
                <a:gd name="T13" fmla="*/ 8 h 42"/>
                <a:gd name="T14" fmla="*/ 15 w 27"/>
                <a:gd name="T15" fmla="*/ 3 h 42"/>
                <a:gd name="T16" fmla="*/ 25 w 27"/>
                <a:gd name="T17" fmla="*/ 0 h 42"/>
                <a:gd name="T18" fmla="*/ 27 w 27"/>
                <a:gd name="T19" fmla="*/ 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42"/>
                <a:gd name="T32" fmla="*/ 27 w 27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42">
                  <a:moveTo>
                    <a:pt x="11" y="42"/>
                  </a:moveTo>
                  <a:lnTo>
                    <a:pt x="7" y="39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1" y="21"/>
                  </a:lnTo>
                  <a:lnTo>
                    <a:pt x="3" y="15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5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7" name="Freeform 555"/>
            <p:cNvSpPr>
              <a:spLocks noChangeAspect="1"/>
            </p:cNvSpPr>
            <p:nvPr/>
          </p:nvSpPr>
          <p:spPr bwMode="auto">
            <a:xfrm>
              <a:off x="3828" y="2708"/>
              <a:ext cx="12" cy="2"/>
            </a:xfrm>
            <a:custGeom>
              <a:avLst/>
              <a:gdLst>
                <a:gd name="T0" fmla="*/ 0 w 12"/>
                <a:gd name="T1" fmla="*/ 0 h 2"/>
                <a:gd name="T2" fmla="*/ 8 w 12"/>
                <a:gd name="T3" fmla="*/ 0 h 2"/>
                <a:gd name="T4" fmla="*/ 12 w 12"/>
                <a:gd name="T5" fmla="*/ 2 h 2"/>
                <a:gd name="T6" fmla="*/ 0 60000 65536"/>
                <a:gd name="T7" fmla="*/ 0 60000 65536"/>
                <a:gd name="T8" fmla="*/ 0 60000 65536"/>
                <a:gd name="T9" fmla="*/ 0 w 12"/>
                <a:gd name="T10" fmla="*/ 0 h 2"/>
                <a:gd name="T11" fmla="*/ 12 w 1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">
                  <a:moveTo>
                    <a:pt x="0" y="0"/>
                  </a:moveTo>
                  <a:lnTo>
                    <a:pt x="8" y="0"/>
                  </a:lnTo>
                  <a:lnTo>
                    <a:pt x="1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8" name="Line 556"/>
            <p:cNvSpPr>
              <a:spLocks noChangeAspect="1" noChangeShapeType="1"/>
            </p:cNvSpPr>
            <p:nvPr/>
          </p:nvSpPr>
          <p:spPr bwMode="auto">
            <a:xfrm>
              <a:off x="3821" y="276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29" name="Freeform 557"/>
            <p:cNvSpPr>
              <a:spLocks noChangeAspect="1"/>
            </p:cNvSpPr>
            <p:nvPr/>
          </p:nvSpPr>
          <p:spPr bwMode="auto">
            <a:xfrm>
              <a:off x="4064" y="2835"/>
              <a:ext cx="43" cy="208"/>
            </a:xfrm>
            <a:custGeom>
              <a:avLst/>
              <a:gdLst>
                <a:gd name="T0" fmla="*/ 43 w 43"/>
                <a:gd name="T1" fmla="*/ 0 h 208"/>
                <a:gd name="T2" fmla="*/ 25 w 43"/>
                <a:gd name="T3" fmla="*/ 56 h 208"/>
                <a:gd name="T4" fmla="*/ 11 w 43"/>
                <a:gd name="T5" fmla="*/ 115 h 208"/>
                <a:gd name="T6" fmla="*/ 0 w 43"/>
                <a:gd name="T7" fmla="*/ 208 h 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208"/>
                <a:gd name="T14" fmla="*/ 43 w 43"/>
                <a:gd name="T15" fmla="*/ 208 h 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208">
                  <a:moveTo>
                    <a:pt x="43" y="0"/>
                  </a:moveTo>
                  <a:lnTo>
                    <a:pt x="25" y="56"/>
                  </a:lnTo>
                  <a:lnTo>
                    <a:pt x="11" y="115"/>
                  </a:lnTo>
                  <a:lnTo>
                    <a:pt x="0" y="20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0" name="Freeform 558"/>
            <p:cNvSpPr>
              <a:spLocks noChangeAspect="1"/>
            </p:cNvSpPr>
            <p:nvPr/>
          </p:nvSpPr>
          <p:spPr bwMode="auto">
            <a:xfrm>
              <a:off x="4064" y="3043"/>
              <a:ext cx="1" cy="40"/>
            </a:xfrm>
            <a:custGeom>
              <a:avLst/>
              <a:gdLst>
                <a:gd name="T0" fmla="*/ 0 w 1"/>
                <a:gd name="T1" fmla="*/ 0 h 40"/>
                <a:gd name="T2" fmla="*/ 0 w 1"/>
                <a:gd name="T3" fmla="*/ 20 h 40"/>
                <a:gd name="T4" fmla="*/ 0 w 1"/>
                <a:gd name="T5" fmla="*/ 40 h 40"/>
                <a:gd name="T6" fmla="*/ 0 60000 65536"/>
                <a:gd name="T7" fmla="*/ 0 60000 65536"/>
                <a:gd name="T8" fmla="*/ 0 60000 65536"/>
                <a:gd name="T9" fmla="*/ 0 w 1"/>
                <a:gd name="T10" fmla="*/ 0 h 40"/>
                <a:gd name="T11" fmla="*/ 1 w 1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0">
                  <a:moveTo>
                    <a:pt x="0" y="0"/>
                  </a:moveTo>
                  <a:lnTo>
                    <a:pt x="0" y="20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1" name="Freeform 559"/>
            <p:cNvSpPr>
              <a:spLocks noChangeAspect="1"/>
            </p:cNvSpPr>
            <p:nvPr/>
          </p:nvSpPr>
          <p:spPr bwMode="auto">
            <a:xfrm>
              <a:off x="4107" y="2732"/>
              <a:ext cx="32" cy="103"/>
            </a:xfrm>
            <a:custGeom>
              <a:avLst/>
              <a:gdLst>
                <a:gd name="T0" fmla="*/ 32 w 32"/>
                <a:gd name="T1" fmla="*/ 0 h 103"/>
                <a:gd name="T2" fmla="*/ 17 w 32"/>
                <a:gd name="T3" fmla="*/ 51 h 103"/>
                <a:gd name="T4" fmla="*/ 0 w 32"/>
                <a:gd name="T5" fmla="*/ 103 h 103"/>
                <a:gd name="T6" fmla="*/ 0 60000 65536"/>
                <a:gd name="T7" fmla="*/ 0 60000 65536"/>
                <a:gd name="T8" fmla="*/ 0 60000 65536"/>
                <a:gd name="T9" fmla="*/ 0 w 32"/>
                <a:gd name="T10" fmla="*/ 0 h 103"/>
                <a:gd name="T11" fmla="*/ 32 w 32"/>
                <a:gd name="T12" fmla="*/ 103 h 1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103">
                  <a:moveTo>
                    <a:pt x="32" y="0"/>
                  </a:moveTo>
                  <a:lnTo>
                    <a:pt x="17" y="51"/>
                  </a:lnTo>
                  <a:lnTo>
                    <a:pt x="0" y="10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2" name="Freeform 560"/>
            <p:cNvSpPr>
              <a:spLocks noChangeAspect="1"/>
            </p:cNvSpPr>
            <p:nvPr/>
          </p:nvSpPr>
          <p:spPr bwMode="auto">
            <a:xfrm>
              <a:off x="3826" y="2709"/>
              <a:ext cx="28" cy="45"/>
            </a:xfrm>
            <a:custGeom>
              <a:avLst/>
              <a:gdLst>
                <a:gd name="T0" fmla="*/ 0 w 28"/>
                <a:gd name="T1" fmla="*/ 45 h 45"/>
                <a:gd name="T2" fmla="*/ 12 w 28"/>
                <a:gd name="T3" fmla="*/ 42 h 45"/>
                <a:gd name="T4" fmla="*/ 20 w 28"/>
                <a:gd name="T5" fmla="*/ 36 h 45"/>
                <a:gd name="T6" fmla="*/ 26 w 28"/>
                <a:gd name="T7" fmla="*/ 28 h 45"/>
                <a:gd name="T8" fmla="*/ 28 w 28"/>
                <a:gd name="T9" fmla="*/ 20 h 45"/>
                <a:gd name="T10" fmla="*/ 27 w 28"/>
                <a:gd name="T11" fmla="*/ 13 h 45"/>
                <a:gd name="T12" fmla="*/ 23 w 28"/>
                <a:gd name="T13" fmla="*/ 7 h 45"/>
                <a:gd name="T14" fmla="*/ 18 w 28"/>
                <a:gd name="T15" fmla="*/ 3 h 45"/>
                <a:gd name="T16" fmla="*/ 12 w 28"/>
                <a:gd name="T17" fmla="*/ 1 h 45"/>
                <a:gd name="T18" fmla="*/ 5 w 28"/>
                <a:gd name="T19" fmla="*/ 0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45"/>
                <a:gd name="T32" fmla="*/ 28 w 28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45">
                  <a:moveTo>
                    <a:pt x="0" y="45"/>
                  </a:moveTo>
                  <a:lnTo>
                    <a:pt x="12" y="42"/>
                  </a:lnTo>
                  <a:lnTo>
                    <a:pt x="20" y="36"/>
                  </a:lnTo>
                  <a:lnTo>
                    <a:pt x="26" y="28"/>
                  </a:lnTo>
                  <a:lnTo>
                    <a:pt x="28" y="20"/>
                  </a:lnTo>
                  <a:lnTo>
                    <a:pt x="27" y="13"/>
                  </a:lnTo>
                  <a:lnTo>
                    <a:pt x="23" y="7"/>
                  </a:lnTo>
                  <a:lnTo>
                    <a:pt x="18" y="3"/>
                  </a:lnTo>
                  <a:lnTo>
                    <a:pt x="12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3" name="Freeform 561"/>
            <p:cNvSpPr>
              <a:spLocks noChangeAspect="1"/>
            </p:cNvSpPr>
            <p:nvPr/>
          </p:nvSpPr>
          <p:spPr bwMode="auto">
            <a:xfrm>
              <a:off x="3804" y="2709"/>
              <a:ext cx="27" cy="45"/>
            </a:xfrm>
            <a:custGeom>
              <a:avLst/>
              <a:gdLst>
                <a:gd name="T0" fmla="*/ 27 w 27"/>
                <a:gd name="T1" fmla="*/ 0 h 45"/>
                <a:gd name="T2" fmla="*/ 16 w 27"/>
                <a:gd name="T3" fmla="*/ 3 h 45"/>
                <a:gd name="T4" fmla="*/ 8 w 27"/>
                <a:gd name="T5" fmla="*/ 9 h 45"/>
                <a:gd name="T6" fmla="*/ 2 w 27"/>
                <a:gd name="T7" fmla="*/ 17 h 45"/>
                <a:gd name="T8" fmla="*/ 0 w 27"/>
                <a:gd name="T9" fmla="*/ 25 h 45"/>
                <a:gd name="T10" fmla="*/ 2 w 27"/>
                <a:gd name="T11" fmla="*/ 32 h 45"/>
                <a:gd name="T12" fmla="*/ 5 w 27"/>
                <a:gd name="T13" fmla="*/ 38 h 45"/>
                <a:gd name="T14" fmla="*/ 10 w 27"/>
                <a:gd name="T15" fmla="*/ 42 h 45"/>
                <a:gd name="T16" fmla="*/ 17 w 27"/>
                <a:gd name="T17" fmla="*/ 44 h 45"/>
                <a:gd name="T18" fmla="*/ 22 w 27"/>
                <a:gd name="T19" fmla="*/ 45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45"/>
                <a:gd name="T32" fmla="*/ 27 w 27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45">
                  <a:moveTo>
                    <a:pt x="27" y="0"/>
                  </a:moveTo>
                  <a:lnTo>
                    <a:pt x="16" y="3"/>
                  </a:lnTo>
                  <a:lnTo>
                    <a:pt x="8" y="9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2"/>
                  </a:lnTo>
                  <a:lnTo>
                    <a:pt x="5" y="38"/>
                  </a:lnTo>
                  <a:lnTo>
                    <a:pt x="10" y="42"/>
                  </a:lnTo>
                  <a:lnTo>
                    <a:pt x="17" y="44"/>
                  </a:lnTo>
                  <a:lnTo>
                    <a:pt x="22" y="4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4" name="Freeform 562"/>
            <p:cNvSpPr>
              <a:spLocks noChangeAspect="1"/>
            </p:cNvSpPr>
            <p:nvPr/>
          </p:nvSpPr>
          <p:spPr bwMode="auto">
            <a:xfrm>
              <a:off x="3712" y="2901"/>
              <a:ext cx="50" cy="192"/>
            </a:xfrm>
            <a:custGeom>
              <a:avLst/>
              <a:gdLst>
                <a:gd name="T0" fmla="*/ 0 w 50"/>
                <a:gd name="T1" fmla="*/ 0 h 192"/>
                <a:gd name="T2" fmla="*/ 25 w 50"/>
                <a:gd name="T3" fmla="*/ 49 h 192"/>
                <a:gd name="T4" fmla="*/ 42 w 50"/>
                <a:gd name="T5" fmla="*/ 103 h 192"/>
                <a:gd name="T6" fmla="*/ 50 w 50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192"/>
                <a:gd name="T14" fmla="*/ 50 w 50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192">
                  <a:moveTo>
                    <a:pt x="0" y="0"/>
                  </a:moveTo>
                  <a:lnTo>
                    <a:pt x="25" y="49"/>
                  </a:lnTo>
                  <a:lnTo>
                    <a:pt x="42" y="103"/>
                  </a:lnTo>
                  <a:lnTo>
                    <a:pt x="50" y="19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5" name="Freeform 563"/>
            <p:cNvSpPr>
              <a:spLocks noChangeAspect="1"/>
            </p:cNvSpPr>
            <p:nvPr/>
          </p:nvSpPr>
          <p:spPr bwMode="auto">
            <a:xfrm>
              <a:off x="3761" y="3093"/>
              <a:ext cx="1" cy="41"/>
            </a:xfrm>
            <a:custGeom>
              <a:avLst/>
              <a:gdLst>
                <a:gd name="T0" fmla="*/ 1 w 1"/>
                <a:gd name="T1" fmla="*/ 0 h 41"/>
                <a:gd name="T2" fmla="*/ 0 w 1"/>
                <a:gd name="T3" fmla="*/ 20 h 41"/>
                <a:gd name="T4" fmla="*/ 0 w 1"/>
                <a:gd name="T5" fmla="*/ 41 h 41"/>
                <a:gd name="T6" fmla="*/ 0 60000 65536"/>
                <a:gd name="T7" fmla="*/ 0 60000 65536"/>
                <a:gd name="T8" fmla="*/ 0 60000 65536"/>
                <a:gd name="T9" fmla="*/ 0 w 1"/>
                <a:gd name="T10" fmla="*/ 0 h 41"/>
                <a:gd name="T11" fmla="*/ 1 w 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1">
                  <a:moveTo>
                    <a:pt x="1" y="0"/>
                  </a:moveTo>
                  <a:lnTo>
                    <a:pt x="0" y="20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6" name="Freeform 564"/>
            <p:cNvSpPr>
              <a:spLocks noChangeAspect="1"/>
            </p:cNvSpPr>
            <p:nvPr/>
          </p:nvSpPr>
          <p:spPr bwMode="auto">
            <a:xfrm>
              <a:off x="3687" y="2808"/>
              <a:ext cx="25" cy="93"/>
            </a:xfrm>
            <a:custGeom>
              <a:avLst/>
              <a:gdLst>
                <a:gd name="T0" fmla="*/ 0 w 25"/>
                <a:gd name="T1" fmla="*/ 0 h 93"/>
                <a:gd name="T2" fmla="*/ 6 w 25"/>
                <a:gd name="T3" fmla="*/ 49 h 93"/>
                <a:gd name="T4" fmla="*/ 25 w 25"/>
                <a:gd name="T5" fmla="*/ 93 h 93"/>
                <a:gd name="T6" fmla="*/ 0 60000 65536"/>
                <a:gd name="T7" fmla="*/ 0 60000 65536"/>
                <a:gd name="T8" fmla="*/ 0 60000 65536"/>
                <a:gd name="T9" fmla="*/ 0 w 25"/>
                <a:gd name="T10" fmla="*/ 0 h 93"/>
                <a:gd name="T11" fmla="*/ 25 w 25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93">
                  <a:moveTo>
                    <a:pt x="0" y="0"/>
                  </a:moveTo>
                  <a:lnTo>
                    <a:pt x="6" y="49"/>
                  </a:lnTo>
                  <a:lnTo>
                    <a:pt x="25" y="9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7" name="Line 565"/>
            <p:cNvSpPr>
              <a:spLocks noChangeAspect="1" noChangeShapeType="1"/>
            </p:cNvSpPr>
            <p:nvPr/>
          </p:nvSpPr>
          <p:spPr bwMode="auto">
            <a:xfrm>
              <a:off x="3828" y="270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8" name="Freeform 566"/>
            <p:cNvSpPr>
              <a:spLocks noChangeAspect="1"/>
            </p:cNvSpPr>
            <p:nvPr/>
          </p:nvSpPr>
          <p:spPr bwMode="auto">
            <a:xfrm>
              <a:off x="3946" y="2689"/>
              <a:ext cx="9" cy="19"/>
            </a:xfrm>
            <a:custGeom>
              <a:avLst/>
              <a:gdLst>
                <a:gd name="T0" fmla="*/ 0 w 9"/>
                <a:gd name="T1" fmla="*/ 0 h 19"/>
                <a:gd name="T2" fmla="*/ 2 w 9"/>
                <a:gd name="T3" fmla="*/ 0 h 19"/>
                <a:gd name="T4" fmla="*/ 5 w 9"/>
                <a:gd name="T5" fmla="*/ 3 h 19"/>
                <a:gd name="T6" fmla="*/ 8 w 9"/>
                <a:gd name="T7" fmla="*/ 10 h 19"/>
                <a:gd name="T8" fmla="*/ 9 w 9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9"/>
                <a:gd name="T17" fmla="*/ 9 w 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9">
                  <a:moveTo>
                    <a:pt x="0" y="0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8" y="10"/>
                  </a:lnTo>
                  <a:lnTo>
                    <a:pt x="9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39" name="Line 567"/>
            <p:cNvSpPr>
              <a:spLocks noChangeAspect="1" noChangeShapeType="1"/>
            </p:cNvSpPr>
            <p:nvPr/>
          </p:nvSpPr>
          <p:spPr bwMode="auto">
            <a:xfrm flipH="1">
              <a:off x="3949" y="2708"/>
              <a:ext cx="6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0" name="Freeform 568"/>
            <p:cNvSpPr>
              <a:spLocks noChangeAspect="1"/>
            </p:cNvSpPr>
            <p:nvPr/>
          </p:nvSpPr>
          <p:spPr bwMode="auto">
            <a:xfrm>
              <a:off x="3934" y="2756"/>
              <a:ext cx="15" cy="2"/>
            </a:xfrm>
            <a:custGeom>
              <a:avLst/>
              <a:gdLst>
                <a:gd name="T0" fmla="*/ 15 w 15"/>
                <a:gd name="T1" fmla="*/ 0 h 2"/>
                <a:gd name="T2" fmla="*/ 13 w 15"/>
                <a:gd name="T3" fmla="*/ 0 h 2"/>
                <a:gd name="T4" fmla="*/ 11 w 15"/>
                <a:gd name="T5" fmla="*/ 0 h 2"/>
                <a:gd name="T6" fmla="*/ 9 w 15"/>
                <a:gd name="T7" fmla="*/ 1 h 2"/>
                <a:gd name="T8" fmla="*/ 8 w 15"/>
                <a:gd name="T9" fmla="*/ 1 h 2"/>
                <a:gd name="T10" fmla="*/ 6 w 15"/>
                <a:gd name="T11" fmla="*/ 1 h 2"/>
                <a:gd name="T12" fmla="*/ 4 w 15"/>
                <a:gd name="T13" fmla="*/ 1 h 2"/>
                <a:gd name="T14" fmla="*/ 2 w 15"/>
                <a:gd name="T15" fmla="*/ 2 h 2"/>
                <a:gd name="T16" fmla="*/ 0 w 15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"/>
                <a:gd name="T29" fmla="*/ 15 w 1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">
                  <a:moveTo>
                    <a:pt x="15" y="0"/>
                  </a:moveTo>
                  <a:lnTo>
                    <a:pt x="13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1" name="Freeform 569"/>
            <p:cNvSpPr>
              <a:spLocks noChangeAspect="1"/>
            </p:cNvSpPr>
            <p:nvPr/>
          </p:nvSpPr>
          <p:spPr bwMode="auto">
            <a:xfrm>
              <a:off x="3931" y="2700"/>
              <a:ext cx="5" cy="1"/>
            </a:xfrm>
            <a:custGeom>
              <a:avLst/>
              <a:gdLst>
                <a:gd name="T0" fmla="*/ 5 w 5"/>
                <a:gd name="T1" fmla="*/ 1 h 1"/>
                <a:gd name="T2" fmla="*/ 4 w 5"/>
                <a:gd name="T3" fmla="*/ 1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1"/>
                  </a:move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2" name="Freeform 570"/>
            <p:cNvSpPr>
              <a:spLocks noChangeAspect="1"/>
            </p:cNvSpPr>
            <p:nvPr/>
          </p:nvSpPr>
          <p:spPr bwMode="auto">
            <a:xfrm>
              <a:off x="3925" y="2700"/>
              <a:ext cx="6" cy="1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4 w 6"/>
                <a:gd name="T5" fmla="*/ 0 h 1"/>
                <a:gd name="T6" fmla="*/ 3 w 6"/>
                <a:gd name="T7" fmla="*/ 0 h 1"/>
                <a:gd name="T8" fmla="*/ 3 w 6"/>
                <a:gd name="T9" fmla="*/ 0 h 1"/>
                <a:gd name="T10" fmla="*/ 2 w 6"/>
                <a:gd name="T11" fmla="*/ 0 h 1"/>
                <a:gd name="T12" fmla="*/ 1 w 6"/>
                <a:gd name="T13" fmla="*/ 0 h 1"/>
                <a:gd name="T14" fmla="*/ 0 w 6"/>
                <a:gd name="T15" fmla="*/ 0 h 1"/>
                <a:gd name="T16" fmla="*/ 0 w 6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6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3" name="Line 571"/>
            <p:cNvSpPr>
              <a:spLocks noChangeAspect="1" noChangeShapeType="1"/>
            </p:cNvSpPr>
            <p:nvPr/>
          </p:nvSpPr>
          <p:spPr bwMode="auto">
            <a:xfrm flipH="1">
              <a:off x="3917" y="2701"/>
              <a:ext cx="8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4" name="Freeform 572"/>
            <p:cNvSpPr>
              <a:spLocks noChangeAspect="1"/>
            </p:cNvSpPr>
            <p:nvPr/>
          </p:nvSpPr>
          <p:spPr bwMode="auto">
            <a:xfrm>
              <a:off x="3901" y="2760"/>
              <a:ext cx="16" cy="1"/>
            </a:xfrm>
            <a:custGeom>
              <a:avLst/>
              <a:gdLst>
                <a:gd name="T0" fmla="*/ 16 w 16"/>
                <a:gd name="T1" fmla="*/ 0 h 1"/>
                <a:gd name="T2" fmla="*/ 14 w 16"/>
                <a:gd name="T3" fmla="*/ 0 h 1"/>
                <a:gd name="T4" fmla="*/ 12 w 16"/>
                <a:gd name="T5" fmla="*/ 0 h 1"/>
                <a:gd name="T6" fmla="*/ 10 w 16"/>
                <a:gd name="T7" fmla="*/ 0 h 1"/>
                <a:gd name="T8" fmla="*/ 8 w 16"/>
                <a:gd name="T9" fmla="*/ 1 h 1"/>
                <a:gd name="T10" fmla="*/ 6 w 16"/>
                <a:gd name="T11" fmla="*/ 1 h 1"/>
                <a:gd name="T12" fmla="*/ 4 w 16"/>
                <a:gd name="T13" fmla="*/ 1 h 1"/>
                <a:gd name="T14" fmla="*/ 2 w 16"/>
                <a:gd name="T15" fmla="*/ 1 h 1"/>
                <a:gd name="T16" fmla="*/ 0 w 16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"/>
                <a:gd name="T29" fmla="*/ 16 w 1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">
                  <a:moveTo>
                    <a:pt x="16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5" name="Freeform 573"/>
            <p:cNvSpPr>
              <a:spLocks noChangeAspect="1"/>
            </p:cNvSpPr>
            <p:nvPr/>
          </p:nvSpPr>
          <p:spPr bwMode="auto">
            <a:xfrm>
              <a:off x="3891" y="2702"/>
              <a:ext cx="18" cy="2"/>
            </a:xfrm>
            <a:custGeom>
              <a:avLst/>
              <a:gdLst>
                <a:gd name="T0" fmla="*/ 18 w 18"/>
                <a:gd name="T1" fmla="*/ 0 h 2"/>
                <a:gd name="T2" fmla="*/ 16 w 18"/>
                <a:gd name="T3" fmla="*/ 0 h 2"/>
                <a:gd name="T4" fmla="*/ 14 w 18"/>
                <a:gd name="T5" fmla="*/ 1 h 2"/>
                <a:gd name="T6" fmla="*/ 11 w 18"/>
                <a:gd name="T7" fmla="*/ 1 h 2"/>
                <a:gd name="T8" fmla="*/ 9 w 18"/>
                <a:gd name="T9" fmla="*/ 1 h 2"/>
                <a:gd name="T10" fmla="*/ 7 w 18"/>
                <a:gd name="T11" fmla="*/ 1 h 2"/>
                <a:gd name="T12" fmla="*/ 5 w 18"/>
                <a:gd name="T13" fmla="*/ 1 h 2"/>
                <a:gd name="T14" fmla="*/ 3 w 18"/>
                <a:gd name="T15" fmla="*/ 1 h 2"/>
                <a:gd name="T16" fmla="*/ 0 w 18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"/>
                <a:gd name="T29" fmla="*/ 18 w 18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">
                  <a:moveTo>
                    <a:pt x="18" y="0"/>
                  </a:moveTo>
                  <a:lnTo>
                    <a:pt x="16" y="0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6" name="Line 574"/>
            <p:cNvSpPr>
              <a:spLocks noChangeAspect="1" noChangeShapeType="1"/>
            </p:cNvSpPr>
            <p:nvPr/>
          </p:nvSpPr>
          <p:spPr bwMode="auto">
            <a:xfrm flipH="1">
              <a:off x="3884" y="2704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7" name="Freeform 575"/>
            <p:cNvSpPr>
              <a:spLocks noChangeAspect="1"/>
            </p:cNvSpPr>
            <p:nvPr/>
          </p:nvSpPr>
          <p:spPr bwMode="auto">
            <a:xfrm>
              <a:off x="3867" y="2763"/>
              <a:ext cx="17" cy="1"/>
            </a:xfrm>
            <a:custGeom>
              <a:avLst/>
              <a:gdLst>
                <a:gd name="T0" fmla="*/ 17 w 17"/>
                <a:gd name="T1" fmla="*/ 0 h 1"/>
                <a:gd name="T2" fmla="*/ 15 w 17"/>
                <a:gd name="T3" fmla="*/ 0 h 1"/>
                <a:gd name="T4" fmla="*/ 13 w 17"/>
                <a:gd name="T5" fmla="*/ 0 h 1"/>
                <a:gd name="T6" fmla="*/ 11 w 17"/>
                <a:gd name="T7" fmla="*/ 0 h 1"/>
                <a:gd name="T8" fmla="*/ 9 w 17"/>
                <a:gd name="T9" fmla="*/ 1 h 1"/>
                <a:gd name="T10" fmla="*/ 7 w 17"/>
                <a:gd name="T11" fmla="*/ 1 h 1"/>
                <a:gd name="T12" fmla="*/ 4 w 17"/>
                <a:gd name="T13" fmla="*/ 1 h 1"/>
                <a:gd name="T14" fmla="*/ 2 w 17"/>
                <a:gd name="T15" fmla="*/ 1 h 1"/>
                <a:gd name="T16" fmla="*/ 0 w 17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"/>
                <a:gd name="T29" fmla="*/ 17 w 1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">
                  <a:moveTo>
                    <a:pt x="17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8" name="Freeform 576"/>
            <p:cNvSpPr>
              <a:spLocks noChangeAspect="1"/>
            </p:cNvSpPr>
            <p:nvPr/>
          </p:nvSpPr>
          <p:spPr bwMode="auto">
            <a:xfrm>
              <a:off x="4097" y="2756"/>
              <a:ext cx="15" cy="11"/>
            </a:xfrm>
            <a:custGeom>
              <a:avLst/>
              <a:gdLst>
                <a:gd name="T0" fmla="*/ 0 w 15"/>
                <a:gd name="T1" fmla="*/ 11 h 11"/>
                <a:gd name="T2" fmla="*/ 12 w 15"/>
                <a:gd name="T3" fmla="*/ 3 h 11"/>
                <a:gd name="T4" fmla="*/ 15 w 15"/>
                <a:gd name="T5" fmla="*/ 0 h 11"/>
                <a:gd name="T6" fmla="*/ 0 60000 65536"/>
                <a:gd name="T7" fmla="*/ 0 60000 65536"/>
                <a:gd name="T8" fmla="*/ 0 60000 65536"/>
                <a:gd name="T9" fmla="*/ 0 w 15"/>
                <a:gd name="T10" fmla="*/ 0 h 11"/>
                <a:gd name="T11" fmla="*/ 15 w 15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1">
                  <a:moveTo>
                    <a:pt x="0" y="11"/>
                  </a:moveTo>
                  <a:lnTo>
                    <a:pt x="12" y="3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49" name="Freeform 577"/>
            <p:cNvSpPr>
              <a:spLocks noChangeAspect="1"/>
            </p:cNvSpPr>
            <p:nvPr/>
          </p:nvSpPr>
          <p:spPr bwMode="auto">
            <a:xfrm>
              <a:off x="3792" y="2767"/>
              <a:ext cx="305" cy="49"/>
            </a:xfrm>
            <a:custGeom>
              <a:avLst/>
              <a:gdLst>
                <a:gd name="T0" fmla="*/ 0 w 305"/>
                <a:gd name="T1" fmla="*/ 49 h 49"/>
                <a:gd name="T2" fmla="*/ 45 w 305"/>
                <a:gd name="T3" fmla="*/ 48 h 49"/>
                <a:gd name="T4" fmla="*/ 90 w 305"/>
                <a:gd name="T5" fmla="*/ 45 h 49"/>
                <a:gd name="T6" fmla="*/ 133 w 305"/>
                <a:gd name="T7" fmla="*/ 41 h 49"/>
                <a:gd name="T8" fmla="*/ 174 w 305"/>
                <a:gd name="T9" fmla="*/ 35 h 49"/>
                <a:gd name="T10" fmla="*/ 212 w 305"/>
                <a:gd name="T11" fmla="*/ 28 h 49"/>
                <a:gd name="T12" fmla="*/ 247 w 305"/>
                <a:gd name="T13" fmla="*/ 20 h 49"/>
                <a:gd name="T14" fmla="*/ 279 w 305"/>
                <a:gd name="T15" fmla="*/ 10 h 49"/>
                <a:gd name="T16" fmla="*/ 305 w 305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49"/>
                <a:gd name="T29" fmla="*/ 305 w 305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49">
                  <a:moveTo>
                    <a:pt x="0" y="49"/>
                  </a:moveTo>
                  <a:lnTo>
                    <a:pt x="45" y="48"/>
                  </a:lnTo>
                  <a:lnTo>
                    <a:pt x="90" y="45"/>
                  </a:lnTo>
                  <a:lnTo>
                    <a:pt x="133" y="41"/>
                  </a:lnTo>
                  <a:lnTo>
                    <a:pt x="174" y="35"/>
                  </a:lnTo>
                  <a:lnTo>
                    <a:pt x="212" y="28"/>
                  </a:lnTo>
                  <a:lnTo>
                    <a:pt x="247" y="20"/>
                  </a:lnTo>
                  <a:lnTo>
                    <a:pt x="279" y="10"/>
                  </a:lnTo>
                  <a:lnTo>
                    <a:pt x="3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0" name="Freeform 578"/>
            <p:cNvSpPr>
              <a:spLocks noChangeAspect="1"/>
            </p:cNvSpPr>
            <p:nvPr/>
          </p:nvSpPr>
          <p:spPr bwMode="auto">
            <a:xfrm>
              <a:off x="3766" y="2811"/>
              <a:ext cx="26" cy="5"/>
            </a:xfrm>
            <a:custGeom>
              <a:avLst/>
              <a:gdLst>
                <a:gd name="T0" fmla="*/ 0 w 26"/>
                <a:gd name="T1" fmla="*/ 0 h 5"/>
                <a:gd name="T2" fmla="*/ 20 w 26"/>
                <a:gd name="T3" fmla="*/ 5 h 5"/>
                <a:gd name="T4" fmla="*/ 26 w 26"/>
                <a:gd name="T5" fmla="*/ 5 h 5"/>
                <a:gd name="T6" fmla="*/ 0 60000 65536"/>
                <a:gd name="T7" fmla="*/ 0 60000 65536"/>
                <a:gd name="T8" fmla="*/ 0 60000 65536"/>
                <a:gd name="T9" fmla="*/ 0 w 26"/>
                <a:gd name="T10" fmla="*/ 0 h 5"/>
                <a:gd name="T11" fmla="*/ 26 w 26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5">
                  <a:moveTo>
                    <a:pt x="0" y="0"/>
                  </a:moveTo>
                  <a:lnTo>
                    <a:pt x="20" y="5"/>
                  </a:lnTo>
                  <a:lnTo>
                    <a:pt x="26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1" name="Line 579"/>
            <p:cNvSpPr>
              <a:spLocks noChangeAspect="1" noChangeShapeType="1"/>
            </p:cNvSpPr>
            <p:nvPr/>
          </p:nvSpPr>
          <p:spPr bwMode="auto">
            <a:xfrm>
              <a:off x="3891" y="270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2" name="Line 580"/>
            <p:cNvSpPr>
              <a:spLocks noChangeAspect="1" noChangeShapeType="1"/>
            </p:cNvSpPr>
            <p:nvPr/>
          </p:nvSpPr>
          <p:spPr bwMode="auto">
            <a:xfrm>
              <a:off x="3909" y="2702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3" name="Line 581"/>
            <p:cNvSpPr>
              <a:spLocks noChangeAspect="1" noChangeShapeType="1"/>
            </p:cNvSpPr>
            <p:nvPr/>
          </p:nvSpPr>
          <p:spPr bwMode="auto">
            <a:xfrm>
              <a:off x="3884" y="2763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4" name="Line 582"/>
            <p:cNvSpPr>
              <a:spLocks noChangeAspect="1" noChangeShapeType="1"/>
            </p:cNvSpPr>
            <p:nvPr/>
          </p:nvSpPr>
          <p:spPr bwMode="auto">
            <a:xfrm>
              <a:off x="3955" y="2708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5" name="Freeform 583"/>
            <p:cNvSpPr>
              <a:spLocks noChangeAspect="1"/>
            </p:cNvSpPr>
            <p:nvPr/>
          </p:nvSpPr>
          <p:spPr bwMode="auto">
            <a:xfrm>
              <a:off x="4035" y="2508"/>
              <a:ext cx="4" cy="7"/>
            </a:xfrm>
            <a:custGeom>
              <a:avLst/>
              <a:gdLst>
                <a:gd name="T0" fmla="*/ 4 w 4"/>
                <a:gd name="T1" fmla="*/ 7 h 7"/>
                <a:gd name="T2" fmla="*/ 3 w 4"/>
                <a:gd name="T3" fmla="*/ 5 h 7"/>
                <a:gd name="T4" fmla="*/ 2 w 4"/>
                <a:gd name="T5" fmla="*/ 2 h 7"/>
                <a:gd name="T6" fmla="*/ 1 w 4"/>
                <a:gd name="T7" fmla="*/ 1 h 7"/>
                <a:gd name="T8" fmla="*/ 0 w 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7"/>
                  </a:moveTo>
                  <a:lnTo>
                    <a:pt x="3" y="5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6" name="Line 584"/>
            <p:cNvSpPr>
              <a:spLocks noChangeAspect="1" noChangeShapeType="1"/>
            </p:cNvSpPr>
            <p:nvPr/>
          </p:nvSpPr>
          <p:spPr bwMode="auto">
            <a:xfrm>
              <a:off x="3925" y="270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7" name="Line 585"/>
            <p:cNvSpPr>
              <a:spLocks noChangeAspect="1" noChangeShapeType="1"/>
            </p:cNvSpPr>
            <p:nvPr/>
          </p:nvSpPr>
          <p:spPr bwMode="auto">
            <a:xfrm>
              <a:off x="3931" y="270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8" name="Line 586"/>
            <p:cNvSpPr>
              <a:spLocks noChangeAspect="1" noChangeShapeType="1"/>
            </p:cNvSpPr>
            <p:nvPr/>
          </p:nvSpPr>
          <p:spPr bwMode="auto">
            <a:xfrm>
              <a:off x="3917" y="2760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59" name="Freeform 587"/>
            <p:cNvSpPr>
              <a:spLocks noChangeAspect="1"/>
            </p:cNvSpPr>
            <p:nvPr/>
          </p:nvSpPr>
          <p:spPr bwMode="auto">
            <a:xfrm>
              <a:off x="4039" y="2515"/>
              <a:ext cx="1" cy="28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9 h 28"/>
                <a:gd name="T4" fmla="*/ 0 w 1"/>
                <a:gd name="T5" fmla="*/ 23 h 28"/>
                <a:gd name="T6" fmla="*/ 0 w 1"/>
                <a:gd name="T7" fmla="*/ 28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8"/>
                <a:gd name="T14" fmla="*/ 1 w 1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8">
                  <a:moveTo>
                    <a:pt x="0" y="0"/>
                  </a:moveTo>
                  <a:lnTo>
                    <a:pt x="0" y="9"/>
                  </a:lnTo>
                  <a:lnTo>
                    <a:pt x="0" y="23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0" name="Freeform 588"/>
            <p:cNvSpPr>
              <a:spLocks noChangeAspect="1"/>
            </p:cNvSpPr>
            <p:nvPr/>
          </p:nvSpPr>
          <p:spPr bwMode="auto">
            <a:xfrm>
              <a:off x="4032" y="2543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2 w 7"/>
                <a:gd name="T3" fmla="*/ 10 h 11"/>
                <a:gd name="T4" fmla="*/ 4 w 7"/>
                <a:gd name="T5" fmla="*/ 8 h 11"/>
                <a:gd name="T6" fmla="*/ 6 w 7"/>
                <a:gd name="T7" fmla="*/ 5 h 11"/>
                <a:gd name="T8" fmla="*/ 7 w 7"/>
                <a:gd name="T9" fmla="*/ 2 h 11"/>
                <a:gd name="T10" fmla="*/ 7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1"/>
                <a:gd name="T20" fmla="*/ 7 w 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1">
                  <a:moveTo>
                    <a:pt x="0" y="11"/>
                  </a:moveTo>
                  <a:lnTo>
                    <a:pt x="2" y="10"/>
                  </a:lnTo>
                  <a:lnTo>
                    <a:pt x="4" y="8"/>
                  </a:lnTo>
                  <a:lnTo>
                    <a:pt x="6" y="5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1" name="Freeform 589"/>
            <p:cNvSpPr>
              <a:spLocks noChangeAspect="1"/>
            </p:cNvSpPr>
            <p:nvPr/>
          </p:nvSpPr>
          <p:spPr bwMode="auto">
            <a:xfrm>
              <a:off x="4001" y="2678"/>
              <a:ext cx="15" cy="44"/>
            </a:xfrm>
            <a:custGeom>
              <a:avLst/>
              <a:gdLst>
                <a:gd name="T0" fmla="*/ 6 w 15"/>
                <a:gd name="T1" fmla="*/ 0 h 44"/>
                <a:gd name="T2" fmla="*/ 10 w 15"/>
                <a:gd name="T3" fmla="*/ 3 h 44"/>
                <a:gd name="T4" fmla="*/ 13 w 15"/>
                <a:gd name="T5" fmla="*/ 8 h 44"/>
                <a:gd name="T6" fmla="*/ 15 w 15"/>
                <a:gd name="T7" fmla="*/ 17 h 44"/>
                <a:gd name="T8" fmla="*/ 14 w 15"/>
                <a:gd name="T9" fmla="*/ 25 h 44"/>
                <a:gd name="T10" fmla="*/ 10 w 15"/>
                <a:gd name="T11" fmla="*/ 33 h 44"/>
                <a:gd name="T12" fmla="*/ 5 w 15"/>
                <a:gd name="T13" fmla="*/ 40 h 44"/>
                <a:gd name="T14" fmla="*/ 0 w 15"/>
                <a:gd name="T15" fmla="*/ 44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44"/>
                <a:gd name="T26" fmla="*/ 15 w 15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44">
                  <a:moveTo>
                    <a:pt x="6" y="0"/>
                  </a:moveTo>
                  <a:lnTo>
                    <a:pt x="10" y="3"/>
                  </a:lnTo>
                  <a:lnTo>
                    <a:pt x="13" y="8"/>
                  </a:lnTo>
                  <a:lnTo>
                    <a:pt x="15" y="17"/>
                  </a:lnTo>
                  <a:lnTo>
                    <a:pt x="14" y="25"/>
                  </a:lnTo>
                  <a:lnTo>
                    <a:pt x="10" y="33"/>
                  </a:lnTo>
                  <a:lnTo>
                    <a:pt x="5" y="40"/>
                  </a:lnTo>
                  <a:lnTo>
                    <a:pt x="0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2" name="Line 590"/>
            <p:cNvSpPr>
              <a:spLocks noChangeAspect="1" noChangeShapeType="1"/>
            </p:cNvSpPr>
            <p:nvPr/>
          </p:nvSpPr>
          <p:spPr bwMode="auto">
            <a:xfrm>
              <a:off x="4001" y="2722"/>
              <a:ext cx="1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3" name="Freeform 591"/>
            <p:cNvSpPr>
              <a:spLocks noChangeAspect="1"/>
            </p:cNvSpPr>
            <p:nvPr/>
          </p:nvSpPr>
          <p:spPr bwMode="auto">
            <a:xfrm>
              <a:off x="3996" y="2745"/>
              <a:ext cx="16" cy="3"/>
            </a:xfrm>
            <a:custGeom>
              <a:avLst/>
              <a:gdLst>
                <a:gd name="T0" fmla="*/ 16 w 16"/>
                <a:gd name="T1" fmla="*/ 0 h 3"/>
                <a:gd name="T2" fmla="*/ 14 w 16"/>
                <a:gd name="T3" fmla="*/ 0 h 3"/>
                <a:gd name="T4" fmla="*/ 12 w 16"/>
                <a:gd name="T5" fmla="*/ 1 h 3"/>
                <a:gd name="T6" fmla="*/ 10 w 16"/>
                <a:gd name="T7" fmla="*/ 1 h 3"/>
                <a:gd name="T8" fmla="*/ 8 w 16"/>
                <a:gd name="T9" fmla="*/ 2 h 3"/>
                <a:gd name="T10" fmla="*/ 6 w 16"/>
                <a:gd name="T11" fmla="*/ 2 h 3"/>
                <a:gd name="T12" fmla="*/ 4 w 16"/>
                <a:gd name="T13" fmla="*/ 3 h 3"/>
                <a:gd name="T14" fmla="*/ 2 w 16"/>
                <a:gd name="T15" fmla="*/ 3 h 3"/>
                <a:gd name="T16" fmla="*/ 0 w 16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"/>
                <a:gd name="T29" fmla="*/ 16 w 1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">
                  <a:moveTo>
                    <a:pt x="16" y="0"/>
                  </a:moveTo>
                  <a:lnTo>
                    <a:pt x="14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4" name="Freeform 592"/>
            <p:cNvSpPr>
              <a:spLocks noChangeAspect="1"/>
            </p:cNvSpPr>
            <p:nvPr/>
          </p:nvSpPr>
          <p:spPr bwMode="auto">
            <a:xfrm>
              <a:off x="3994" y="2691"/>
              <a:ext cx="5" cy="1"/>
            </a:xfrm>
            <a:custGeom>
              <a:avLst/>
              <a:gdLst>
                <a:gd name="T0" fmla="*/ 5 w 5"/>
                <a:gd name="T1" fmla="*/ 1 h 1"/>
                <a:gd name="T2" fmla="*/ 4 w 5"/>
                <a:gd name="T3" fmla="*/ 0 h 1"/>
                <a:gd name="T4" fmla="*/ 0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5" y="1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5" name="Freeform 593"/>
            <p:cNvSpPr>
              <a:spLocks noChangeAspect="1"/>
            </p:cNvSpPr>
            <p:nvPr/>
          </p:nvSpPr>
          <p:spPr bwMode="auto">
            <a:xfrm>
              <a:off x="3977" y="2691"/>
              <a:ext cx="17" cy="3"/>
            </a:xfrm>
            <a:custGeom>
              <a:avLst/>
              <a:gdLst>
                <a:gd name="T0" fmla="*/ 17 w 17"/>
                <a:gd name="T1" fmla="*/ 0 h 3"/>
                <a:gd name="T2" fmla="*/ 15 w 17"/>
                <a:gd name="T3" fmla="*/ 0 h 3"/>
                <a:gd name="T4" fmla="*/ 12 w 17"/>
                <a:gd name="T5" fmla="*/ 0 h 3"/>
                <a:gd name="T6" fmla="*/ 10 w 17"/>
                <a:gd name="T7" fmla="*/ 1 h 3"/>
                <a:gd name="T8" fmla="*/ 8 w 17"/>
                <a:gd name="T9" fmla="*/ 1 h 3"/>
                <a:gd name="T10" fmla="*/ 6 w 17"/>
                <a:gd name="T11" fmla="*/ 2 h 3"/>
                <a:gd name="T12" fmla="*/ 4 w 17"/>
                <a:gd name="T13" fmla="*/ 2 h 3"/>
                <a:gd name="T14" fmla="*/ 2 w 17"/>
                <a:gd name="T15" fmla="*/ 2 h 3"/>
                <a:gd name="T16" fmla="*/ 0 w 17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3"/>
                <a:gd name="T29" fmla="*/ 17 w 1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3">
                  <a:moveTo>
                    <a:pt x="17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6" name="Line 594"/>
            <p:cNvSpPr>
              <a:spLocks noChangeAspect="1" noChangeShapeType="1"/>
            </p:cNvSpPr>
            <p:nvPr/>
          </p:nvSpPr>
          <p:spPr bwMode="auto">
            <a:xfrm flipH="1">
              <a:off x="3970" y="2694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7" name="Freeform 595"/>
            <p:cNvSpPr>
              <a:spLocks noChangeAspect="1"/>
            </p:cNvSpPr>
            <p:nvPr/>
          </p:nvSpPr>
          <p:spPr bwMode="auto">
            <a:xfrm>
              <a:off x="3955" y="2753"/>
              <a:ext cx="15" cy="2"/>
            </a:xfrm>
            <a:custGeom>
              <a:avLst/>
              <a:gdLst>
                <a:gd name="T0" fmla="*/ 15 w 15"/>
                <a:gd name="T1" fmla="*/ 0 h 2"/>
                <a:gd name="T2" fmla="*/ 13 w 15"/>
                <a:gd name="T3" fmla="*/ 0 h 2"/>
                <a:gd name="T4" fmla="*/ 11 w 15"/>
                <a:gd name="T5" fmla="*/ 0 h 2"/>
                <a:gd name="T6" fmla="*/ 9 w 15"/>
                <a:gd name="T7" fmla="*/ 1 h 2"/>
                <a:gd name="T8" fmla="*/ 7 w 15"/>
                <a:gd name="T9" fmla="*/ 1 h 2"/>
                <a:gd name="T10" fmla="*/ 6 w 15"/>
                <a:gd name="T11" fmla="*/ 1 h 2"/>
                <a:gd name="T12" fmla="*/ 4 w 15"/>
                <a:gd name="T13" fmla="*/ 1 h 2"/>
                <a:gd name="T14" fmla="*/ 2 w 15"/>
                <a:gd name="T15" fmla="*/ 2 h 2"/>
                <a:gd name="T16" fmla="*/ 0 w 15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"/>
                <a:gd name="T29" fmla="*/ 15 w 1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">
                  <a:moveTo>
                    <a:pt x="15" y="0"/>
                  </a:moveTo>
                  <a:lnTo>
                    <a:pt x="13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8" name="Line 596"/>
            <p:cNvSpPr>
              <a:spLocks noChangeAspect="1" noChangeShapeType="1"/>
            </p:cNvSpPr>
            <p:nvPr/>
          </p:nvSpPr>
          <p:spPr bwMode="auto">
            <a:xfrm>
              <a:off x="3949" y="275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69" name="Line 597"/>
            <p:cNvSpPr>
              <a:spLocks noChangeAspect="1" noChangeShapeType="1"/>
            </p:cNvSpPr>
            <p:nvPr/>
          </p:nvSpPr>
          <p:spPr bwMode="auto">
            <a:xfrm>
              <a:off x="3977" y="269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0" name="Line 598"/>
            <p:cNvSpPr>
              <a:spLocks noChangeAspect="1" noChangeShapeType="1"/>
            </p:cNvSpPr>
            <p:nvPr/>
          </p:nvSpPr>
          <p:spPr bwMode="auto">
            <a:xfrm>
              <a:off x="3994" y="269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1" name="Line 599"/>
            <p:cNvSpPr>
              <a:spLocks noChangeAspect="1" noChangeShapeType="1"/>
            </p:cNvSpPr>
            <p:nvPr/>
          </p:nvSpPr>
          <p:spPr bwMode="auto">
            <a:xfrm>
              <a:off x="3970" y="275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2" name="Line 600"/>
            <p:cNvSpPr>
              <a:spLocks noChangeAspect="1" noChangeShapeType="1"/>
            </p:cNvSpPr>
            <p:nvPr/>
          </p:nvSpPr>
          <p:spPr bwMode="auto">
            <a:xfrm>
              <a:off x="4001" y="2722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3" name="Freeform 601"/>
            <p:cNvSpPr>
              <a:spLocks noChangeAspect="1"/>
            </p:cNvSpPr>
            <p:nvPr/>
          </p:nvSpPr>
          <p:spPr bwMode="auto">
            <a:xfrm>
              <a:off x="4028" y="2738"/>
              <a:ext cx="13" cy="2"/>
            </a:xfrm>
            <a:custGeom>
              <a:avLst/>
              <a:gdLst>
                <a:gd name="T0" fmla="*/ 13 w 13"/>
                <a:gd name="T1" fmla="*/ 2 h 2"/>
                <a:gd name="T2" fmla="*/ 3 w 13"/>
                <a:gd name="T3" fmla="*/ 2 h 2"/>
                <a:gd name="T4" fmla="*/ 0 w 13"/>
                <a:gd name="T5" fmla="*/ 0 h 2"/>
                <a:gd name="T6" fmla="*/ 0 60000 65536"/>
                <a:gd name="T7" fmla="*/ 0 60000 65536"/>
                <a:gd name="T8" fmla="*/ 0 60000 65536"/>
                <a:gd name="T9" fmla="*/ 0 w 13"/>
                <a:gd name="T10" fmla="*/ 0 h 2"/>
                <a:gd name="T11" fmla="*/ 13 w 1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2">
                  <a:moveTo>
                    <a:pt x="13" y="2"/>
                  </a:move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4" name="Line 602"/>
            <p:cNvSpPr>
              <a:spLocks noChangeAspect="1" noChangeShapeType="1"/>
            </p:cNvSpPr>
            <p:nvPr/>
          </p:nvSpPr>
          <p:spPr bwMode="auto">
            <a:xfrm>
              <a:off x="4041" y="2740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5" name="Freeform 603"/>
            <p:cNvSpPr>
              <a:spLocks noChangeAspect="1"/>
            </p:cNvSpPr>
            <p:nvPr/>
          </p:nvSpPr>
          <p:spPr bwMode="auto">
            <a:xfrm>
              <a:off x="4041" y="2665"/>
              <a:ext cx="35" cy="75"/>
            </a:xfrm>
            <a:custGeom>
              <a:avLst/>
              <a:gdLst>
                <a:gd name="T0" fmla="*/ 23 w 35"/>
                <a:gd name="T1" fmla="*/ 0 h 75"/>
                <a:gd name="T2" fmla="*/ 28 w 35"/>
                <a:gd name="T3" fmla="*/ 3 h 75"/>
                <a:gd name="T4" fmla="*/ 33 w 35"/>
                <a:gd name="T5" fmla="*/ 11 h 75"/>
                <a:gd name="T6" fmla="*/ 35 w 35"/>
                <a:gd name="T7" fmla="*/ 24 h 75"/>
                <a:gd name="T8" fmla="*/ 33 w 35"/>
                <a:gd name="T9" fmla="*/ 37 h 75"/>
                <a:gd name="T10" fmla="*/ 27 w 35"/>
                <a:gd name="T11" fmla="*/ 51 h 75"/>
                <a:gd name="T12" fmla="*/ 20 w 35"/>
                <a:gd name="T13" fmla="*/ 61 h 75"/>
                <a:gd name="T14" fmla="*/ 11 w 35"/>
                <a:gd name="T15" fmla="*/ 70 h 75"/>
                <a:gd name="T16" fmla="*/ 2 w 35"/>
                <a:gd name="T17" fmla="*/ 75 h 75"/>
                <a:gd name="T18" fmla="*/ 0 w 35"/>
                <a:gd name="T19" fmla="*/ 75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75"/>
                <a:gd name="T32" fmla="*/ 35 w 35"/>
                <a:gd name="T33" fmla="*/ 75 h 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75">
                  <a:moveTo>
                    <a:pt x="23" y="0"/>
                  </a:moveTo>
                  <a:lnTo>
                    <a:pt x="28" y="3"/>
                  </a:lnTo>
                  <a:lnTo>
                    <a:pt x="33" y="11"/>
                  </a:lnTo>
                  <a:lnTo>
                    <a:pt x="35" y="24"/>
                  </a:lnTo>
                  <a:lnTo>
                    <a:pt x="33" y="37"/>
                  </a:lnTo>
                  <a:lnTo>
                    <a:pt x="27" y="51"/>
                  </a:lnTo>
                  <a:lnTo>
                    <a:pt x="20" y="61"/>
                  </a:lnTo>
                  <a:lnTo>
                    <a:pt x="11" y="70"/>
                  </a:lnTo>
                  <a:lnTo>
                    <a:pt x="2" y="75"/>
                  </a:lnTo>
                  <a:lnTo>
                    <a:pt x="0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6" name="Freeform 604"/>
            <p:cNvSpPr>
              <a:spLocks noChangeAspect="1"/>
            </p:cNvSpPr>
            <p:nvPr/>
          </p:nvSpPr>
          <p:spPr bwMode="auto">
            <a:xfrm>
              <a:off x="4029" y="2680"/>
              <a:ext cx="20" cy="43"/>
            </a:xfrm>
            <a:custGeom>
              <a:avLst/>
              <a:gdLst>
                <a:gd name="T0" fmla="*/ 7 w 20"/>
                <a:gd name="T1" fmla="*/ 43 h 43"/>
                <a:gd name="T2" fmla="*/ 3 w 20"/>
                <a:gd name="T3" fmla="*/ 41 h 43"/>
                <a:gd name="T4" fmla="*/ 0 w 20"/>
                <a:gd name="T5" fmla="*/ 35 h 43"/>
                <a:gd name="T6" fmla="*/ 0 w 20"/>
                <a:gd name="T7" fmla="*/ 28 h 43"/>
                <a:gd name="T8" fmla="*/ 1 w 20"/>
                <a:gd name="T9" fmla="*/ 20 h 43"/>
                <a:gd name="T10" fmla="*/ 5 w 20"/>
                <a:gd name="T11" fmla="*/ 12 h 43"/>
                <a:gd name="T12" fmla="*/ 10 w 20"/>
                <a:gd name="T13" fmla="*/ 6 h 43"/>
                <a:gd name="T14" fmla="*/ 15 w 20"/>
                <a:gd name="T15" fmla="*/ 2 h 43"/>
                <a:gd name="T16" fmla="*/ 20 w 2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43"/>
                <a:gd name="T29" fmla="*/ 20 w 2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43">
                  <a:moveTo>
                    <a:pt x="7" y="43"/>
                  </a:moveTo>
                  <a:lnTo>
                    <a:pt x="3" y="41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5" y="12"/>
                  </a:lnTo>
                  <a:lnTo>
                    <a:pt x="10" y="6"/>
                  </a:lnTo>
                  <a:lnTo>
                    <a:pt x="15" y="2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7" name="Freeform 605"/>
            <p:cNvSpPr>
              <a:spLocks noChangeAspect="1"/>
            </p:cNvSpPr>
            <p:nvPr/>
          </p:nvSpPr>
          <p:spPr bwMode="auto">
            <a:xfrm>
              <a:off x="4049" y="2679"/>
              <a:ext cx="8" cy="1"/>
            </a:xfrm>
            <a:custGeom>
              <a:avLst/>
              <a:gdLst>
                <a:gd name="T0" fmla="*/ 0 w 8"/>
                <a:gd name="T1" fmla="*/ 1 h 1"/>
                <a:gd name="T2" fmla="*/ 5 w 8"/>
                <a:gd name="T3" fmla="*/ 0 h 1"/>
                <a:gd name="T4" fmla="*/ 8 w 8"/>
                <a:gd name="T5" fmla="*/ 1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1"/>
                  </a:moveTo>
                  <a:lnTo>
                    <a:pt x="5" y="0"/>
                  </a:lnTo>
                  <a:lnTo>
                    <a:pt x="8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8" name="Line 606"/>
            <p:cNvSpPr>
              <a:spLocks noChangeAspect="1" noChangeShapeType="1"/>
            </p:cNvSpPr>
            <p:nvPr/>
          </p:nvSpPr>
          <p:spPr bwMode="auto">
            <a:xfrm>
              <a:off x="4012" y="27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79" name="Freeform 607"/>
            <p:cNvSpPr>
              <a:spLocks noChangeAspect="1"/>
            </p:cNvSpPr>
            <p:nvPr/>
          </p:nvSpPr>
          <p:spPr bwMode="auto">
            <a:xfrm>
              <a:off x="4047" y="2681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6 w 20"/>
                <a:gd name="T3" fmla="*/ 41 h 44"/>
                <a:gd name="T4" fmla="*/ 12 w 20"/>
                <a:gd name="T5" fmla="*/ 35 h 44"/>
                <a:gd name="T6" fmla="*/ 16 w 20"/>
                <a:gd name="T7" fmla="*/ 29 h 44"/>
                <a:gd name="T8" fmla="*/ 19 w 20"/>
                <a:gd name="T9" fmla="*/ 22 h 44"/>
                <a:gd name="T10" fmla="*/ 20 w 20"/>
                <a:gd name="T11" fmla="*/ 14 h 44"/>
                <a:gd name="T12" fmla="*/ 19 w 20"/>
                <a:gd name="T13" fmla="*/ 8 h 44"/>
                <a:gd name="T14" fmla="*/ 16 w 20"/>
                <a:gd name="T15" fmla="*/ 3 h 44"/>
                <a:gd name="T16" fmla="*/ 11 w 20"/>
                <a:gd name="T17" fmla="*/ 0 h 44"/>
                <a:gd name="T18" fmla="*/ 5 w 20"/>
                <a:gd name="T19" fmla="*/ 0 h 44"/>
                <a:gd name="T20" fmla="*/ 4 w 20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44"/>
                <a:gd name="T35" fmla="*/ 20 w 20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44">
                  <a:moveTo>
                    <a:pt x="0" y="44"/>
                  </a:moveTo>
                  <a:lnTo>
                    <a:pt x="6" y="4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19" y="22"/>
                  </a:lnTo>
                  <a:lnTo>
                    <a:pt x="20" y="14"/>
                  </a:lnTo>
                  <a:lnTo>
                    <a:pt x="19" y="8"/>
                  </a:lnTo>
                  <a:lnTo>
                    <a:pt x="16" y="3"/>
                  </a:lnTo>
                  <a:lnTo>
                    <a:pt x="11" y="0"/>
                  </a:lnTo>
                  <a:lnTo>
                    <a:pt x="5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0" name="Freeform 608"/>
            <p:cNvSpPr>
              <a:spLocks noChangeAspect="1"/>
            </p:cNvSpPr>
            <p:nvPr/>
          </p:nvSpPr>
          <p:spPr bwMode="auto">
            <a:xfrm>
              <a:off x="4032" y="2681"/>
              <a:ext cx="19" cy="44"/>
            </a:xfrm>
            <a:custGeom>
              <a:avLst/>
              <a:gdLst>
                <a:gd name="T0" fmla="*/ 19 w 19"/>
                <a:gd name="T1" fmla="*/ 0 h 44"/>
                <a:gd name="T2" fmla="*/ 13 w 19"/>
                <a:gd name="T3" fmla="*/ 3 h 44"/>
                <a:gd name="T4" fmla="*/ 7 w 19"/>
                <a:gd name="T5" fmla="*/ 9 h 44"/>
                <a:gd name="T6" fmla="*/ 3 w 19"/>
                <a:gd name="T7" fmla="*/ 15 h 44"/>
                <a:gd name="T8" fmla="*/ 0 w 19"/>
                <a:gd name="T9" fmla="*/ 23 h 44"/>
                <a:gd name="T10" fmla="*/ 0 w 19"/>
                <a:gd name="T11" fmla="*/ 30 h 44"/>
                <a:gd name="T12" fmla="*/ 1 w 19"/>
                <a:gd name="T13" fmla="*/ 36 h 44"/>
                <a:gd name="T14" fmla="*/ 4 w 19"/>
                <a:gd name="T15" fmla="*/ 42 h 44"/>
                <a:gd name="T16" fmla="*/ 8 w 19"/>
                <a:gd name="T17" fmla="*/ 44 h 44"/>
                <a:gd name="T18" fmla="*/ 15 w 19"/>
                <a:gd name="T19" fmla="*/ 44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44"/>
                <a:gd name="T32" fmla="*/ 19 w 19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44">
                  <a:moveTo>
                    <a:pt x="19" y="0"/>
                  </a:moveTo>
                  <a:lnTo>
                    <a:pt x="13" y="3"/>
                  </a:lnTo>
                  <a:lnTo>
                    <a:pt x="7" y="9"/>
                  </a:lnTo>
                  <a:lnTo>
                    <a:pt x="3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5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1" name="Line 609"/>
            <p:cNvSpPr>
              <a:spLocks noChangeAspect="1" noChangeShapeType="1"/>
            </p:cNvSpPr>
            <p:nvPr/>
          </p:nvSpPr>
          <p:spPr bwMode="auto">
            <a:xfrm>
              <a:off x="4049" y="268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2" name="Line 610"/>
            <p:cNvSpPr>
              <a:spLocks noChangeAspect="1" noChangeShapeType="1"/>
            </p:cNvSpPr>
            <p:nvPr/>
          </p:nvSpPr>
          <p:spPr bwMode="auto">
            <a:xfrm flipH="1">
              <a:off x="3379" y="2456"/>
              <a:ext cx="12" cy="1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3" name="Freeform 611"/>
            <p:cNvSpPr>
              <a:spLocks noChangeAspect="1"/>
            </p:cNvSpPr>
            <p:nvPr/>
          </p:nvSpPr>
          <p:spPr bwMode="auto">
            <a:xfrm>
              <a:off x="3391" y="2454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4 w 5"/>
                <a:gd name="T5" fmla="*/ 2 h 5"/>
                <a:gd name="T6" fmla="*/ 3 w 5"/>
                <a:gd name="T7" fmla="*/ 1 h 5"/>
                <a:gd name="T8" fmla="*/ 2 w 5"/>
                <a:gd name="T9" fmla="*/ 0 h 5"/>
                <a:gd name="T10" fmla="*/ 2 w 5"/>
                <a:gd name="T11" fmla="*/ 0 h 5"/>
                <a:gd name="T12" fmla="*/ 1 w 5"/>
                <a:gd name="T13" fmla="*/ 1 h 5"/>
                <a:gd name="T14" fmla="*/ 0 w 5"/>
                <a:gd name="T15" fmla="*/ 2 h 5"/>
                <a:gd name="T16" fmla="*/ 0 w 5"/>
                <a:gd name="T17" fmla="*/ 2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5"/>
                <a:gd name="T29" fmla="*/ 5 w 5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5">
                  <a:moveTo>
                    <a:pt x="5" y="5"/>
                  </a:moveTo>
                  <a:lnTo>
                    <a:pt x="5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4" name="Line 612"/>
            <p:cNvSpPr>
              <a:spLocks noChangeAspect="1" noChangeShapeType="1"/>
            </p:cNvSpPr>
            <p:nvPr/>
          </p:nvSpPr>
          <p:spPr bwMode="auto">
            <a:xfrm flipH="1" flipV="1">
              <a:off x="3396" y="2459"/>
              <a:ext cx="33" cy="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5" name="Freeform 613"/>
            <p:cNvSpPr>
              <a:spLocks noChangeAspect="1"/>
            </p:cNvSpPr>
            <p:nvPr/>
          </p:nvSpPr>
          <p:spPr bwMode="auto">
            <a:xfrm>
              <a:off x="3427" y="2593"/>
              <a:ext cx="3" cy="6"/>
            </a:xfrm>
            <a:custGeom>
              <a:avLst/>
              <a:gdLst>
                <a:gd name="T0" fmla="*/ 0 w 3"/>
                <a:gd name="T1" fmla="*/ 6 h 6"/>
                <a:gd name="T2" fmla="*/ 1 w 3"/>
                <a:gd name="T3" fmla="*/ 6 h 6"/>
                <a:gd name="T4" fmla="*/ 2 w 3"/>
                <a:gd name="T5" fmla="*/ 5 h 6"/>
                <a:gd name="T6" fmla="*/ 2 w 3"/>
                <a:gd name="T7" fmla="*/ 4 h 6"/>
                <a:gd name="T8" fmla="*/ 3 w 3"/>
                <a:gd name="T9" fmla="*/ 3 h 6"/>
                <a:gd name="T10" fmla="*/ 2 w 3"/>
                <a:gd name="T11" fmla="*/ 1 h 6"/>
                <a:gd name="T12" fmla="*/ 2 w 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6"/>
                <a:gd name="T23" fmla="*/ 3 w 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6">
                  <a:moveTo>
                    <a:pt x="0" y="6"/>
                  </a:move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6" name="Freeform 614"/>
            <p:cNvSpPr>
              <a:spLocks noChangeAspect="1"/>
            </p:cNvSpPr>
            <p:nvPr/>
          </p:nvSpPr>
          <p:spPr bwMode="auto">
            <a:xfrm>
              <a:off x="3382" y="2577"/>
              <a:ext cx="45" cy="22"/>
            </a:xfrm>
            <a:custGeom>
              <a:avLst/>
              <a:gdLst>
                <a:gd name="T0" fmla="*/ 0 w 45"/>
                <a:gd name="T1" fmla="*/ 0 h 22"/>
                <a:gd name="T2" fmla="*/ 4 w 45"/>
                <a:gd name="T3" fmla="*/ 3 h 22"/>
                <a:gd name="T4" fmla="*/ 9 w 45"/>
                <a:gd name="T5" fmla="*/ 6 h 22"/>
                <a:gd name="T6" fmla="*/ 15 w 45"/>
                <a:gd name="T7" fmla="*/ 9 h 22"/>
                <a:gd name="T8" fmla="*/ 20 w 45"/>
                <a:gd name="T9" fmla="*/ 11 h 22"/>
                <a:gd name="T10" fmla="*/ 26 w 45"/>
                <a:gd name="T11" fmla="*/ 14 h 22"/>
                <a:gd name="T12" fmla="*/ 32 w 45"/>
                <a:gd name="T13" fmla="*/ 17 h 22"/>
                <a:gd name="T14" fmla="*/ 38 w 45"/>
                <a:gd name="T15" fmla="*/ 19 h 22"/>
                <a:gd name="T16" fmla="*/ 45 w 45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22"/>
                <a:gd name="T29" fmla="*/ 45 w 45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22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5" y="9"/>
                  </a:lnTo>
                  <a:lnTo>
                    <a:pt x="20" y="11"/>
                  </a:lnTo>
                  <a:lnTo>
                    <a:pt x="26" y="14"/>
                  </a:lnTo>
                  <a:lnTo>
                    <a:pt x="32" y="17"/>
                  </a:lnTo>
                  <a:lnTo>
                    <a:pt x="38" y="19"/>
                  </a:lnTo>
                  <a:lnTo>
                    <a:pt x="45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7" name="Freeform 615"/>
            <p:cNvSpPr>
              <a:spLocks noChangeAspect="1"/>
            </p:cNvSpPr>
            <p:nvPr/>
          </p:nvSpPr>
          <p:spPr bwMode="auto">
            <a:xfrm>
              <a:off x="3379" y="2569"/>
              <a:ext cx="3" cy="8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1 h 8"/>
                <a:gd name="T4" fmla="*/ 0 w 3"/>
                <a:gd name="T5" fmla="*/ 3 h 8"/>
                <a:gd name="T6" fmla="*/ 1 w 3"/>
                <a:gd name="T7" fmla="*/ 5 h 8"/>
                <a:gd name="T8" fmla="*/ 1 w 3"/>
                <a:gd name="T9" fmla="*/ 7 h 8"/>
                <a:gd name="T10" fmla="*/ 2 w 3"/>
                <a:gd name="T11" fmla="*/ 8 h 8"/>
                <a:gd name="T12" fmla="*/ 3 w 3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8"/>
                <a:gd name="T23" fmla="*/ 3 w 3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8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8" name="Freeform 616"/>
            <p:cNvSpPr>
              <a:spLocks noChangeAspect="1"/>
            </p:cNvSpPr>
            <p:nvPr/>
          </p:nvSpPr>
          <p:spPr bwMode="auto">
            <a:xfrm>
              <a:off x="3857" y="3375"/>
              <a:ext cx="153" cy="24"/>
            </a:xfrm>
            <a:custGeom>
              <a:avLst/>
              <a:gdLst>
                <a:gd name="T0" fmla="*/ 0 w 153"/>
                <a:gd name="T1" fmla="*/ 24 h 24"/>
                <a:gd name="T2" fmla="*/ 22 w 153"/>
                <a:gd name="T3" fmla="*/ 22 h 24"/>
                <a:gd name="T4" fmla="*/ 43 w 153"/>
                <a:gd name="T5" fmla="*/ 20 h 24"/>
                <a:gd name="T6" fmla="*/ 63 w 153"/>
                <a:gd name="T7" fmla="*/ 18 h 24"/>
                <a:gd name="T8" fmla="*/ 83 w 153"/>
                <a:gd name="T9" fmla="*/ 15 h 24"/>
                <a:gd name="T10" fmla="*/ 101 w 153"/>
                <a:gd name="T11" fmla="*/ 12 h 24"/>
                <a:gd name="T12" fmla="*/ 120 w 153"/>
                <a:gd name="T13" fmla="*/ 8 h 24"/>
                <a:gd name="T14" fmla="*/ 137 w 153"/>
                <a:gd name="T15" fmla="*/ 4 h 24"/>
                <a:gd name="T16" fmla="*/ 153 w 153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4"/>
                <a:gd name="T29" fmla="*/ 153 w 153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4">
                  <a:moveTo>
                    <a:pt x="0" y="24"/>
                  </a:moveTo>
                  <a:lnTo>
                    <a:pt x="22" y="22"/>
                  </a:lnTo>
                  <a:lnTo>
                    <a:pt x="43" y="20"/>
                  </a:lnTo>
                  <a:lnTo>
                    <a:pt x="63" y="18"/>
                  </a:lnTo>
                  <a:lnTo>
                    <a:pt x="83" y="15"/>
                  </a:lnTo>
                  <a:lnTo>
                    <a:pt x="101" y="12"/>
                  </a:lnTo>
                  <a:lnTo>
                    <a:pt x="120" y="8"/>
                  </a:lnTo>
                  <a:lnTo>
                    <a:pt x="137" y="4"/>
                  </a:lnTo>
                  <a:lnTo>
                    <a:pt x="1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89" name="Freeform 617"/>
            <p:cNvSpPr>
              <a:spLocks noChangeAspect="1"/>
            </p:cNvSpPr>
            <p:nvPr/>
          </p:nvSpPr>
          <p:spPr bwMode="auto">
            <a:xfrm>
              <a:off x="4010" y="3269"/>
              <a:ext cx="56" cy="106"/>
            </a:xfrm>
            <a:custGeom>
              <a:avLst/>
              <a:gdLst>
                <a:gd name="T0" fmla="*/ 0 w 56"/>
                <a:gd name="T1" fmla="*/ 106 h 106"/>
                <a:gd name="T2" fmla="*/ 21 w 56"/>
                <a:gd name="T3" fmla="*/ 94 h 106"/>
                <a:gd name="T4" fmla="*/ 38 w 56"/>
                <a:gd name="T5" fmla="*/ 72 h 106"/>
                <a:gd name="T6" fmla="*/ 50 w 56"/>
                <a:gd name="T7" fmla="*/ 41 h 106"/>
                <a:gd name="T8" fmla="*/ 55 w 56"/>
                <a:gd name="T9" fmla="*/ 7 h 106"/>
                <a:gd name="T10" fmla="*/ 56 w 56"/>
                <a:gd name="T11" fmla="*/ 0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106"/>
                <a:gd name="T20" fmla="*/ 56 w 56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106">
                  <a:moveTo>
                    <a:pt x="0" y="106"/>
                  </a:moveTo>
                  <a:lnTo>
                    <a:pt x="21" y="94"/>
                  </a:lnTo>
                  <a:lnTo>
                    <a:pt x="38" y="72"/>
                  </a:lnTo>
                  <a:lnTo>
                    <a:pt x="50" y="41"/>
                  </a:lnTo>
                  <a:lnTo>
                    <a:pt x="55" y="7"/>
                  </a:lnTo>
                  <a:lnTo>
                    <a:pt x="5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0" name="Freeform 618"/>
            <p:cNvSpPr>
              <a:spLocks noChangeAspect="1"/>
            </p:cNvSpPr>
            <p:nvPr/>
          </p:nvSpPr>
          <p:spPr bwMode="auto">
            <a:xfrm>
              <a:off x="4066" y="3227"/>
              <a:ext cx="36" cy="42"/>
            </a:xfrm>
            <a:custGeom>
              <a:avLst/>
              <a:gdLst>
                <a:gd name="T0" fmla="*/ 0 w 36"/>
                <a:gd name="T1" fmla="*/ 42 h 42"/>
                <a:gd name="T2" fmla="*/ 18 w 36"/>
                <a:gd name="T3" fmla="*/ 30 h 42"/>
                <a:gd name="T4" fmla="*/ 30 w 36"/>
                <a:gd name="T5" fmla="*/ 18 h 42"/>
                <a:gd name="T6" fmla="*/ 36 w 36"/>
                <a:gd name="T7" fmla="*/ 5 h 42"/>
                <a:gd name="T8" fmla="*/ 36 w 36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42"/>
                <a:gd name="T17" fmla="*/ 36 w 36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42">
                  <a:moveTo>
                    <a:pt x="0" y="42"/>
                  </a:moveTo>
                  <a:lnTo>
                    <a:pt x="18" y="30"/>
                  </a:lnTo>
                  <a:lnTo>
                    <a:pt x="30" y="18"/>
                  </a:lnTo>
                  <a:lnTo>
                    <a:pt x="36" y="5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1" name="Freeform 619"/>
            <p:cNvSpPr>
              <a:spLocks noChangeAspect="1"/>
            </p:cNvSpPr>
            <p:nvPr/>
          </p:nvSpPr>
          <p:spPr bwMode="auto">
            <a:xfrm>
              <a:off x="3449" y="3227"/>
              <a:ext cx="311" cy="91"/>
            </a:xfrm>
            <a:custGeom>
              <a:avLst/>
              <a:gdLst>
                <a:gd name="T0" fmla="*/ 0 w 311"/>
                <a:gd name="T1" fmla="*/ 0 h 91"/>
                <a:gd name="T2" fmla="*/ 2 w 311"/>
                <a:gd name="T3" fmla="*/ 9 h 91"/>
                <a:gd name="T4" fmla="*/ 9 w 311"/>
                <a:gd name="T5" fmla="*/ 22 h 91"/>
                <a:gd name="T6" fmla="*/ 24 w 311"/>
                <a:gd name="T7" fmla="*/ 34 h 91"/>
                <a:gd name="T8" fmla="*/ 44 w 311"/>
                <a:gd name="T9" fmla="*/ 46 h 91"/>
                <a:gd name="T10" fmla="*/ 70 w 311"/>
                <a:gd name="T11" fmla="*/ 57 h 91"/>
                <a:gd name="T12" fmla="*/ 101 w 311"/>
                <a:gd name="T13" fmla="*/ 66 h 91"/>
                <a:gd name="T14" fmla="*/ 137 w 311"/>
                <a:gd name="T15" fmla="*/ 74 h 91"/>
                <a:gd name="T16" fmla="*/ 177 w 311"/>
                <a:gd name="T17" fmla="*/ 81 h 91"/>
                <a:gd name="T18" fmla="*/ 220 w 311"/>
                <a:gd name="T19" fmla="*/ 86 h 91"/>
                <a:gd name="T20" fmla="*/ 265 w 311"/>
                <a:gd name="T21" fmla="*/ 89 h 91"/>
                <a:gd name="T22" fmla="*/ 311 w 311"/>
                <a:gd name="T23" fmla="*/ 91 h 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1"/>
                <a:gd name="T37" fmla="*/ 0 h 91"/>
                <a:gd name="T38" fmla="*/ 311 w 311"/>
                <a:gd name="T39" fmla="*/ 91 h 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1" h="91">
                  <a:moveTo>
                    <a:pt x="0" y="0"/>
                  </a:moveTo>
                  <a:lnTo>
                    <a:pt x="2" y="9"/>
                  </a:lnTo>
                  <a:lnTo>
                    <a:pt x="9" y="22"/>
                  </a:lnTo>
                  <a:lnTo>
                    <a:pt x="24" y="34"/>
                  </a:lnTo>
                  <a:lnTo>
                    <a:pt x="44" y="46"/>
                  </a:lnTo>
                  <a:lnTo>
                    <a:pt x="70" y="57"/>
                  </a:lnTo>
                  <a:lnTo>
                    <a:pt x="101" y="66"/>
                  </a:lnTo>
                  <a:lnTo>
                    <a:pt x="137" y="74"/>
                  </a:lnTo>
                  <a:lnTo>
                    <a:pt x="177" y="81"/>
                  </a:lnTo>
                  <a:lnTo>
                    <a:pt x="220" y="86"/>
                  </a:lnTo>
                  <a:lnTo>
                    <a:pt x="265" y="89"/>
                  </a:lnTo>
                  <a:lnTo>
                    <a:pt x="311" y="9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2" name="Freeform 620"/>
            <p:cNvSpPr>
              <a:spLocks noChangeAspect="1"/>
            </p:cNvSpPr>
            <p:nvPr/>
          </p:nvSpPr>
          <p:spPr bwMode="auto">
            <a:xfrm>
              <a:off x="3760" y="3318"/>
              <a:ext cx="97" cy="81"/>
            </a:xfrm>
            <a:custGeom>
              <a:avLst/>
              <a:gdLst>
                <a:gd name="T0" fmla="*/ 0 w 97"/>
                <a:gd name="T1" fmla="*/ 0 h 81"/>
                <a:gd name="T2" fmla="*/ 8 w 97"/>
                <a:gd name="T3" fmla="*/ 27 h 81"/>
                <a:gd name="T4" fmla="*/ 24 w 97"/>
                <a:gd name="T5" fmla="*/ 51 h 81"/>
                <a:gd name="T6" fmla="*/ 48 w 97"/>
                <a:gd name="T7" fmla="*/ 70 h 81"/>
                <a:gd name="T8" fmla="*/ 80 w 97"/>
                <a:gd name="T9" fmla="*/ 81 h 81"/>
                <a:gd name="T10" fmla="*/ 97 w 97"/>
                <a:gd name="T11" fmla="*/ 81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81"/>
                <a:gd name="T20" fmla="*/ 97 w 97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81">
                  <a:moveTo>
                    <a:pt x="0" y="0"/>
                  </a:moveTo>
                  <a:lnTo>
                    <a:pt x="8" y="27"/>
                  </a:lnTo>
                  <a:lnTo>
                    <a:pt x="24" y="51"/>
                  </a:lnTo>
                  <a:lnTo>
                    <a:pt x="48" y="70"/>
                  </a:lnTo>
                  <a:lnTo>
                    <a:pt x="80" y="81"/>
                  </a:lnTo>
                  <a:lnTo>
                    <a:pt x="9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3" name="Freeform 621"/>
            <p:cNvSpPr>
              <a:spLocks noChangeAspect="1"/>
            </p:cNvSpPr>
            <p:nvPr/>
          </p:nvSpPr>
          <p:spPr bwMode="auto">
            <a:xfrm>
              <a:off x="3440" y="3729"/>
              <a:ext cx="671" cy="94"/>
            </a:xfrm>
            <a:custGeom>
              <a:avLst/>
              <a:gdLst>
                <a:gd name="T0" fmla="*/ 0 w 671"/>
                <a:gd name="T1" fmla="*/ 0 h 94"/>
                <a:gd name="T2" fmla="*/ 1 w 671"/>
                <a:gd name="T3" fmla="*/ 5 h 94"/>
                <a:gd name="T4" fmla="*/ 6 w 671"/>
                <a:gd name="T5" fmla="*/ 18 h 94"/>
                <a:gd name="T6" fmla="*/ 17 w 671"/>
                <a:gd name="T7" fmla="*/ 30 h 94"/>
                <a:gd name="T8" fmla="*/ 35 w 671"/>
                <a:gd name="T9" fmla="*/ 42 h 94"/>
                <a:gd name="T10" fmla="*/ 57 w 671"/>
                <a:gd name="T11" fmla="*/ 53 h 94"/>
                <a:gd name="T12" fmla="*/ 85 w 671"/>
                <a:gd name="T13" fmla="*/ 63 h 94"/>
                <a:gd name="T14" fmla="*/ 118 w 671"/>
                <a:gd name="T15" fmla="*/ 72 h 94"/>
                <a:gd name="T16" fmla="*/ 155 w 671"/>
                <a:gd name="T17" fmla="*/ 79 h 94"/>
                <a:gd name="T18" fmla="*/ 195 w 671"/>
                <a:gd name="T19" fmla="*/ 85 h 94"/>
                <a:gd name="T20" fmla="*/ 238 w 671"/>
                <a:gd name="T21" fmla="*/ 89 h 94"/>
                <a:gd name="T22" fmla="*/ 282 w 671"/>
                <a:gd name="T23" fmla="*/ 92 h 94"/>
                <a:gd name="T24" fmla="*/ 328 w 671"/>
                <a:gd name="T25" fmla="*/ 94 h 94"/>
                <a:gd name="T26" fmla="*/ 374 w 671"/>
                <a:gd name="T27" fmla="*/ 93 h 94"/>
                <a:gd name="T28" fmla="*/ 419 w 671"/>
                <a:gd name="T29" fmla="*/ 91 h 94"/>
                <a:gd name="T30" fmla="*/ 462 w 671"/>
                <a:gd name="T31" fmla="*/ 87 h 94"/>
                <a:gd name="T32" fmla="*/ 503 w 671"/>
                <a:gd name="T33" fmla="*/ 81 h 94"/>
                <a:gd name="T34" fmla="*/ 541 w 671"/>
                <a:gd name="T35" fmla="*/ 74 h 94"/>
                <a:gd name="T36" fmla="*/ 575 w 671"/>
                <a:gd name="T37" fmla="*/ 66 h 94"/>
                <a:gd name="T38" fmla="*/ 605 w 671"/>
                <a:gd name="T39" fmla="*/ 56 h 94"/>
                <a:gd name="T40" fmla="*/ 630 w 671"/>
                <a:gd name="T41" fmla="*/ 45 h 94"/>
                <a:gd name="T42" fmla="*/ 649 w 671"/>
                <a:gd name="T43" fmla="*/ 34 h 94"/>
                <a:gd name="T44" fmla="*/ 662 w 671"/>
                <a:gd name="T45" fmla="*/ 22 h 94"/>
                <a:gd name="T46" fmla="*/ 669 w 671"/>
                <a:gd name="T47" fmla="*/ 9 h 94"/>
                <a:gd name="T48" fmla="*/ 671 w 671"/>
                <a:gd name="T49" fmla="*/ 0 h 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1"/>
                <a:gd name="T76" fmla="*/ 0 h 94"/>
                <a:gd name="T77" fmla="*/ 671 w 671"/>
                <a:gd name="T78" fmla="*/ 94 h 9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1" h="94">
                  <a:moveTo>
                    <a:pt x="0" y="0"/>
                  </a:moveTo>
                  <a:lnTo>
                    <a:pt x="1" y="5"/>
                  </a:lnTo>
                  <a:lnTo>
                    <a:pt x="6" y="18"/>
                  </a:lnTo>
                  <a:lnTo>
                    <a:pt x="17" y="30"/>
                  </a:lnTo>
                  <a:lnTo>
                    <a:pt x="35" y="42"/>
                  </a:lnTo>
                  <a:lnTo>
                    <a:pt x="57" y="53"/>
                  </a:lnTo>
                  <a:lnTo>
                    <a:pt x="85" y="63"/>
                  </a:lnTo>
                  <a:lnTo>
                    <a:pt x="118" y="72"/>
                  </a:lnTo>
                  <a:lnTo>
                    <a:pt x="155" y="79"/>
                  </a:lnTo>
                  <a:lnTo>
                    <a:pt x="195" y="85"/>
                  </a:lnTo>
                  <a:lnTo>
                    <a:pt x="238" y="89"/>
                  </a:lnTo>
                  <a:lnTo>
                    <a:pt x="282" y="92"/>
                  </a:lnTo>
                  <a:lnTo>
                    <a:pt x="328" y="94"/>
                  </a:lnTo>
                  <a:lnTo>
                    <a:pt x="374" y="93"/>
                  </a:lnTo>
                  <a:lnTo>
                    <a:pt x="419" y="91"/>
                  </a:lnTo>
                  <a:lnTo>
                    <a:pt x="462" y="87"/>
                  </a:lnTo>
                  <a:lnTo>
                    <a:pt x="503" y="81"/>
                  </a:lnTo>
                  <a:lnTo>
                    <a:pt x="541" y="74"/>
                  </a:lnTo>
                  <a:lnTo>
                    <a:pt x="575" y="66"/>
                  </a:lnTo>
                  <a:lnTo>
                    <a:pt x="605" y="56"/>
                  </a:lnTo>
                  <a:lnTo>
                    <a:pt x="630" y="45"/>
                  </a:lnTo>
                  <a:lnTo>
                    <a:pt x="649" y="34"/>
                  </a:lnTo>
                  <a:lnTo>
                    <a:pt x="662" y="22"/>
                  </a:lnTo>
                  <a:lnTo>
                    <a:pt x="669" y="9"/>
                  </a:lnTo>
                  <a:lnTo>
                    <a:pt x="6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4" name="Line 622"/>
            <p:cNvSpPr>
              <a:spLocks noChangeAspect="1" noChangeShapeType="1"/>
            </p:cNvSpPr>
            <p:nvPr/>
          </p:nvSpPr>
          <p:spPr bwMode="auto">
            <a:xfrm>
              <a:off x="3760" y="3311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5" name="Freeform 623"/>
            <p:cNvSpPr>
              <a:spLocks noChangeAspect="1"/>
            </p:cNvSpPr>
            <p:nvPr/>
          </p:nvSpPr>
          <p:spPr bwMode="auto">
            <a:xfrm>
              <a:off x="3760" y="3134"/>
              <a:ext cx="1" cy="177"/>
            </a:xfrm>
            <a:custGeom>
              <a:avLst/>
              <a:gdLst>
                <a:gd name="T0" fmla="*/ 1 w 1"/>
                <a:gd name="T1" fmla="*/ 0 h 177"/>
                <a:gd name="T2" fmla="*/ 0 w 1"/>
                <a:gd name="T3" fmla="*/ 154 h 177"/>
                <a:gd name="T4" fmla="*/ 0 w 1"/>
                <a:gd name="T5" fmla="*/ 177 h 177"/>
                <a:gd name="T6" fmla="*/ 0 60000 65536"/>
                <a:gd name="T7" fmla="*/ 0 60000 65536"/>
                <a:gd name="T8" fmla="*/ 0 60000 65536"/>
                <a:gd name="T9" fmla="*/ 0 w 1"/>
                <a:gd name="T10" fmla="*/ 0 h 177"/>
                <a:gd name="T11" fmla="*/ 1 w 1"/>
                <a:gd name="T12" fmla="*/ 177 h 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">
                  <a:moveTo>
                    <a:pt x="1" y="0"/>
                  </a:moveTo>
                  <a:lnTo>
                    <a:pt x="0" y="154"/>
                  </a:lnTo>
                  <a:lnTo>
                    <a:pt x="0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6" name="Freeform 624"/>
            <p:cNvSpPr>
              <a:spLocks noChangeAspect="1"/>
            </p:cNvSpPr>
            <p:nvPr/>
          </p:nvSpPr>
          <p:spPr bwMode="auto">
            <a:xfrm>
              <a:off x="4116" y="2649"/>
              <a:ext cx="4" cy="17"/>
            </a:xfrm>
            <a:custGeom>
              <a:avLst/>
              <a:gdLst>
                <a:gd name="T0" fmla="*/ 0 w 4"/>
                <a:gd name="T1" fmla="*/ 0 h 17"/>
                <a:gd name="T2" fmla="*/ 1 w 4"/>
                <a:gd name="T3" fmla="*/ 1 h 17"/>
                <a:gd name="T4" fmla="*/ 3 w 4"/>
                <a:gd name="T5" fmla="*/ 5 h 17"/>
                <a:gd name="T6" fmla="*/ 4 w 4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7"/>
                <a:gd name="T14" fmla="*/ 4 w 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7">
                  <a:moveTo>
                    <a:pt x="0" y="0"/>
                  </a:moveTo>
                  <a:lnTo>
                    <a:pt x="1" y="1"/>
                  </a:lnTo>
                  <a:lnTo>
                    <a:pt x="3" y="5"/>
                  </a:lnTo>
                  <a:lnTo>
                    <a:pt x="4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7" name="Line 625"/>
            <p:cNvSpPr>
              <a:spLocks noChangeAspect="1" noChangeShapeType="1"/>
            </p:cNvSpPr>
            <p:nvPr/>
          </p:nvSpPr>
          <p:spPr bwMode="auto">
            <a:xfrm flipH="1">
              <a:off x="4114" y="2666"/>
              <a:ext cx="6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8" name="Freeform 626"/>
            <p:cNvSpPr>
              <a:spLocks noChangeAspect="1"/>
            </p:cNvSpPr>
            <p:nvPr/>
          </p:nvSpPr>
          <p:spPr bwMode="auto">
            <a:xfrm>
              <a:off x="4104" y="2713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8 w 10"/>
                <a:gd name="T3" fmla="*/ 1 h 5"/>
                <a:gd name="T4" fmla="*/ 7 w 10"/>
                <a:gd name="T5" fmla="*/ 2 h 5"/>
                <a:gd name="T6" fmla="*/ 6 w 10"/>
                <a:gd name="T7" fmla="*/ 2 h 5"/>
                <a:gd name="T8" fmla="*/ 5 w 10"/>
                <a:gd name="T9" fmla="*/ 3 h 5"/>
                <a:gd name="T10" fmla="*/ 4 w 10"/>
                <a:gd name="T11" fmla="*/ 3 h 5"/>
                <a:gd name="T12" fmla="*/ 2 w 10"/>
                <a:gd name="T13" fmla="*/ 4 h 5"/>
                <a:gd name="T14" fmla="*/ 1 w 10"/>
                <a:gd name="T15" fmla="*/ 4 h 5"/>
                <a:gd name="T16" fmla="*/ 0 w 10"/>
                <a:gd name="T17" fmla="*/ 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5"/>
                <a:gd name="T29" fmla="*/ 10 w 10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5">
                  <a:moveTo>
                    <a:pt x="10" y="0"/>
                  </a:moveTo>
                  <a:lnTo>
                    <a:pt x="8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99" name="Freeform 627"/>
            <p:cNvSpPr>
              <a:spLocks noChangeAspect="1"/>
            </p:cNvSpPr>
            <p:nvPr/>
          </p:nvSpPr>
          <p:spPr bwMode="auto">
            <a:xfrm>
              <a:off x="4104" y="2662"/>
              <a:ext cx="4" cy="1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0" name="Freeform 628"/>
            <p:cNvSpPr>
              <a:spLocks noChangeAspect="1"/>
            </p:cNvSpPr>
            <p:nvPr/>
          </p:nvSpPr>
          <p:spPr bwMode="auto">
            <a:xfrm>
              <a:off x="4092" y="2662"/>
              <a:ext cx="12" cy="4"/>
            </a:xfrm>
            <a:custGeom>
              <a:avLst/>
              <a:gdLst>
                <a:gd name="T0" fmla="*/ 12 w 12"/>
                <a:gd name="T1" fmla="*/ 0 h 4"/>
                <a:gd name="T2" fmla="*/ 11 w 12"/>
                <a:gd name="T3" fmla="*/ 0 h 4"/>
                <a:gd name="T4" fmla="*/ 10 w 12"/>
                <a:gd name="T5" fmla="*/ 1 h 4"/>
                <a:gd name="T6" fmla="*/ 8 w 12"/>
                <a:gd name="T7" fmla="*/ 2 h 4"/>
                <a:gd name="T8" fmla="*/ 7 w 12"/>
                <a:gd name="T9" fmla="*/ 2 h 4"/>
                <a:gd name="T10" fmla="*/ 5 w 12"/>
                <a:gd name="T11" fmla="*/ 3 h 4"/>
                <a:gd name="T12" fmla="*/ 4 w 12"/>
                <a:gd name="T13" fmla="*/ 3 h 4"/>
                <a:gd name="T14" fmla="*/ 2 w 12"/>
                <a:gd name="T15" fmla="*/ 4 h 4"/>
                <a:gd name="T16" fmla="*/ 0 w 12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"/>
                <a:gd name="T29" fmla="*/ 12 w 1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">
                  <a:moveTo>
                    <a:pt x="12" y="0"/>
                  </a:moveTo>
                  <a:lnTo>
                    <a:pt x="11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1" name="Line 629"/>
            <p:cNvSpPr>
              <a:spLocks noChangeAspect="1" noChangeShapeType="1"/>
            </p:cNvSpPr>
            <p:nvPr/>
          </p:nvSpPr>
          <p:spPr bwMode="auto">
            <a:xfrm flipH="1">
              <a:off x="4085" y="2666"/>
              <a:ext cx="7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2" name="Freeform 630"/>
            <p:cNvSpPr>
              <a:spLocks noChangeAspect="1"/>
            </p:cNvSpPr>
            <p:nvPr/>
          </p:nvSpPr>
          <p:spPr bwMode="auto">
            <a:xfrm>
              <a:off x="4073" y="2725"/>
              <a:ext cx="12" cy="4"/>
            </a:xfrm>
            <a:custGeom>
              <a:avLst/>
              <a:gdLst>
                <a:gd name="T0" fmla="*/ 12 w 12"/>
                <a:gd name="T1" fmla="*/ 0 h 4"/>
                <a:gd name="T2" fmla="*/ 10 w 12"/>
                <a:gd name="T3" fmla="*/ 1 h 4"/>
                <a:gd name="T4" fmla="*/ 9 w 12"/>
                <a:gd name="T5" fmla="*/ 1 h 4"/>
                <a:gd name="T6" fmla="*/ 7 w 12"/>
                <a:gd name="T7" fmla="*/ 2 h 4"/>
                <a:gd name="T8" fmla="*/ 6 w 12"/>
                <a:gd name="T9" fmla="*/ 2 h 4"/>
                <a:gd name="T10" fmla="*/ 5 w 12"/>
                <a:gd name="T11" fmla="*/ 3 h 4"/>
                <a:gd name="T12" fmla="*/ 3 w 12"/>
                <a:gd name="T13" fmla="*/ 3 h 4"/>
                <a:gd name="T14" fmla="*/ 2 w 12"/>
                <a:gd name="T15" fmla="*/ 4 h 4"/>
                <a:gd name="T16" fmla="*/ 0 w 12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"/>
                <a:gd name="T29" fmla="*/ 12 w 1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">
                  <a:moveTo>
                    <a:pt x="12" y="0"/>
                  </a:moveTo>
                  <a:lnTo>
                    <a:pt x="10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3" name="Line 631"/>
            <p:cNvSpPr>
              <a:spLocks noChangeAspect="1" noChangeShapeType="1"/>
            </p:cNvSpPr>
            <p:nvPr/>
          </p:nvSpPr>
          <p:spPr bwMode="auto">
            <a:xfrm>
              <a:off x="4085" y="272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4" name="Line 632"/>
            <p:cNvSpPr>
              <a:spLocks noChangeAspect="1" noChangeShapeType="1"/>
            </p:cNvSpPr>
            <p:nvPr/>
          </p:nvSpPr>
          <p:spPr bwMode="auto">
            <a:xfrm>
              <a:off x="4092" y="2666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5" name="Line 633"/>
            <p:cNvSpPr>
              <a:spLocks noChangeAspect="1" noChangeShapeType="1"/>
            </p:cNvSpPr>
            <p:nvPr/>
          </p:nvSpPr>
          <p:spPr bwMode="auto">
            <a:xfrm>
              <a:off x="4104" y="266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6" name="Freeform 634"/>
            <p:cNvSpPr>
              <a:spLocks noChangeAspect="1"/>
            </p:cNvSpPr>
            <p:nvPr/>
          </p:nvSpPr>
          <p:spPr bwMode="auto">
            <a:xfrm>
              <a:off x="3973" y="3259"/>
              <a:ext cx="58" cy="16"/>
            </a:xfrm>
            <a:custGeom>
              <a:avLst/>
              <a:gdLst>
                <a:gd name="T0" fmla="*/ 0 w 58"/>
                <a:gd name="T1" fmla="*/ 16 h 16"/>
                <a:gd name="T2" fmla="*/ 8 w 58"/>
                <a:gd name="T3" fmla="*/ 14 h 16"/>
                <a:gd name="T4" fmla="*/ 16 w 58"/>
                <a:gd name="T5" fmla="*/ 12 h 16"/>
                <a:gd name="T6" fmla="*/ 24 w 58"/>
                <a:gd name="T7" fmla="*/ 10 h 16"/>
                <a:gd name="T8" fmla="*/ 31 w 58"/>
                <a:gd name="T9" fmla="*/ 8 h 16"/>
                <a:gd name="T10" fmla="*/ 38 w 58"/>
                <a:gd name="T11" fmla="*/ 6 h 16"/>
                <a:gd name="T12" fmla="*/ 45 w 58"/>
                <a:gd name="T13" fmla="*/ 4 h 16"/>
                <a:gd name="T14" fmla="*/ 52 w 58"/>
                <a:gd name="T15" fmla="*/ 2 h 16"/>
                <a:gd name="T16" fmla="*/ 58 w 58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0" y="16"/>
                  </a:moveTo>
                  <a:lnTo>
                    <a:pt x="8" y="14"/>
                  </a:lnTo>
                  <a:lnTo>
                    <a:pt x="16" y="12"/>
                  </a:lnTo>
                  <a:lnTo>
                    <a:pt x="24" y="10"/>
                  </a:lnTo>
                  <a:lnTo>
                    <a:pt x="31" y="8"/>
                  </a:lnTo>
                  <a:lnTo>
                    <a:pt x="38" y="6"/>
                  </a:lnTo>
                  <a:lnTo>
                    <a:pt x="45" y="4"/>
                  </a:lnTo>
                  <a:lnTo>
                    <a:pt x="52" y="2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7" name="Line 635"/>
            <p:cNvSpPr>
              <a:spLocks noChangeAspect="1" noChangeShapeType="1"/>
            </p:cNvSpPr>
            <p:nvPr/>
          </p:nvSpPr>
          <p:spPr bwMode="auto">
            <a:xfrm flipV="1">
              <a:off x="3973" y="3275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8" name="Line 636"/>
            <p:cNvSpPr>
              <a:spLocks noChangeAspect="1" noChangeShapeType="1"/>
            </p:cNvSpPr>
            <p:nvPr/>
          </p:nvSpPr>
          <p:spPr bwMode="auto">
            <a:xfrm flipV="1">
              <a:off x="3994" y="3160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09" name="Freeform 637"/>
            <p:cNvSpPr>
              <a:spLocks noChangeAspect="1"/>
            </p:cNvSpPr>
            <p:nvPr/>
          </p:nvSpPr>
          <p:spPr bwMode="auto">
            <a:xfrm>
              <a:off x="3994" y="3149"/>
              <a:ext cx="37" cy="11"/>
            </a:xfrm>
            <a:custGeom>
              <a:avLst/>
              <a:gdLst>
                <a:gd name="T0" fmla="*/ 0 w 37"/>
                <a:gd name="T1" fmla="*/ 11 h 11"/>
                <a:gd name="T2" fmla="*/ 5 w 37"/>
                <a:gd name="T3" fmla="*/ 10 h 11"/>
                <a:gd name="T4" fmla="*/ 10 w 37"/>
                <a:gd name="T5" fmla="*/ 9 h 11"/>
                <a:gd name="T6" fmla="*/ 15 w 37"/>
                <a:gd name="T7" fmla="*/ 7 h 11"/>
                <a:gd name="T8" fmla="*/ 20 w 37"/>
                <a:gd name="T9" fmla="*/ 6 h 11"/>
                <a:gd name="T10" fmla="*/ 24 w 37"/>
                <a:gd name="T11" fmla="*/ 4 h 11"/>
                <a:gd name="T12" fmla="*/ 29 w 37"/>
                <a:gd name="T13" fmla="*/ 3 h 11"/>
                <a:gd name="T14" fmla="*/ 33 w 37"/>
                <a:gd name="T15" fmla="*/ 2 h 11"/>
                <a:gd name="T16" fmla="*/ 37 w 3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1"/>
                <a:gd name="T29" fmla="*/ 37 w 3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1">
                  <a:moveTo>
                    <a:pt x="0" y="11"/>
                  </a:moveTo>
                  <a:lnTo>
                    <a:pt x="5" y="10"/>
                  </a:lnTo>
                  <a:lnTo>
                    <a:pt x="10" y="9"/>
                  </a:lnTo>
                  <a:lnTo>
                    <a:pt x="15" y="7"/>
                  </a:lnTo>
                  <a:lnTo>
                    <a:pt x="20" y="6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33" y="2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0" name="Line 638"/>
            <p:cNvSpPr>
              <a:spLocks noChangeAspect="1" noChangeShapeType="1"/>
            </p:cNvSpPr>
            <p:nvPr/>
          </p:nvSpPr>
          <p:spPr bwMode="auto">
            <a:xfrm flipV="1">
              <a:off x="3817" y="3293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1" name="Freeform 639"/>
            <p:cNvSpPr>
              <a:spLocks noChangeAspect="1"/>
            </p:cNvSpPr>
            <p:nvPr/>
          </p:nvSpPr>
          <p:spPr bwMode="auto">
            <a:xfrm>
              <a:off x="3817" y="3287"/>
              <a:ext cx="80" cy="6"/>
            </a:xfrm>
            <a:custGeom>
              <a:avLst/>
              <a:gdLst>
                <a:gd name="T0" fmla="*/ 0 w 80"/>
                <a:gd name="T1" fmla="*/ 6 h 6"/>
                <a:gd name="T2" fmla="*/ 10 w 80"/>
                <a:gd name="T3" fmla="*/ 5 h 6"/>
                <a:gd name="T4" fmla="*/ 20 w 80"/>
                <a:gd name="T5" fmla="*/ 5 h 6"/>
                <a:gd name="T6" fmla="*/ 31 w 80"/>
                <a:gd name="T7" fmla="*/ 4 h 6"/>
                <a:gd name="T8" fmla="*/ 41 w 80"/>
                <a:gd name="T9" fmla="*/ 4 h 6"/>
                <a:gd name="T10" fmla="*/ 50 w 80"/>
                <a:gd name="T11" fmla="*/ 3 h 6"/>
                <a:gd name="T12" fmla="*/ 60 w 80"/>
                <a:gd name="T13" fmla="*/ 2 h 6"/>
                <a:gd name="T14" fmla="*/ 70 w 80"/>
                <a:gd name="T15" fmla="*/ 1 h 6"/>
                <a:gd name="T16" fmla="*/ 80 w 8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6"/>
                <a:gd name="T29" fmla="*/ 80 w 80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6">
                  <a:moveTo>
                    <a:pt x="0" y="6"/>
                  </a:moveTo>
                  <a:lnTo>
                    <a:pt x="10" y="5"/>
                  </a:lnTo>
                  <a:lnTo>
                    <a:pt x="20" y="5"/>
                  </a:lnTo>
                  <a:lnTo>
                    <a:pt x="31" y="4"/>
                  </a:lnTo>
                  <a:lnTo>
                    <a:pt x="41" y="4"/>
                  </a:lnTo>
                  <a:lnTo>
                    <a:pt x="50" y="3"/>
                  </a:lnTo>
                  <a:lnTo>
                    <a:pt x="60" y="2"/>
                  </a:lnTo>
                  <a:lnTo>
                    <a:pt x="70" y="1"/>
                  </a:lnTo>
                  <a:lnTo>
                    <a:pt x="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2" name="Line 640"/>
            <p:cNvSpPr>
              <a:spLocks noChangeAspect="1" noChangeShapeType="1"/>
            </p:cNvSpPr>
            <p:nvPr/>
          </p:nvSpPr>
          <p:spPr bwMode="auto">
            <a:xfrm flipH="1" flipV="1">
              <a:off x="3965" y="3172"/>
              <a:ext cx="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3" name="Freeform 641"/>
            <p:cNvSpPr>
              <a:spLocks noChangeAspect="1"/>
            </p:cNvSpPr>
            <p:nvPr/>
          </p:nvSpPr>
          <p:spPr bwMode="auto">
            <a:xfrm>
              <a:off x="3970" y="3155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1 w 5"/>
                <a:gd name="T5" fmla="*/ 1 h 1"/>
                <a:gd name="T6" fmla="*/ 2 w 5"/>
                <a:gd name="T7" fmla="*/ 0 h 1"/>
                <a:gd name="T8" fmla="*/ 2 w 5"/>
                <a:gd name="T9" fmla="*/ 0 h 1"/>
                <a:gd name="T10" fmla="*/ 3 w 5"/>
                <a:gd name="T11" fmla="*/ 0 h 1"/>
                <a:gd name="T12" fmla="*/ 3 w 5"/>
                <a:gd name="T13" fmla="*/ 0 h 1"/>
                <a:gd name="T14" fmla="*/ 4 w 5"/>
                <a:gd name="T15" fmla="*/ 0 h 1"/>
                <a:gd name="T16" fmla="*/ 5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4" name="Line 642"/>
            <p:cNvSpPr>
              <a:spLocks noChangeAspect="1" noChangeShapeType="1"/>
            </p:cNvSpPr>
            <p:nvPr/>
          </p:nvSpPr>
          <p:spPr bwMode="auto">
            <a:xfrm flipV="1">
              <a:off x="3965" y="3156"/>
              <a:ext cx="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5" name="Freeform 643"/>
            <p:cNvSpPr>
              <a:spLocks noChangeAspect="1"/>
            </p:cNvSpPr>
            <p:nvPr/>
          </p:nvSpPr>
          <p:spPr bwMode="auto">
            <a:xfrm>
              <a:off x="3957" y="3157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1 w 4"/>
                <a:gd name="T5" fmla="*/ 1 h 1"/>
                <a:gd name="T6" fmla="*/ 1 w 4"/>
                <a:gd name="T7" fmla="*/ 1 h 1"/>
                <a:gd name="T8" fmla="*/ 2 w 4"/>
                <a:gd name="T9" fmla="*/ 1 h 1"/>
                <a:gd name="T10" fmla="*/ 2 w 4"/>
                <a:gd name="T11" fmla="*/ 1 h 1"/>
                <a:gd name="T12" fmla="*/ 3 w 4"/>
                <a:gd name="T13" fmla="*/ 1 h 1"/>
                <a:gd name="T14" fmla="*/ 3 w 4"/>
                <a:gd name="T15" fmla="*/ 1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6" name="Line 644"/>
            <p:cNvSpPr>
              <a:spLocks noChangeAspect="1" noChangeShapeType="1"/>
            </p:cNvSpPr>
            <p:nvPr/>
          </p:nvSpPr>
          <p:spPr bwMode="auto">
            <a:xfrm flipH="1" flipV="1">
              <a:off x="3957" y="3158"/>
              <a:ext cx="6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7" name="Freeform 645"/>
            <p:cNvSpPr>
              <a:spLocks noChangeAspect="1"/>
            </p:cNvSpPr>
            <p:nvPr/>
          </p:nvSpPr>
          <p:spPr bwMode="auto">
            <a:xfrm>
              <a:off x="3956" y="3169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4 w 7"/>
                <a:gd name="T3" fmla="*/ 7 h 14"/>
                <a:gd name="T4" fmla="*/ 7 w 7"/>
                <a:gd name="T5" fmla="*/ 0 h 14"/>
                <a:gd name="T6" fmla="*/ 0 60000 65536"/>
                <a:gd name="T7" fmla="*/ 0 60000 65536"/>
                <a:gd name="T8" fmla="*/ 0 60000 65536"/>
                <a:gd name="T9" fmla="*/ 0 w 7"/>
                <a:gd name="T10" fmla="*/ 0 h 14"/>
                <a:gd name="T11" fmla="*/ 7 w 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4">
                  <a:moveTo>
                    <a:pt x="0" y="14"/>
                  </a:moveTo>
                  <a:lnTo>
                    <a:pt x="4" y="7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8" name="Freeform 646"/>
            <p:cNvSpPr>
              <a:spLocks noChangeAspect="1"/>
            </p:cNvSpPr>
            <p:nvPr/>
          </p:nvSpPr>
          <p:spPr bwMode="auto">
            <a:xfrm>
              <a:off x="3911" y="317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19" name="Line 647"/>
            <p:cNvSpPr>
              <a:spLocks noChangeAspect="1" noChangeShapeType="1"/>
            </p:cNvSpPr>
            <p:nvPr/>
          </p:nvSpPr>
          <p:spPr bwMode="auto">
            <a:xfrm flipV="1">
              <a:off x="3911" y="3173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0" name="Freeform 648"/>
            <p:cNvSpPr>
              <a:spLocks noChangeAspect="1"/>
            </p:cNvSpPr>
            <p:nvPr/>
          </p:nvSpPr>
          <p:spPr bwMode="auto">
            <a:xfrm>
              <a:off x="3924" y="3169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1" name="Line 649"/>
            <p:cNvSpPr>
              <a:spLocks noChangeAspect="1" noChangeShapeType="1"/>
            </p:cNvSpPr>
            <p:nvPr/>
          </p:nvSpPr>
          <p:spPr bwMode="auto">
            <a:xfrm flipV="1">
              <a:off x="3925" y="3171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2" name="Freeform 650"/>
            <p:cNvSpPr>
              <a:spLocks noChangeAspect="1"/>
            </p:cNvSpPr>
            <p:nvPr/>
          </p:nvSpPr>
          <p:spPr bwMode="auto">
            <a:xfrm>
              <a:off x="3908" y="3165"/>
              <a:ext cx="5" cy="1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0 h 1"/>
                <a:gd name="T4" fmla="*/ 3 w 5"/>
                <a:gd name="T5" fmla="*/ 0 h 1"/>
                <a:gd name="T6" fmla="*/ 5 w 5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3" name="Freeform 651"/>
            <p:cNvSpPr>
              <a:spLocks noChangeAspect="1"/>
            </p:cNvSpPr>
            <p:nvPr/>
          </p:nvSpPr>
          <p:spPr bwMode="auto">
            <a:xfrm>
              <a:off x="3904" y="3165"/>
              <a:ext cx="4" cy="3"/>
            </a:xfrm>
            <a:custGeom>
              <a:avLst/>
              <a:gdLst>
                <a:gd name="T0" fmla="*/ 0 w 4"/>
                <a:gd name="T1" fmla="*/ 3 h 3"/>
                <a:gd name="T2" fmla="*/ 1 w 4"/>
                <a:gd name="T3" fmla="*/ 2 h 3"/>
                <a:gd name="T4" fmla="*/ 3 w 4"/>
                <a:gd name="T5" fmla="*/ 1 h 3"/>
                <a:gd name="T6" fmla="*/ 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0" y="3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4" name="Freeform 652"/>
            <p:cNvSpPr>
              <a:spLocks noChangeAspect="1"/>
            </p:cNvSpPr>
            <p:nvPr/>
          </p:nvSpPr>
          <p:spPr bwMode="auto">
            <a:xfrm>
              <a:off x="3898" y="3167"/>
              <a:ext cx="4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1 w 4"/>
                <a:gd name="T5" fmla="*/ 0 h 1"/>
                <a:gd name="T6" fmla="*/ 2 w 4"/>
                <a:gd name="T7" fmla="*/ 0 h 1"/>
                <a:gd name="T8" fmla="*/ 2 w 4"/>
                <a:gd name="T9" fmla="*/ 0 h 1"/>
                <a:gd name="T10" fmla="*/ 3 w 4"/>
                <a:gd name="T11" fmla="*/ 0 h 1"/>
                <a:gd name="T12" fmla="*/ 3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5" name="Line 653"/>
            <p:cNvSpPr>
              <a:spLocks noChangeAspect="1" noChangeShapeType="1"/>
            </p:cNvSpPr>
            <p:nvPr/>
          </p:nvSpPr>
          <p:spPr bwMode="auto">
            <a:xfrm flipV="1">
              <a:off x="3898" y="316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6" name="Freeform 654"/>
            <p:cNvSpPr>
              <a:spLocks noChangeAspect="1"/>
            </p:cNvSpPr>
            <p:nvPr/>
          </p:nvSpPr>
          <p:spPr bwMode="auto">
            <a:xfrm>
              <a:off x="3757" y="3305"/>
              <a:ext cx="174" cy="11"/>
            </a:xfrm>
            <a:custGeom>
              <a:avLst/>
              <a:gdLst>
                <a:gd name="T0" fmla="*/ 0 w 174"/>
                <a:gd name="T1" fmla="*/ 11 h 11"/>
                <a:gd name="T2" fmla="*/ 23 w 174"/>
                <a:gd name="T3" fmla="*/ 11 h 11"/>
                <a:gd name="T4" fmla="*/ 45 w 174"/>
                <a:gd name="T5" fmla="*/ 11 h 11"/>
                <a:gd name="T6" fmla="*/ 68 w 174"/>
                <a:gd name="T7" fmla="*/ 10 h 11"/>
                <a:gd name="T8" fmla="*/ 90 w 174"/>
                <a:gd name="T9" fmla="*/ 9 h 11"/>
                <a:gd name="T10" fmla="*/ 111 w 174"/>
                <a:gd name="T11" fmla="*/ 8 h 11"/>
                <a:gd name="T12" fmla="*/ 133 w 174"/>
                <a:gd name="T13" fmla="*/ 6 h 11"/>
                <a:gd name="T14" fmla="*/ 153 w 174"/>
                <a:gd name="T15" fmla="*/ 3 h 11"/>
                <a:gd name="T16" fmla="*/ 174 w 17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"/>
                <a:gd name="T28" fmla="*/ 0 h 11"/>
                <a:gd name="T29" fmla="*/ 174 w 17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" h="11">
                  <a:moveTo>
                    <a:pt x="0" y="11"/>
                  </a:moveTo>
                  <a:lnTo>
                    <a:pt x="23" y="11"/>
                  </a:lnTo>
                  <a:lnTo>
                    <a:pt x="45" y="11"/>
                  </a:lnTo>
                  <a:lnTo>
                    <a:pt x="68" y="10"/>
                  </a:lnTo>
                  <a:lnTo>
                    <a:pt x="90" y="9"/>
                  </a:lnTo>
                  <a:lnTo>
                    <a:pt x="111" y="8"/>
                  </a:lnTo>
                  <a:lnTo>
                    <a:pt x="133" y="6"/>
                  </a:lnTo>
                  <a:lnTo>
                    <a:pt x="153" y="3"/>
                  </a:lnTo>
                  <a:lnTo>
                    <a:pt x="17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7" name="Freeform 655"/>
            <p:cNvSpPr>
              <a:spLocks noChangeAspect="1"/>
            </p:cNvSpPr>
            <p:nvPr/>
          </p:nvSpPr>
          <p:spPr bwMode="auto">
            <a:xfrm>
              <a:off x="4063" y="3083"/>
              <a:ext cx="1" cy="177"/>
            </a:xfrm>
            <a:custGeom>
              <a:avLst/>
              <a:gdLst>
                <a:gd name="T0" fmla="*/ 1 w 1"/>
                <a:gd name="T1" fmla="*/ 0 h 177"/>
                <a:gd name="T2" fmla="*/ 0 w 1"/>
                <a:gd name="T3" fmla="*/ 89 h 177"/>
                <a:gd name="T4" fmla="*/ 0 w 1"/>
                <a:gd name="T5" fmla="*/ 177 h 177"/>
                <a:gd name="T6" fmla="*/ 0 60000 65536"/>
                <a:gd name="T7" fmla="*/ 0 60000 65536"/>
                <a:gd name="T8" fmla="*/ 0 60000 65536"/>
                <a:gd name="T9" fmla="*/ 0 w 1"/>
                <a:gd name="T10" fmla="*/ 0 h 177"/>
                <a:gd name="T11" fmla="*/ 1 w 1"/>
                <a:gd name="T12" fmla="*/ 177 h 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">
                  <a:moveTo>
                    <a:pt x="1" y="0"/>
                  </a:moveTo>
                  <a:lnTo>
                    <a:pt x="0" y="89"/>
                  </a:lnTo>
                  <a:lnTo>
                    <a:pt x="0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8" name="Line 656"/>
            <p:cNvSpPr>
              <a:spLocks noChangeAspect="1" noChangeShapeType="1"/>
            </p:cNvSpPr>
            <p:nvPr/>
          </p:nvSpPr>
          <p:spPr bwMode="auto">
            <a:xfrm flipH="1">
              <a:off x="4062" y="3260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29" name="Freeform 657"/>
            <p:cNvSpPr>
              <a:spLocks noChangeAspect="1"/>
            </p:cNvSpPr>
            <p:nvPr/>
          </p:nvSpPr>
          <p:spPr bwMode="auto">
            <a:xfrm>
              <a:off x="3946" y="3268"/>
              <a:ext cx="116" cy="35"/>
            </a:xfrm>
            <a:custGeom>
              <a:avLst/>
              <a:gdLst>
                <a:gd name="T0" fmla="*/ 0 w 116"/>
                <a:gd name="T1" fmla="*/ 35 h 35"/>
                <a:gd name="T2" fmla="*/ 16 w 116"/>
                <a:gd name="T3" fmla="*/ 32 h 35"/>
                <a:gd name="T4" fmla="*/ 33 w 116"/>
                <a:gd name="T5" fmla="*/ 28 h 35"/>
                <a:gd name="T6" fmla="*/ 50 w 116"/>
                <a:gd name="T7" fmla="*/ 24 h 35"/>
                <a:gd name="T8" fmla="*/ 66 w 116"/>
                <a:gd name="T9" fmla="*/ 20 h 35"/>
                <a:gd name="T10" fmla="*/ 80 w 116"/>
                <a:gd name="T11" fmla="*/ 15 h 35"/>
                <a:gd name="T12" fmla="*/ 94 w 116"/>
                <a:gd name="T13" fmla="*/ 10 h 35"/>
                <a:gd name="T14" fmla="*/ 106 w 116"/>
                <a:gd name="T15" fmla="*/ 5 h 35"/>
                <a:gd name="T16" fmla="*/ 116 w 1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35"/>
                <a:gd name="T29" fmla="*/ 116 w 1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35">
                  <a:moveTo>
                    <a:pt x="0" y="35"/>
                  </a:moveTo>
                  <a:lnTo>
                    <a:pt x="16" y="32"/>
                  </a:lnTo>
                  <a:lnTo>
                    <a:pt x="33" y="28"/>
                  </a:lnTo>
                  <a:lnTo>
                    <a:pt x="50" y="24"/>
                  </a:lnTo>
                  <a:lnTo>
                    <a:pt x="66" y="20"/>
                  </a:lnTo>
                  <a:lnTo>
                    <a:pt x="80" y="15"/>
                  </a:lnTo>
                  <a:lnTo>
                    <a:pt x="94" y="10"/>
                  </a:lnTo>
                  <a:lnTo>
                    <a:pt x="106" y="5"/>
                  </a:lnTo>
                  <a:lnTo>
                    <a:pt x="1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0" name="Freeform 658"/>
            <p:cNvSpPr>
              <a:spLocks noChangeAspect="1"/>
            </p:cNvSpPr>
            <p:nvPr/>
          </p:nvSpPr>
          <p:spPr bwMode="auto">
            <a:xfrm>
              <a:off x="3937" y="3267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2 w 5"/>
                <a:gd name="T5" fmla="*/ 0 h 1"/>
                <a:gd name="T6" fmla="*/ 3 w 5"/>
                <a:gd name="T7" fmla="*/ 1 h 1"/>
                <a:gd name="T8" fmla="*/ 5 w 5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"/>
                <a:gd name="T17" fmla="*/ 5 w 5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1" name="Freeform 659"/>
            <p:cNvSpPr>
              <a:spLocks noChangeAspect="1"/>
            </p:cNvSpPr>
            <p:nvPr/>
          </p:nvSpPr>
          <p:spPr bwMode="auto">
            <a:xfrm>
              <a:off x="3931" y="3268"/>
              <a:ext cx="6" cy="3"/>
            </a:xfrm>
            <a:custGeom>
              <a:avLst/>
              <a:gdLst>
                <a:gd name="T0" fmla="*/ 0 w 6"/>
                <a:gd name="T1" fmla="*/ 3 h 3"/>
                <a:gd name="T2" fmla="*/ 0 w 6"/>
                <a:gd name="T3" fmla="*/ 3 h 3"/>
                <a:gd name="T4" fmla="*/ 1 w 6"/>
                <a:gd name="T5" fmla="*/ 2 h 3"/>
                <a:gd name="T6" fmla="*/ 2 w 6"/>
                <a:gd name="T7" fmla="*/ 1 h 3"/>
                <a:gd name="T8" fmla="*/ 4 w 6"/>
                <a:gd name="T9" fmla="*/ 0 h 3"/>
                <a:gd name="T10" fmla="*/ 5 w 6"/>
                <a:gd name="T11" fmla="*/ 0 h 3"/>
                <a:gd name="T12" fmla="*/ 6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2" name="Freeform 660"/>
            <p:cNvSpPr>
              <a:spLocks noChangeAspect="1"/>
            </p:cNvSpPr>
            <p:nvPr/>
          </p:nvSpPr>
          <p:spPr bwMode="auto">
            <a:xfrm>
              <a:off x="3928" y="3271"/>
              <a:ext cx="3" cy="9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8 h 9"/>
                <a:gd name="T4" fmla="*/ 0 w 3"/>
                <a:gd name="T5" fmla="*/ 7 h 9"/>
                <a:gd name="T6" fmla="*/ 0 w 3"/>
                <a:gd name="T7" fmla="*/ 5 h 9"/>
                <a:gd name="T8" fmla="*/ 1 w 3"/>
                <a:gd name="T9" fmla="*/ 3 h 9"/>
                <a:gd name="T10" fmla="*/ 2 w 3"/>
                <a:gd name="T11" fmla="*/ 2 h 9"/>
                <a:gd name="T12" fmla="*/ 3 w 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9"/>
                <a:gd name="T23" fmla="*/ 3 w 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9">
                  <a:moveTo>
                    <a:pt x="0" y="9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3" name="Freeform 661"/>
            <p:cNvSpPr>
              <a:spLocks noChangeAspect="1"/>
            </p:cNvSpPr>
            <p:nvPr/>
          </p:nvSpPr>
          <p:spPr bwMode="auto">
            <a:xfrm>
              <a:off x="3940" y="3273"/>
              <a:ext cx="1" cy="4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2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4"/>
                <a:gd name="T23" fmla="*/ 1 w 1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4" name="Freeform 662"/>
            <p:cNvSpPr>
              <a:spLocks noChangeAspect="1"/>
            </p:cNvSpPr>
            <p:nvPr/>
          </p:nvSpPr>
          <p:spPr bwMode="auto">
            <a:xfrm>
              <a:off x="3940" y="3277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1 w 1"/>
                <a:gd name="T5" fmla="*/ 3 h 5"/>
                <a:gd name="T6" fmla="*/ 1 w 1"/>
                <a:gd name="T7" fmla="*/ 2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5"/>
                <a:gd name="T23" fmla="*/ 1 w 1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5" name="Freeform 663"/>
            <p:cNvSpPr>
              <a:spLocks noChangeAspect="1"/>
            </p:cNvSpPr>
            <p:nvPr/>
          </p:nvSpPr>
          <p:spPr bwMode="auto">
            <a:xfrm>
              <a:off x="3937" y="3282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2 h 3"/>
                <a:gd name="T4" fmla="*/ 1 w 3"/>
                <a:gd name="T5" fmla="*/ 2 h 3"/>
                <a:gd name="T6" fmla="*/ 2 w 3"/>
                <a:gd name="T7" fmla="*/ 1 h 3"/>
                <a:gd name="T8" fmla="*/ 3 w 3"/>
                <a:gd name="T9" fmla="*/ 1 h 3"/>
                <a:gd name="T10" fmla="*/ 3 w 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6" name="Freeform 664"/>
            <p:cNvSpPr>
              <a:spLocks noChangeAspect="1"/>
            </p:cNvSpPr>
            <p:nvPr/>
          </p:nvSpPr>
          <p:spPr bwMode="auto">
            <a:xfrm>
              <a:off x="3935" y="328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2 w 2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1"/>
                <a:gd name="T23" fmla="*/ 2 w 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7" name="Line 665"/>
            <p:cNvSpPr>
              <a:spLocks noChangeAspect="1" noChangeShapeType="1"/>
            </p:cNvSpPr>
            <p:nvPr/>
          </p:nvSpPr>
          <p:spPr bwMode="auto">
            <a:xfrm flipV="1">
              <a:off x="3935" y="3285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8" name="Freeform 666"/>
            <p:cNvSpPr>
              <a:spLocks noChangeAspect="1"/>
            </p:cNvSpPr>
            <p:nvPr/>
          </p:nvSpPr>
          <p:spPr bwMode="auto">
            <a:xfrm>
              <a:off x="3940" y="3290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3 h 4"/>
                <a:gd name="T6" fmla="*/ 2 w 2"/>
                <a:gd name="T7" fmla="*/ 2 h 4"/>
                <a:gd name="T8" fmla="*/ 1 w 2"/>
                <a:gd name="T9" fmla="*/ 1 h 4"/>
                <a:gd name="T10" fmla="*/ 1 w 2"/>
                <a:gd name="T11" fmla="*/ 0 h 4"/>
                <a:gd name="T12" fmla="*/ 0 w 2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39" name="Freeform 667"/>
            <p:cNvSpPr>
              <a:spLocks noChangeAspect="1"/>
            </p:cNvSpPr>
            <p:nvPr/>
          </p:nvSpPr>
          <p:spPr bwMode="auto">
            <a:xfrm>
              <a:off x="3940" y="3294"/>
              <a:ext cx="2" cy="6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5 h 6"/>
                <a:gd name="T4" fmla="*/ 1 w 2"/>
                <a:gd name="T5" fmla="*/ 4 h 6"/>
                <a:gd name="T6" fmla="*/ 2 w 2"/>
                <a:gd name="T7" fmla="*/ 3 h 6"/>
                <a:gd name="T8" fmla="*/ 2 w 2"/>
                <a:gd name="T9" fmla="*/ 2 h 6"/>
                <a:gd name="T10" fmla="*/ 2 w 2"/>
                <a:gd name="T11" fmla="*/ 1 h 6"/>
                <a:gd name="T12" fmla="*/ 2 w 2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6"/>
                <a:gd name="T23" fmla="*/ 2 w 2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6">
                  <a:moveTo>
                    <a:pt x="0" y="6"/>
                  </a:move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0" name="Freeform 668"/>
            <p:cNvSpPr>
              <a:spLocks noChangeAspect="1"/>
            </p:cNvSpPr>
            <p:nvPr/>
          </p:nvSpPr>
          <p:spPr bwMode="auto">
            <a:xfrm>
              <a:off x="3936" y="3300"/>
              <a:ext cx="4" cy="3"/>
            </a:xfrm>
            <a:custGeom>
              <a:avLst/>
              <a:gdLst>
                <a:gd name="T0" fmla="*/ 0 w 4"/>
                <a:gd name="T1" fmla="*/ 3 h 3"/>
                <a:gd name="T2" fmla="*/ 1 w 4"/>
                <a:gd name="T3" fmla="*/ 2 h 3"/>
                <a:gd name="T4" fmla="*/ 1 w 4"/>
                <a:gd name="T5" fmla="*/ 2 h 3"/>
                <a:gd name="T6" fmla="*/ 2 w 4"/>
                <a:gd name="T7" fmla="*/ 2 h 3"/>
                <a:gd name="T8" fmla="*/ 3 w 4"/>
                <a:gd name="T9" fmla="*/ 1 h 3"/>
                <a:gd name="T10" fmla="*/ 4 w 4"/>
                <a:gd name="T11" fmla="*/ 1 h 3"/>
                <a:gd name="T12" fmla="*/ 4 w 4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3"/>
                <a:gd name="T23" fmla="*/ 4 w 4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3">
                  <a:moveTo>
                    <a:pt x="0" y="3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1" name="Freeform 669"/>
            <p:cNvSpPr>
              <a:spLocks noChangeAspect="1"/>
            </p:cNvSpPr>
            <p:nvPr/>
          </p:nvSpPr>
          <p:spPr bwMode="auto">
            <a:xfrm>
              <a:off x="3927" y="3295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4 w 5"/>
                <a:gd name="T13" fmla="*/ 0 h 1"/>
                <a:gd name="T14" fmla="*/ 4 w 5"/>
                <a:gd name="T15" fmla="*/ 0 h 1"/>
                <a:gd name="T16" fmla="*/ 5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2" name="Line 670"/>
            <p:cNvSpPr>
              <a:spLocks noChangeAspect="1" noChangeShapeType="1"/>
            </p:cNvSpPr>
            <p:nvPr/>
          </p:nvSpPr>
          <p:spPr bwMode="auto">
            <a:xfrm flipV="1">
              <a:off x="3927" y="329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3" name="Freeform 671"/>
            <p:cNvSpPr>
              <a:spLocks noChangeAspect="1"/>
            </p:cNvSpPr>
            <p:nvPr/>
          </p:nvSpPr>
          <p:spPr bwMode="auto">
            <a:xfrm>
              <a:off x="3927" y="3298"/>
              <a:ext cx="3" cy="7"/>
            </a:xfrm>
            <a:custGeom>
              <a:avLst/>
              <a:gdLst>
                <a:gd name="T0" fmla="*/ 3 w 3"/>
                <a:gd name="T1" fmla="*/ 7 h 7"/>
                <a:gd name="T2" fmla="*/ 2 w 3"/>
                <a:gd name="T3" fmla="*/ 6 h 7"/>
                <a:gd name="T4" fmla="*/ 1 w 3"/>
                <a:gd name="T5" fmla="*/ 5 h 7"/>
                <a:gd name="T6" fmla="*/ 1 w 3"/>
                <a:gd name="T7" fmla="*/ 4 h 7"/>
                <a:gd name="T8" fmla="*/ 0 w 3"/>
                <a:gd name="T9" fmla="*/ 2 h 7"/>
                <a:gd name="T10" fmla="*/ 0 w 3"/>
                <a:gd name="T11" fmla="*/ 1 h 7"/>
                <a:gd name="T12" fmla="*/ 0 w 3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7"/>
                <a:gd name="T23" fmla="*/ 3 w 3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7">
                  <a:moveTo>
                    <a:pt x="3" y="7"/>
                  </a:moveTo>
                  <a:lnTo>
                    <a:pt x="2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4" name="Freeform 672"/>
            <p:cNvSpPr>
              <a:spLocks noChangeAspect="1"/>
            </p:cNvSpPr>
            <p:nvPr/>
          </p:nvSpPr>
          <p:spPr bwMode="auto">
            <a:xfrm>
              <a:off x="3930" y="3305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5" name="Freeform 673"/>
            <p:cNvSpPr>
              <a:spLocks noChangeAspect="1"/>
            </p:cNvSpPr>
            <p:nvPr/>
          </p:nvSpPr>
          <p:spPr bwMode="auto">
            <a:xfrm>
              <a:off x="3928" y="3238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6" name="Freeform 674"/>
            <p:cNvSpPr>
              <a:spLocks noChangeAspect="1"/>
            </p:cNvSpPr>
            <p:nvPr/>
          </p:nvSpPr>
          <p:spPr bwMode="auto">
            <a:xfrm>
              <a:off x="3940" y="3235"/>
              <a:ext cx="2" cy="7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5 h 7"/>
                <a:gd name="T4" fmla="*/ 2 w 2"/>
                <a:gd name="T5" fmla="*/ 3 h 7"/>
                <a:gd name="T6" fmla="*/ 1 w 2"/>
                <a:gd name="T7" fmla="*/ 1 h 7"/>
                <a:gd name="T8" fmla="*/ 0 w 2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7"/>
                  </a:moveTo>
                  <a:lnTo>
                    <a:pt x="2" y="5"/>
                  </a:ln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7" name="Freeform 675"/>
            <p:cNvSpPr>
              <a:spLocks noChangeAspect="1"/>
            </p:cNvSpPr>
            <p:nvPr/>
          </p:nvSpPr>
          <p:spPr bwMode="auto">
            <a:xfrm>
              <a:off x="3940" y="3242"/>
              <a:ext cx="2" cy="9"/>
            </a:xfrm>
            <a:custGeom>
              <a:avLst/>
              <a:gdLst>
                <a:gd name="T0" fmla="*/ 0 w 2"/>
                <a:gd name="T1" fmla="*/ 9 h 9"/>
                <a:gd name="T2" fmla="*/ 1 w 2"/>
                <a:gd name="T3" fmla="*/ 8 h 9"/>
                <a:gd name="T4" fmla="*/ 1 w 2"/>
                <a:gd name="T5" fmla="*/ 6 h 9"/>
                <a:gd name="T6" fmla="*/ 2 w 2"/>
                <a:gd name="T7" fmla="*/ 4 h 9"/>
                <a:gd name="T8" fmla="*/ 2 w 2"/>
                <a:gd name="T9" fmla="*/ 2 h 9"/>
                <a:gd name="T10" fmla="*/ 2 w 2"/>
                <a:gd name="T11" fmla="*/ 1 h 9"/>
                <a:gd name="T12" fmla="*/ 2 w 2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9"/>
                <a:gd name="T23" fmla="*/ 2 w 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9">
                  <a:moveTo>
                    <a:pt x="0" y="9"/>
                  </a:moveTo>
                  <a:lnTo>
                    <a:pt x="1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8" name="Freeform 676"/>
            <p:cNvSpPr>
              <a:spLocks noChangeAspect="1"/>
            </p:cNvSpPr>
            <p:nvPr/>
          </p:nvSpPr>
          <p:spPr bwMode="auto">
            <a:xfrm>
              <a:off x="3936" y="3251"/>
              <a:ext cx="4" cy="2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1 w 4"/>
                <a:gd name="T5" fmla="*/ 2 h 2"/>
                <a:gd name="T6" fmla="*/ 2 w 4"/>
                <a:gd name="T7" fmla="*/ 1 h 2"/>
                <a:gd name="T8" fmla="*/ 3 w 4"/>
                <a:gd name="T9" fmla="*/ 1 h 2"/>
                <a:gd name="T10" fmla="*/ 3 w 4"/>
                <a:gd name="T11" fmla="*/ 0 h 2"/>
                <a:gd name="T12" fmla="*/ 4 w 4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2"/>
                <a:gd name="T23" fmla="*/ 4 w 4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2">
                  <a:moveTo>
                    <a:pt x="0" y="2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49" name="Freeform 677"/>
            <p:cNvSpPr>
              <a:spLocks noChangeAspect="1"/>
            </p:cNvSpPr>
            <p:nvPr/>
          </p:nvSpPr>
          <p:spPr bwMode="auto">
            <a:xfrm>
              <a:off x="3938" y="3230"/>
              <a:ext cx="5" cy="1"/>
            </a:xfrm>
            <a:custGeom>
              <a:avLst/>
              <a:gdLst>
                <a:gd name="T0" fmla="*/ 0 w 5"/>
                <a:gd name="T1" fmla="*/ 0 h 1"/>
                <a:gd name="T2" fmla="*/ 1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5 w 5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"/>
                <a:gd name="T17" fmla="*/ 5 w 5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0" name="Freeform 678"/>
            <p:cNvSpPr>
              <a:spLocks noChangeAspect="1"/>
            </p:cNvSpPr>
            <p:nvPr/>
          </p:nvSpPr>
          <p:spPr bwMode="auto">
            <a:xfrm>
              <a:off x="3935" y="3230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1" name="Freeform 679"/>
            <p:cNvSpPr>
              <a:spLocks noChangeAspect="1"/>
            </p:cNvSpPr>
            <p:nvPr/>
          </p:nvSpPr>
          <p:spPr bwMode="auto">
            <a:xfrm>
              <a:off x="3930" y="3217"/>
              <a:ext cx="16" cy="3"/>
            </a:xfrm>
            <a:custGeom>
              <a:avLst/>
              <a:gdLst>
                <a:gd name="T0" fmla="*/ 0 w 16"/>
                <a:gd name="T1" fmla="*/ 3 h 3"/>
                <a:gd name="T2" fmla="*/ 2 w 16"/>
                <a:gd name="T3" fmla="*/ 2 h 3"/>
                <a:gd name="T4" fmla="*/ 4 w 16"/>
                <a:gd name="T5" fmla="*/ 2 h 3"/>
                <a:gd name="T6" fmla="*/ 6 w 16"/>
                <a:gd name="T7" fmla="*/ 2 h 3"/>
                <a:gd name="T8" fmla="*/ 8 w 16"/>
                <a:gd name="T9" fmla="*/ 1 h 3"/>
                <a:gd name="T10" fmla="*/ 10 w 16"/>
                <a:gd name="T11" fmla="*/ 1 h 3"/>
                <a:gd name="T12" fmla="*/ 12 w 16"/>
                <a:gd name="T13" fmla="*/ 1 h 3"/>
                <a:gd name="T14" fmla="*/ 14 w 16"/>
                <a:gd name="T15" fmla="*/ 0 h 3"/>
                <a:gd name="T16" fmla="*/ 16 w 16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"/>
                <a:gd name="T29" fmla="*/ 16 w 1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">
                  <a:moveTo>
                    <a:pt x="0" y="3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2" name="Line 680"/>
            <p:cNvSpPr>
              <a:spLocks noChangeAspect="1" noChangeShapeType="1"/>
            </p:cNvSpPr>
            <p:nvPr/>
          </p:nvSpPr>
          <p:spPr bwMode="auto">
            <a:xfrm flipV="1">
              <a:off x="3930" y="322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3" name="Line 681"/>
            <p:cNvSpPr>
              <a:spLocks noChangeAspect="1" noChangeShapeType="1"/>
            </p:cNvSpPr>
            <p:nvPr/>
          </p:nvSpPr>
          <p:spPr bwMode="auto">
            <a:xfrm flipV="1">
              <a:off x="3929" y="3221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4" name="Freeform 682"/>
            <p:cNvSpPr>
              <a:spLocks noChangeAspect="1"/>
            </p:cNvSpPr>
            <p:nvPr/>
          </p:nvSpPr>
          <p:spPr bwMode="auto">
            <a:xfrm>
              <a:off x="3947" y="3165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5" name="Freeform 683"/>
            <p:cNvSpPr>
              <a:spLocks noChangeAspect="1"/>
            </p:cNvSpPr>
            <p:nvPr/>
          </p:nvSpPr>
          <p:spPr bwMode="auto">
            <a:xfrm>
              <a:off x="3945" y="3168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1 h 2"/>
                <a:gd name="T4" fmla="*/ 1 w 3"/>
                <a:gd name="T5" fmla="*/ 1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6" name="Freeform 684"/>
            <p:cNvSpPr>
              <a:spLocks noChangeAspect="1"/>
            </p:cNvSpPr>
            <p:nvPr/>
          </p:nvSpPr>
          <p:spPr bwMode="auto">
            <a:xfrm>
              <a:off x="3941" y="3170"/>
              <a:ext cx="4" cy="2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1 h 2"/>
                <a:gd name="T4" fmla="*/ 2 w 4"/>
                <a:gd name="T5" fmla="*/ 1 h 2"/>
                <a:gd name="T6" fmla="*/ 4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7" name="Freeform 685"/>
            <p:cNvSpPr>
              <a:spLocks noChangeAspect="1"/>
            </p:cNvSpPr>
            <p:nvPr/>
          </p:nvSpPr>
          <p:spPr bwMode="auto">
            <a:xfrm>
              <a:off x="3935" y="3172"/>
              <a:ext cx="6" cy="3"/>
            </a:xfrm>
            <a:custGeom>
              <a:avLst/>
              <a:gdLst>
                <a:gd name="T0" fmla="*/ 0 w 6"/>
                <a:gd name="T1" fmla="*/ 3 h 3"/>
                <a:gd name="T2" fmla="*/ 2 w 6"/>
                <a:gd name="T3" fmla="*/ 2 h 3"/>
                <a:gd name="T4" fmla="*/ 4 w 6"/>
                <a:gd name="T5" fmla="*/ 0 h 3"/>
                <a:gd name="T6" fmla="*/ 6 w 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"/>
                <a:gd name="T14" fmla="*/ 6 w 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">
                  <a:moveTo>
                    <a:pt x="0" y="3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8" name="Freeform 686"/>
            <p:cNvSpPr>
              <a:spLocks noChangeAspect="1"/>
            </p:cNvSpPr>
            <p:nvPr/>
          </p:nvSpPr>
          <p:spPr bwMode="auto">
            <a:xfrm>
              <a:off x="3934" y="3175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4 h 6"/>
                <a:gd name="T4" fmla="*/ 1 w 1"/>
                <a:gd name="T5" fmla="*/ 2 h 6"/>
                <a:gd name="T6" fmla="*/ 1 w 1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6"/>
                <a:gd name="T14" fmla="*/ 1 w 1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6">
                  <a:moveTo>
                    <a:pt x="0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59" name="Freeform 687"/>
            <p:cNvSpPr>
              <a:spLocks noChangeAspect="1"/>
            </p:cNvSpPr>
            <p:nvPr/>
          </p:nvSpPr>
          <p:spPr bwMode="auto">
            <a:xfrm>
              <a:off x="3934" y="3181"/>
              <a:ext cx="1" cy="4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3 h 4"/>
                <a:gd name="T4" fmla="*/ 0 w 1"/>
                <a:gd name="T5" fmla="*/ 1 h 4"/>
                <a:gd name="T6" fmla="*/ 0 w 1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0" name="Line 688"/>
            <p:cNvSpPr>
              <a:spLocks noChangeAspect="1" noChangeShapeType="1"/>
            </p:cNvSpPr>
            <p:nvPr/>
          </p:nvSpPr>
          <p:spPr bwMode="auto">
            <a:xfrm flipH="1" flipV="1">
              <a:off x="3935" y="318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1" name="Freeform 689"/>
            <p:cNvSpPr>
              <a:spLocks noChangeAspect="1"/>
            </p:cNvSpPr>
            <p:nvPr/>
          </p:nvSpPr>
          <p:spPr bwMode="auto">
            <a:xfrm>
              <a:off x="3943" y="3160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0 h 1"/>
                <a:gd name="T4" fmla="*/ 4 w 6"/>
                <a:gd name="T5" fmla="*/ 0 h 1"/>
                <a:gd name="T6" fmla="*/ 6 w 6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2" name="Freeform 690"/>
            <p:cNvSpPr>
              <a:spLocks noChangeAspect="1"/>
            </p:cNvSpPr>
            <p:nvPr/>
          </p:nvSpPr>
          <p:spPr bwMode="auto">
            <a:xfrm>
              <a:off x="3937" y="3160"/>
              <a:ext cx="6" cy="4"/>
            </a:xfrm>
            <a:custGeom>
              <a:avLst/>
              <a:gdLst>
                <a:gd name="T0" fmla="*/ 0 w 6"/>
                <a:gd name="T1" fmla="*/ 4 h 4"/>
                <a:gd name="T2" fmla="*/ 2 w 6"/>
                <a:gd name="T3" fmla="*/ 2 h 4"/>
                <a:gd name="T4" fmla="*/ 5 w 6"/>
                <a:gd name="T5" fmla="*/ 0 h 4"/>
                <a:gd name="T6" fmla="*/ 6 w 6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"/>
                <a:gd name="T14" fmla="*/ 6 w 6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">
                  <a:moveTo>
                    <a:pt x="0" y="4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3" name="Freeform 691"/>
            <p:cNvSpPr>
              <a:spLocks noChangeAspect="1"/>
            </p:cNvSpPr>
            <p:nvPr/>
          </p:nvSpPr>
          <p:spPr bwMode="auto">
            <a:xfrm>
              <a:off x="3935" y="3164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4 h 5"/>
                <a:gd name="T4" fmla="*/ 1 w 2"/>
                <a:gd name="T5" fmla="*/ 2 h 5"/>
                <a:gd name="T6" fmla="*/ 2 w 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5"/>
                <a:gd name="T14" fmla="*/ 2 w 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5">
                  <a:moveTo>
                    <a:pt x="0" y="5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4" name="Line 692"/>
            <p:cNvSpPr>
              <a:spLocks noChangeAspect="1" noChangeShapeType="1"/>
            </p:cNvSpPr>
            <p:nvPr/>
          </p:nvSpPr>
          <p:spPr bwMode="auto">
            <a:xfrm flipV="1">
              <a:off x="3817" y="3248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5" name="Freeform 693"/>
            <p:cNvSpPr>
              <a:spLocks noChangeAspect="1"/>
            </p:cNvSpPr>
            <p:nvPr/>
          </p:nvSpPr>
          <p:spPr bwMode="auto">
            <a:xfrm>
              <a:off x="3817" y="3242"/>
              <a:ext cx="80" cy="6"/>
            </a:xfrm>
            <a:custGeom>
              <a:avLst/>
              <a:gdLst>
                <a:gd name="T0" fmla="*/ 0 w 80"/>
                <a:gd name="T1" fmla="*/ 6 h 6"/>
                <a:gd name="T2" fmla="*/ 10 w 80"/>
                <a:gd name="T3" fmla="*/ 6 h 6"/>
                <a:gd name="T4" fmla="*/ 21 w 80"/>
                <a:gd name="T5" fmla="*/ 5 h 6"/>
                <a:gd name="T6" fmla="*/ 31 w 80"/>
                <a:gd name="T7" fmla="*/ 5 h 6"/>
                <a:gd name="T8" fmla="*/ 41 w 80"/>
                <a:gd name="T9" fmla="*/ 4 h 6"/>
                <a:gd name="T10" fmla="*/ 51 w 80"/>
                <a:gd name="T11" fmla="*/ 3 h 6"/>
                <a:gd name="T12" fmla="*/ 60 w 80"/>
                <a:gd name="T13" fmla="*/ 2 h 6"/>
                <a:gd name="T14" fmla="*/ 70 w 80"/>
                <a:gd name="T15" fmla="*/ 1 h 6"/>
                <a:gd name="T16" fmla="*/ 80 w 8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6"/>
                <a:gd name="T29" fmla="*/ 80 w 80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6">
                  <a:moveTo>
                    <a:pt x="0" y="6"/>
                  </a:moveTo>
                  <a:lnTo>
                    <a:pt x="10" y="6"/>
                  </a:lnTo>
                  <a:lnTo>
                    <a:pt x="21" y="5"/>
                  </a:lnTo>
                  <a:lnTo>
                    <a:pt x="31" y="5"/>
                  </a:lnTo>
                  <a:lnTo>
                    <a:pt x="41" y="4"/>
                  </a:lnTo>
                  <a:lnTo>
                    <a:pt x="51" y="3"/>
                  </a:lnTo>
                  <a:lnTo>
                    <a:pt x="60" y="2"/>
                  </a:lnTo>
                  <a:lnTo>
                    <a:pt x="70" y="1"/>
                  </a:lnTo>
                  <a:lnTo>
                    <a:pt x="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6" name="Freeform 694"/>
            <p:cNvSpPr>
              <a:spLocks noChangeAspect="1"/>
            </p:cNvSpPr>
            <p:nvPr/>
          </p:nvSpPr>
          <p:spPr bwMode="auto">
            <a:xfrm>
              <a:off x="3817" y="3180"/>
              <a:ext cx="55" cy="3"/>
            </a:xfrm>
            <a:custGeom>
              <a:avLst/>
              <a:gdLst>
                <a:gd name="T0" fmla="*/ 0 w 55"/>
                <a:gd name="T1" fmla="*/ 3 h 3"/>
                <a:gd name="T2" fmla="*/ 7 w 55"/>
                <a:gd name="T3" fmla="*/ 3 h 3"/>
                <a:gd name="T4" fmla="*/ 14 w 55"/>
                <a:gd name="T5" fmla="*/ 3 h 3"/>
                <a:gd name="T6" fmla="*/ 21 w 55"/>
                <a:gd name="T7" fmla="*/ 2 h 3"/>
                <a:gd name="T8" fmla="*/ 28 w 55"/>
                <a:gd name="T9" fmla="*/ 2 h 3"/>
                <a:gd name="T10" fmla="*/ 35 w 55"/>
                <a:gd name="T11" fmla="*/ 1 h 3"/>
                <a:gd name="T12" fmla="*/ 41 w 55"/>
                <a:gd name="T13" fmla="*/ 1 h 3"/>
                <a:gd name="T14" fmla="*/ 48 w 55"/>
                <a:gd name="T15" fmla="*/ 0 h 3"/>
                <a:gd name="T16" fmla="*/ 55 w 55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3"/>
                <a:gd name="T29" fmla="*/ 55 w 5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3">
                  <a:moveTo>
                    <a:pt x="0" y="3"/>
                  </a:moveTo>
                  <a:lnTo>
                    <a:pt x="7" y="3"/>
                  </a:lnTo>
                  <a:lnTo>
                    <a:pt x="14" y="3"/>
                  </a:lnTo>
                  <a:lnTo>
                    <a:pt x="21" y="2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1" y="1"/>
                  </a:lnTo>
                  <a:lnTo>
                    <a:pt x="48" y="0"/>
                  </a:lnTo>
                  <a:lnTo>
                    <a:pt x="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7" name="Line 695"/>
            <p:cNvSpPr>
              <a:spLocks noChangeAspect="1" noChangeShapeType="1"/>
            </p:cNvSpPr>
            <p:nvPr/>
          </p:nvSpPr>
          <p:spPr bwMode="auto">
            <a:xfrm flipV="1">
              <a:off x="3817" y="3183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8" name="Freeform 696"/>
            <p:cNvSpPr>
              <a:spLocks noChangeAspect="1"/>
            </p:cNvSpPr>
            <p:nvPr/>
          </p:nvSpPr>
          <p:spPr bwMode="auto">
            <a:xfrm>
              <a:off x="3973" y="3214"/>
              <a:ext cx="58" cy="16"/>
            </a:xfrm>
            <a:custGeom>
              <a:avLst/>
              <a:gdLst>
                <a:gd name="T0" fmla="*/ 0 w 58"/>
                <a:gd name="T1" fmla="*/ 16 h 16"/>
                <a:gd name="T2" fmla="*/ 8 w 58"/>
                <a:gd name="T3" fmla="*/ 14 h 16"/>
                <a:gd name="T4" fmla="*/ 16 w 58"/>
                <a:gd name="T5" fmla="*/ 12 h 16"/>
                <a:gd name="T6" fmla="*/ 24 w 58"/>
                <a:gd name="T7" fmla="*/ 11 h 16"/>
                <a:gd name="T8" fmla="*/ 31 w 58"/>
                <a:gd name="T9" fmla="*/ 9 h 16"/>
                <a:gd name="T10" fmla="*/ 38 w 58"/>
                <a:gd name="T11" fmla="*/ 7 h 16"/>
                <a:gd name="T12" fmla="*/ 45 w 58"/>
                <a:gd name="T13" fmla="*/ 4 h 16"/>
                <a:gd name="T14" fmla="*/ 52 w 58"/>
                <a:gd name="T15" fmla="*/ 2 h 16"/>
                <a:gd name="T16" fmla="*/ 58 w 58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0" y="16"/>
                  </a:moveTo>
                  <a:lnTo>
                    <a:pt x="8" y="14"/>
                  </a:lnTo>
                  <a:lnTo>
                    <a:pt x="16" y="12"/>
                  </a:lnTo>
                  <a:lnTo>
                    <a:pt x="24" y="11"/>
                  </a:lnTo>
                  <a:lnTo>
                    <a:pt x="31" y="9"/>
                  </a:lnTo>
                  <a:lnTo>
                    <a:pt x="38" y="7"/>
                  </a:lnTo>
                  <a:lnTo>
                    <a:pt x="45" y="4"/>
                  </a:lnTo>
                  <a:lnTo>
                    <a:pt x="52" y="2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69" name="Line 697"/>
            <p:cNvSpPr>
              <a:spLocks noChangeAspect="1" noChangeShapeType="1"/>
            </p:cNvSpPr>
            <p:nvPr/>
          </p:nvSpPr>
          <p:spPr bwMode="auto">
            <a:xfrm flipV="1">
              <a:off x="3973" y="3230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0" name="Line 698"/>
            <p:cNvSpPr>
              <a:spLocks noChangeAspect="1" noChangeShapeType="1"/>
            </p:cNvSpPr>
            <p:nvPr/>
          </p:nvSpPr>
          <p:spPr bwMode="auto">
            <a:xfrm>
              <a:off x="4120" y="2666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1" name="Line 699"/>
            <p:cNvSpPr>
              <a:spLocks noChangeAspect="1" noChangeShapeType="1"/>
            </p:cNvSpPr>
            <p:nvPr/>
          </p:nvSpPr>
          <p:spPr bwMode="auto">
            <a:xfrm>
              <a:off x="4114" y="2713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2" name="Freeform 700"/>
            <p:cNvSpPr>
              <a:spLocks noChangeAspect="1"/>
            </p:cNvSpPr>
            <p:nvPr/>
          </p:nvSpPr>
          <p:spPr bwMode="auto">
            <a:xfrm>
              <a:off x="3819" y="3186"/>
              <a:ext cx="55" cy="3"/>
            </a:xfrm>
            <a:custGeom>
              <a:avLst/>
              <a:gdLst>
                <a:gd name="T0" fmla="*/ 55 w 55"/>
                <a:gd name="T1" fmla="*/ 0 h 3"/>
                <a:gd name="T2" fmla="*/ 48 w 55"/>
                <a:gd name="T3" fmla="*/ 1 h 3"/>
                <a:gd name="T4" fmla="*/ 41 w 55"/>
                <a:gd name="T5" fmla="*/ 1 h 3"/>
                <a:gd name="T6" fmla="*/ 34 w 55"/>
                <a:gd name="T7" fmla="*/ 2 h 3"/>
                <a:gd name="T8" fmla="*/ 28 w 55"/>
                <a:gd name="T9" fmla="*/ 2 h 3"/>
                <a:gd name="T10" fmla="*/ 21 w 55"/>
                <a:gd name="T11" fmla="*/ 3 h 3"/>
                <a:gd name="T12" fmla="*/ 14 w 55"/>
                <a:gd name="T13" fmla="*/ 3 h 3"/>
                <a:gd name="T14" fmla="*/ 7 w 55"/>
                <a:gd name="T15" fmla="*/ 3 h 3"/>
                <a:gd name="T16" fmla="*/ 0 w 55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3"/>
                <a:gd name="T29" fmla="*/ 55 w 5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3">
                  <a:moveTo>
                    <a:pt x="55" y="0"/>
                  </a:moveTo>
                  <a:lnTo>
                    <a:pt x="48" y="1"/>
                  </a:lnTo>
                  <a:lnTo>
                    <a:pt x="41" y="1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3" name="Line 701"/>
            <p:cNvSpPr>
              <a:spLocks noChangeAspect="1" noChangeShapeType="1"/>
            </p:cNvSpPr>
            <p:nvPr/>
          </p:nvSpPr>
          <p:spPr bwMode="auto">
            <a:xfrm flipV="1">
              <a:off x="3819" y="3184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4" name="Freeform 702"/>
            <p:cNvSpPr>
              <a:spLocks noChangeAspect="1"/>
            </p:cNvSpPr>
            <p:nvPr/>
          </p:nvSpPr>
          <p:spPr bwMode="auto">
            <a:xfrm>
              <a:off x="3819" y="3181"/>
              <a:ext cx="55" cy="3"/>
            </a:xfrm>
            <a:custGeom>
              <a:avLst/>
              <a:gdLst>
                <a:gd name="T0" fmla="*/ 0 w 55"/>
                <a:gd name="T1" fmla="*/ 3 h 3"/>
                <a:gd name="T2" fmla="*/ 7 w 55"/>
                <a:gd name="T3" fmla="*/ 3 h 3"/>
                <a:gd name="T4" fmla="*/ 14 w 55"/>
                <a:gd name="T5" fmla="*/ 2 h 3"/>
                <a:gd name="T6" fmla="*/ 21 w 55"/>
                <a:gd name="T7" fmla="*/ 2 h 3"/>
                <a:gd name="T8" fmla="*/ 28 w 55"/>
                <a:gd name="T9" fmla="*/ 2 h 3"/>
                <a:gd name="T10" fmla="*/ 34 w 55"/>
                <a:gd name="T11" fmla="*/ 1 h 3"/>
                <a:gd name="T12" fmla="*/ 41 w 55"/>
                <a:gd name="T13" fmla="*/ 1 h 3"/>
                <a:gd name="T14" fmla="*/ 48 w 55"/>
                <a:gd name="T15" fmla="*/ 0 h 3"/>
                <a:gd name="T16" fmla="*/ 55 w 55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3"/>
                <a:gd name="T29" fmla="*/ 55 w 5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3">
                  <a:moveTo>
                    <a:pt x="0" y="3"/>
                  </a:moveTo>
                  <a:lnTo>
                    <a:pt x="7" y="3"/>
                  </a:lnTo>
                  <a:lnTo>
                    <a:pt x="14" y="2"/>
                  </a:lnTo>
                  <a:lnTo>
                    <a:pt x="21" y="2"/>
                  </a:lnTo>
                  <a:lnTo>
                    <a:pt x="28" y="2"/>
                  </a:lnTo>
                  <a:lnTo>
                    <a:pt x="34" y="1"/>
                  </a:lnTo>
                  <a:lnTo>
                    <a:pt x="41" y="1"/>
                  </a:lnTo>
                  <a:lnTo>
                    <a:pt x="48" y="0"/>
                  </a:lnTo>
                  <a:lnTo>
                    <a:pt x="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5" name="Line 703"/>
            <p:cNvSpPr>
              <a:spLocks noChangeAspect="1" noChangeShapeType="1"/>
            </p:cNvSpPr>
            <p:nvPr/>
          </p:nvSpPr>
          <p:spPr bwMode="auto">
            <a:xfrm>
              <a:off x="3874" y="3181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6" name="Line 704"/>
            <p:cNvSpPr>
              <a:spLocks noChangeAspect="1" noChangeShapeType="1"/>
            </p:cNvSpPr>
            <p:nvPr/>
          </p:nvSpPr>
          <p:spPr bwMode="auto">
            <a:xfrm>
              <a:off x="3872" y="318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7" name="Line 705"/>
            <p:cNvSpPr>
              <a:spLocks noChangeAspect="1" noChangeShapeType="1"/>
            </p:cNvSpPr>
            <p:nvPr/>
          </p:nvSpPr>
          <p:spPr bwMode="auto">
            <a:xfrm>
              <a:off x="3817" y="318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8" name="Freeform 706"/>
            <p:cNvSpPr>
              <a:spLocks noChangeAspect="1"/>
            </p:cNvSpPr>
            <p:nvPr/>
          </p:nvSpPr>
          <p:spPr bwMode="auto">
            <a:xfrm>
              <a:off x="4007" y="3268"/>
              <a:ext cx="55" cy="106"/>
            </a:xfrm>
            <a:custGeom>
              <a:avLst/>
              <a:gdLst>
                <a:gd name="T0" fmla="*/ 55 w 55"/>
                <a:gd name="T1" fmla="*/ 0 h 106"/>
                <a:gd name="T2" fmla="*/ 52 w 55"/>
                <a:gd name="T3" fmla="*/ 29 h 106"/>
                <a:gd name="T4" fmla="*/ 45 w 55"/>
                <a:gd name="T5" fmla="*/ 56 h 106"/>
                <a:gd name="T6" fmla="*/ 32 w 55"/>
                <a:gd name="T7" fmla="*/ 81 h 106"/>
                <a:gd name="T8" fmla="*/ 12 w 55"/>
                <a:gd name="T9" fmla="*/ 100 h 106"/>
                <a:gd name="T10" fmla="*/ 0 w 55"/>
                <a:gd name="T11" fmla="*/ 106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106"/>
                <a:gd name="T20" fmla="*/ 55 w 55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106">
                  <a:moveTo>
                    <a:pt x="55" y="0"/>
                  </a:moveTo>
                  <a:lnTo>
                    <a:pt x="52" y="29"/>
                  </a:lnTo>
                  <a:lnTo>
                    <a:pt x="45" y="56"/>
                  </a:lnTo>
                  <a:lnTo>
                    <a:pt x="32" y="81"/>
                  </a:lnTo>
                  <a:lnTo>
                    <a:pt x="12" y="100"/>
                  </a:lnTo>
                  <a:lnTo>
                    <a:pt x="0" y="10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79" name="Freeform 707"/>
            <p:cNvSpPr>
              <a:spLocks noChangeAspect="1"/>
            </p:cNvSpPr>
            <p:nvPr/>
          </p:nvSpPr>
          <p:spPr bwMode="auto">
            <a:xfrm>
              <a:off x="3854" y="3374"/>
              <a:ext cx="153" cy="24"/>
            </a:xfrm>
            <a:custGeom>
              <a:avLst/>
              <a:gdLst>
                <a:gd name="T0" fmla="*/ 153 w 153"/>
                <a:gd name="T1" fmla="*/ 0 h 24"/>
                <a:gd name="T2" fmla="*/ 137 w 153"/>
                <a:gd name="T3" fmla="*/ 4 h 24"/>
                <a:gd name="T4" fmla="*/ 120 w 153"/>
                <a:gd name="T5" fmla="*/ 8 h 24"/>
                <a:gd name="T6" fmla="*/ 102 w 153"/>
                <a:gd name="T7" fmla="*/ 11 h 24"/>
                <a:gd name="T8" fmla="*/ 83 w 153"/>
                <a:gd name="T9" fmla="*/ 15 h 24"/>
                <a:gd name="T10" fmla="*/ 63 w 153"/>
                <a:gd name="T11" fmla="*/ 17 h 24"/>
                <a:gd name="T12" fmla="*/ 43 w 153"/>
                <a:gd name="T13" fmla="*/ 20 h 24"/>
                <a:gd name="T14" fmla="*/ 22 w 153"/>
                <a:gd name="T15" fmla="*/ 22 h 24"/>
                <a:gd name="T16" fmla="*/ 0 w 153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24"/>
                <a:gd name="T29" fmla="*/ 153 w 153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24">
                  <a:moveTo>
                    <a:pt x="153" y="0"/>
                  </a:moveTo>
                  <a:lnTo>
                    <a:pt x="137" y="4"/>
                  </a:lnTo>
                  <a:lnTo>
                    <a:pt x="120" y="8"/>
                  </a:lnTo>
                  <a:lnTo>
                    <a:pt x="102" y="11"/>
                  </a:lnTo>
                  <a:lnTo>
                    <a:pt x="83" y="15"/>
                  </a:lnTo>
                  <a:lnTo>
                    <a:pt x="63" y="17"/>
                  </a:lnTo>
                  <a:lnTo>
                    <a:pt x="43" y="20"/>
                  </a:lnTo>
                  <a:lnTo>
                    <a:pt x="22" y="22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0" name="Freeform 708"/>
            <p:cNvSpPr>
              <a:spLocks noChangeAspect="1"/>
            </p:cNvSpPr>
            <p:nvPr/>
          </p:nvSpPr>
          <p:spPr bwMode="auto">
            <a:xfrm>
              <a:off x="3811" y="3388"/>
              <a:ext cx="43" cy="10"/>
            </a:xfrm>
            <a:custGeom>
              <a:avLst/>
              <a:gdLst>
                <a:gd name="T0" fmla="*/ 43 w 43"/>
                <a:gd name="T1" fmla="*/ 10 h 10"/>
                <a:gd name="T2" fmla="*/ 12 w 43"/>
                <a:gd name="T3" fmla="*/ 6 h 10"/>
                <a:gd name="T4" fmla="*/ 0 w 43"/>
                <a:gd name="T5" fmla="*/ 0 h 10"/>
                <a:gd name="T6" fmla="*/ 0 60000 65536"/>
                <a:gd name="T7" fmla="*/ 0 60000 65536"/>
                <a:gd name="T8" fmla="*/ 0 60000 65536"/>
                <a:gd name="T9" fmla="*/ 0 w 43"/>
                <a:gd name="T10" fmla="*/ 0 h 10"/>
                <a:gd name="T11" fmla="*/ 43 w 4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10">
                  <a:moveTo>
                    <a:pt x="43" y="10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1" name="Freeform 709"/>
            <p:cNvSpPr>
              <a:spLocks noChangeAspect="1"/>
            </p:cNvSpPr>
            <p:nvPr/>
          </p:nvSpPr>
          <p:spPr bwMode="auto">
            <a:xfrm>
              <a:off x="3931" y="3305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2" name="Freeform 710"/>
            <p:cNvSpPr>
              <a:spLocks noChangeAspect="1"/>
            </p:cNvSpPr>
            <p:nvPr/>
          </p:nvSpPr>
          <p:spPr bwMode="auto">
            <a:xfrm>
              <a:off x="3819" y="3243"/>
              <a:ext cx="80" cy="6"/>
            </a:xfrm>
            <a:custGeom>
              <a:avLst/>
              <a:gdLst>
                <a:gd name="T0" fmla="*/ 0 w 80"/>
                <a:gd name="T1" fmla="*/ 6 h 6"/>
                <a:gd name="T2" fmla="*/ 10 w 80"/>
                <a:gd name="T3" fmla="*/ 6 h 6"/>
                <a:gd name="T4" fmla="*/ 20 w 80"/>
                <a:gd name="T5" fmla="*/ 5 h 6"/>
                <a:gd name="T6" fmla="*/ 30 w 80"/>
                <a:gd name="T7" fmla="*/ 4 h 6"/>
                <a:gd name="T8" fmla="*/ 40 w 80"/>
                <a:gd name="T9" fmla="*/ 4 h 6"/>
                <a:gd name="T10" fmla="*/ 50 w 80"/>
                <a:gd name="T11" fmla="*/ 3 h 6"/>
                <a:gd name="T12" fmla="*/ 60 w 80"/>
                <a:gd name="T13" fmla="*/ 2 h 6"/>
                <a:gd name="T14" fmla="*/ 70 w 80"/>
                <a:gd name="T15" fmla="*/ 1 h 6"/>
                <a:gd name="T16" fmla="*/ 80 w 8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6"/>
                <a:gd name="T29" fmla="*/ 80 w 80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6">
                  <a:moveTo>
                    <a:pt x="0" y="6"/>
                  </a:moveTo>
                  <a:lnTo>
                    <a:pt x="10" y="6"/>
                  </a:lnTo>
                  <a:lnTo>
                    <a:pt x="20" y="5"/>
                  </a:lnTo>
                  <a:lnTo>
                    <a:pt x="30" y="4"/>
                  </a:lnTo>
                  <a:lnTo>
                    <a:pt x="40" y="4"/>
                  </a:lnTo>
                  <a:lnTo>
                    <a:pt x="50" y="3"/>
                  </a:lnTo>
                  <a:lnTo>
                    <a:pt x="60" y="2"/>
                  </a:lnTo>
                  <a:lnTo>
                    <a:pt x="70" y="1"/>
                  </a:lnTo>
                  <a:lnTo>
                    <a:pt x="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3" name="Line 711"/>
            <p:cNvSpPr>
              <a:spLocks noChangeAspect="1" noChangeShapeType="1"/>
            </p:cNvSpPr>
            <p:nvPr/>
          </p:nvSpPr>
          <p:spPr bwMode="auto">
            <a:xfrm flipH="1">
              <a:off x="3898" y="3243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4" name="Freeform 712"/>
            <p:cNvSpPr>
              <a:spLocks noChangeAspect="1"/>
            </p:cNvSpPr>
            <p:nvPr/>
          </p:nvSpPr>
          <p:spPr bwMode="auto">
            <a:xfrm>
              <a:off x="3819" y="3249"/>
              <a:ext cx="79" cy="6"/>
            </a:xfrm>
            <a:custGeom>
              <a:avLst/>
              <a:gdLst>
                <a:gd name="T0" fmla="*/ 79 w 79"/>
                <a:gd name="T1" fmla="*/ 0 h 6"/>
                <a:gd name="T2" fmla="*/ 70 w 79"/>
                <a:gd name="T3" fmla="*/ 1 h 6"/>
                <a:gd name="T4" fmla="*/ 60 w 79"/>
                <a:gd name="T5" fmla="*/ 2 h 6"/>
                <a:gd name="T6" fmla="*/ 50 w 79"/>
                <a:gd name="T7" fmla="*/ 2 h 6"/>
                <a:gd name="T8" fmla="*/ 40 w 79"/>
                <a:gd name="T9" fmla="*/ 3 h 6"/>
                <a:gd name="T10" fmla="*/ 30 w 79"/>
                <a:gd name="T11" fmla="*/ 4 h 6"/>
                <a:gd name="T12" fmla="*/ 20 w 79"/>
                <a:gd name="T13" fmla="*/ 5 h 6"/>
                <a:gd name="T14" fmla="*/ 10 w 79"/>
                <a:gd name="T15" fmla="*/ 5 h 6"/>
                <a:gd name="T16" fmla="*/ 0 w 79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"/>
                <a:gd name="T29" fmla="*/ 79 w 79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">
                  <a:moveTo>
                    <a:pt x="79" y="0"/>
                  </a:moveTo>
                  <a:lnTo>
                    <a:pt x="70" y="1"/>
                  </a:lnTo>
                  <a:lnTo>
                    <a:pt x="60" y="2"/>
                  </a:lnTo>
                  <a:lnTo>
                    <a:pt x="50" y="2"/>
                  </a:lnTo>
                  <a:lnTo>
                    <a:pt x="40" y="3"/>
                  </a:lnTo>
                  <a:lnTo>
                    <a:pt x="30" y="4"/>
                  </a:lnTo>
                  <a:lnTo>
                    <a:pt x="20" y="5"/>
                  </a:lnTo>
                  <a:lnTo>
                    <a:pt x="10" y="5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5" name="Line 713"/>
            <p:cNvSpPr>
              <a:spLocks noChangeAspect="1" noChangeShapeType="1"/>
            </p:cNvSpPr>
            <p:nvPr/>
          </p:nvSpPr>
          <p:spPr bwMode="auto">
            <a:xfrm flipV="1">
              <a:off x="3819" y="3249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6" name="Line 714"/>
            <p:cNvSpPr>
              <a:spLocks noChangeAspect="1" noChangeShapeType="1"/>
            </p:cNvSpPr>
            <p:nvPr/>
          </p:nvSpPr>
          <p:spPr bwMode="auto">
            <a:xfrm>
              <a:off x="3897" y="324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7" name="Line 715"/>
            <p:cNvSpPr>
              <a:spLocks noChangeAspect="1" noChangeShapeType="1"/>
            </p:cNvSpPr>
            <p:nvPr/>
          </p:nvSpPr>
          <p:spPr bwMode="auto">
            <a:xfrm>
              <a:off x="3817" y="324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8" name="Line 716"/>
            <p:cNvSpPr>
              <a:spLocks noChangeAspect="1" noChangeShapeType="1"/>
            </p:cNvSpPr>
            <p:nvPr/>
          </p:nvSpPr>
          <p:spPr bwMode="auto">
            <a:xfrm>
              <a:off x="3817" y="318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89" name="Freeform 717"/>
            <p:cNvSpPr>
              <a:spLocks noChangeAspect="1"/>
            </p:cNvSpPr>
            <p:nvPr/>
          </p:nvSpPr>
          <p:spPr bwMode="auto">
            <a:xfrm>
              <a:off x="3819" y="3288"/>
              <a:ext cx="79" cy="6"/>
            </a:xfrm>
            <a:custGeom>
              <a:avLst/>
              <a:gdLst>
                <a:gd name="T0" fmla="*/ 0 w 79"/>
                <a:gd name="T1" fmla="*/ 6 h 6"/>
                <a:gd name="T2" fmla="*/ 10 w 79"/>
                <a:gd name="T3" fmla="*/ 5 h 6"/>
                <a:gd name="T4" fmla="*/ 20 w 79"/>
                <a:gd name="T5" fmla="*/ 5 h 6"/>
                <a:gd name="T6" fmla="*/ 30 w 79"/>
                <a:gd name="T7" fmla="*/ 4 h 6"/>
                <a:gd name="T8" fmla="*/ 40 w 79"/>
                <a:gd name="T9" fmla="*/ 4 h 6"/>
                <a:gd name="T10" fmla="*/ 50 w 79"/>
                <a:gd name="T11" fmla="*/ 3 h 6"/>
                <a:gd name="T12" fmla="*/ 60 w 79"/>
                <a:gd name="T13" fmla="*/ 2 h 6"/>
                <a:gd name="T14" fmla="*/ 70 w 79"/>
                <a:gd name="T15" fmla="*/ 1 h 6"/>
                <a:gd name="T16" fmla="*/ 79 w 79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"/>
                <a:gd name="T29" fmla="*/ 79 w 79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">
                  <a:moveTo>
                    <a:pt x="0" y="6"/>
                  </a:moveTo>
                  <a:lnTo>
                    <a:pt x="10" y="5"/>
                  </a:lnTo>
                  <a:lnTo>
                    <a:pt x="20" y="5"/>
                  </a:lnTo>
                  <a:lnTo>
                    <a:pt x="30" y="4"/>
                  </a:lnTo>
                  <a:lnTo>
                    <a:pt x="40" y="4"/>
                  </a:lnTo>
                  <a:lnTo>
                    <a:pt x="50" y="3"/>
                  </a:lnTo>
                  <a:lnTo>
                    <a:pt x="60" y="2"/>
                  </a:lnTo>
                  <a:lnTo>
                    <a:pt x="70" y="1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0" name="Line 718"/>
            <p:cNvSpPr>
              <a:spLocks noChangeAspect="1" noChangeShapeType="1"/>
            </p:cNvSpPr>
            <p:nvPr/>
          </p:nvSpPr>
          <p:spPr bwMode="auto">
            <a:xfrm>
              <a:off x="3898" y="3288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1" name="Freeform 719"/>
            <p:cNvSpPr>
              <a:spLocks noChangeAspect="1"/>
            </p:cNvSpPr>
            <p:nvPr/>
          </p:nvSpPr>
          <p:spPr bwMode="auto">
            <a:xfrm>
              <a:off x="3819" y="3293"/>
              <a:ext cx="79" cy="6"/>
            </a:xfrm>
            <a:custGeom>
              <a:avLst/>
              <a:gdLst>
                <a:gd name="T0" fmla="*/ 79 w 79"/>
                <a:gd name="T1" fmla="*/ 0 h 6"/>
                <a:gd name="T2" fmla="*/ 70 w 79"/>
                <a:gd name="T3" fmla="*/ 1 h 6"/>
                <a:gd name="T4" fmla="*/ 60 w 79"/>
                <a:gd name="T5" fmla="*/ 2 h 6"/>
                <a:gd name="T6" fmla="*/ 50 w 79"/>
                <a:gd name="T7" fmla="*/ 3 h 6"/>
                <a:gd name="T8" fmla="*/ 40 w 79"/>
                <a:gd name="T9" fmla="*/ 4 h 6"/>
                <a:gd name="T10" fmla="*/ 30 w 79"/>
                <a:gd name="T11" fmla="*/ 5 h 6"/>
                <a:gd name="T12" fmla="*/ 20 w 79"/>
                <a:gd name="T13" fmla="*/ 5 h 6"/>
                <a:gd name="T14" fmla="*/ 10 w 79"/>
                <a:gd name="T15" fmla="*/ 6 h 6"/>
                <a:gd name="T16" fmla="*/ 0 w 79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"/>
                <a:gd name="T29" fmla="*/ 79 w 79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">
                  <a:moveTo>
                    <a:pt x="79" y="0"/>
                  </a:moveTo>
                  <a:lnTo>
                    <a:pt x="70" y="1"/>
                  </a:lnTo>
                  <a:lnTo>
                    <a:pt x="60" y="2"/>
                  </a:lnTo>
                  <a:lnTo>
                    <a:pt x="50" y="3"/>
                  </a:lnTo>
                  <a:lnTo>
                    <a:pt x="40" y="4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10" y="6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2" name="Line 720"/>
            <p:cNvSpPr>
              <a:spLocks noChangeAspect="1" noChangeShapeType="1"/>
            </p:cNvSpPr>
            <p:nvPr/>
          </p:nvSpPr>
          <p:spPr bwMode="auto">
            <a:xfrm flipV="1">
              <a:off x="3819" y="3294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3" name="Line 721"/>
            <p:cNvSpPr>
              <a:spLocks noChangeAspect="1" noChangeShapeType="1"/>
            </p:cNvSpPr>
            <p:nvPr/>
          </p:nvSpPr>
          <p:spPr bwMode="auto">
            <a:xfrm>
              <a:off x="3897" y="328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4" name="Line 722"/>
            <p:cNvSpPr>
              <a:spLocks noChangeAspect="1" noChangeShapeType="1"/>
            </p:cNvSpPr>
            <p:nvPr/>
          </p:nvSpPr>
          <p:spPr bwMode="auto">
            <a:xfrm>
              <a:off x="3817" y="329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5" name="Freeform 723"/>
            <p:cNvSpPr>
              <a:spLocks noChangeAspect="1"/>
            </p:cNvSpPr>
            <p:nvPr/>
          </p:nvSpPr>
          <p:spPr bwMode="auto">
            <a:xfrm>
              <a:off x="3904" y="3173"/>
              <a:ext cx="2" cy="4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1 h 4"/>
                <a:gd name="T4" fmla="*/ 1 w 2"/>
                <a:gd name="T5" fmla="*/ 2 h 4"/>
                <a:gd name="T6" fmla="*/ 0 w 2"/>
                <a:gd name="T7" fmla="*/ 3 h 4"/>
                <a:gd name="T8" fmla="*/ 0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6" name="Line 724"/>
            <p:cNvSpPr>
              <a:spLocks noChangeAspect="1" noChangeShapeType="1"/>
            </p:cNvSpPr>
            <p:nvPr/>
          </p:nvSpPr>
          <p:spPr bwMode="auto">
            <a:xfrm>
              <a:off x="3904" y="3177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7" name="Freeform 725"/>
            <p:cNvSpPr>
              <a:spLocks noChangeAspect="1"/>
            </p:cNvSpPr>
            <p:nvPr/>
          </p:nvSpPr>
          <p:spPr bwMode="auto">
            <a:xfrm>
              <a:off x="3899" y="3192"/>
              <a:ext cx="5" cy="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4 w 5"/>
                <a:gd name="T5" fmla="*/ 1 h 1"/>
                <a:gd name="T6" fmla="*/ 3 w 5"/>
                <a:gd name="T7" fmla="*/ 1 h 1"/>
                <a:gd name="T8" fmla="*/ 3 w 5"/>
                <a:gd name="T9" fmla="*/ 1 h 1"/>
                <a:gd name="T10" fmla="*/ 2 w 5"/>
                <a:gd name="T11" fmla="*/ 1 h 1"/>
                <a:gd name="T12" fmla="*/ 2 w 5"/>
                <a:gd name="T13" fmla="*/ 1 h 1"/>
                <a:gd name="T14" fmla="*/ 1 w 5"/>
                <a:gd name="T15" fmla="*/ 1 h 1"/>
                <a:gd name="T16" fmla="*/ 0 w 5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8" name="Line 726"/>
            <p:cNvSpPr>
              <a:spLocks noChangeAspect="1" noChangeShapeType="1"/>
            </p:cNvSpPr>
            <p:nvPr/>
          </p:nvSpPr>
          <p:spPr bwMode="auto">
            <a:xfrm flipV="1">
              <a:off x="3899" y="316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99" name="Freeform 727"/>
            <p:cNvSpPr>
              <a:spLocks noChangeAspect="1"/>
            </p:cNvSpPr>
            <p:nvPr/>
          </p:nvSpPr>
          <p:spPr bwMode="auto">
            <a:xfrm>
              <a:off x="3900" y="3167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1 w 4"/>
                <a:gd name="T5" fmla="*/ 1 h 1"/>
                <a:gd name="T6" fmla="*/ 1 w 4"/>
                <a:gd name="T7" fmla="*/ 1 h 1"/>
                <a:gd name="T8" fmla="*/ 2 w 4"/>
                <a:gd name="T9" fmla="*/ 1 h 1"/>
                <a:gd name="T10" fmla="*/ 2 w 4"/>
                <a:gd name="T11" fmla="*/ 1 h 1"/>
                <a:gd name="T12" fmla="*/ 3 w 4"/>
                <a:gd name="T13" fmla="*/ 1 h 1"/>
                <a:gd name="T14" fmla="*/ 4 w 4"/>
                <a:gd name="T15" fmla="*/ 0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0" name="Line 728"/>
            <p:cNvSpPr>
              <a:spLocks noChangeAspect="1" noChangeShapeType="1"/>
            </p:cNvSpPr>
            <p:nvPr/>
          </p:nvSpPr>
          <p:spPr bwMode="auto">
            <a:xfrm>
              <a:off x="3904" y="3167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1" name="Freeform 729"/>
            <p:cNvSpPr>
              <a:spLocks noChangeAspect="1"/>
            </p:cNvSpPr>
            <p:nvPr/>
          </p:nvSpPr>
          <p:spPr bwMode="auto">
            <a:xfrm>
              <a:off x="3904" y="3166"/>
              <a:ext cx="6" cy="5"/>
            </a:xfrm>
            <a:custGeom>
              <a:avLst/>
              <a:gdLst>
                <a:gd name="T0" fmla="*/ 0 w 6"/>
                <a:gd name="T1" fmla="*/ 5 h 5"/>
                <a:gd name="T2" fmla="*/ 1 w 6"/>
                <a:gd name="T3" fmla="*/ 3 h 5"/>
                <a:gd name="T4" fmla="*/ 3 w 6"/>
                <a:gd name="T5" fmla="*/ 1 h 5"/>
                <a:gd name="T6" fmla="*/ 5 w 6"/>
                <a:gd name="T7" fmla="*/ 0 h 5"/>
                <a:gd name="T8" fmla="*/ 6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0" y="5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2" name="Freeform 730"/>
            <p:cNvSpPr>
              <a:spLocks noChangeAspect="1"/>
            </p:cNvSpPr>
            <p:nvPr/>
          </p:nvSpPr>
          <p:spPr bwMode="auto">
            <a:xfrm>
              <a:off x="3910" y="3166"/>
              <a:ext cx="6" cy="2"/>
            </a:xfrm>
            <a:custGeom>
              <a:avLst/>
              <a:gdLst>
                <a:gd name="T0" fmla="*/ 0 w 6"/>
                <a:gd name="T1" fmla="*/ 0 h 2"/>
                <a:gd name="T2" fmla="*/ 1 w 6"/>
                <a:gd name="T3" fmla="*/ 0 h 2"/>
                <a:gd name="T4" fmla="*/ 3 w 6"/>
                <a:gd name="T5" fmla="*/ 0 h 2"/>
                <a:gd name="T6" fmla="*/ 5 w 6"/>
                <a:gd name="T7" fmla="*/ 1 h 2"/>
                <a:gd name="T8" fmla="*/ 6 w 6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"/>
                <a:gd name="T17" fmla="*/ 6 w 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3" name="Freeform 731"/>
            <p:cNvSpPr>
              <a:spLocks noChangeAspect="1"/>
            </p:cNvSpPr>
            <p:nvPr/>
          </p:nvSpPr>
          <p:spPr bwMode="auto">
            <a:xfrm>
              <a:off x="3928" y="3165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4" name="Freeform 732"/>
            <p:cNvSpPr>
              <a:spLocks noChangeAspect="1"/>
            </p:cNvSpPr>
            <p:nvPr/>
          </p:nvSpPr>
          <p:spPr bwMode="auto">
            <a:xfrm>
              <a:off x="3929" y="3166"/>
              <a:ext cx="2" cy="4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1 h 4"/>
                <a:gd name="T4" fmla="*/ 2 w 2"/>
                <a:gd name="T5" fmla="*/ 2 h 4"/>
                <a:gd name="T6" fmla="*/ 2 w 2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5" name="Line 733"/>
            <p:cNvSpPr>
              <a:spLocks noChangeAspect="1" noChangeShapeType="1"/>
            </p:cNvSpPr>
            <p:nvPr/>
          </p:nvSpPr>
          <p:spPr bwMode="auto">
            <a:xfrm>
              <a:off x="3931" y="317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6" name="Freeform 734"/>
            <p:cNvSpPr>
              <a:spLocks noChangeAspect="1"/>
            </p:cNvSpPr>
            <p:nvPr/>
          </p:nvSpPr>
          <p:spPr bwMode="auto">
            <a:xfrm>
              <a:off x="3926" y="3189"/>
              <a:ext cx="5" cy="1"/>
            </a:xfrm>
            <a:custGeom>
              <a:avLst/>
              <a:gdLst>
                <a:gd name="T0" fmla="*/ 5 w 5"/>
                <a:gd name="T1" fmla="*/ 0 h 1"/>
                <a:gd name="T2" fmla="*/ 4 w 5"/>
                <a:gd name="T3" fmla="*/ 0 h 1"/>
                <a:gd name="T4" fmla="*/ 4 w 5"/>
                <a:gd name="T5" fmla="*/ 0 h 1"/>
                <a:gd name="T6" fmla="*/ 3 w 5"/>
                <a:gd name="T7" fmla="*/ 0 h 1"/>
                <a:gd name="T8" fmla="*/ 3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1 w 5"/>
                <a:gd name="T15" fmla="*/ 0 h 1"/>
                <a:gd name="T16" fmla="*/ 0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7" name="Line 735"/>
            <p:cNvSpPr>
              <a:spLocks noChangeAspect="1" noChangeShapeType="1"/>
            </p:cNvSpPr>
            <p:nvPr/>
          </p:nvSpPr>
          <p:spPr bwMode="auto">
            <a:xfrm flipV="1">
              <a:off x="3926" y="317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8" name="Freeform 736"/>
            <p:cNvSpPr>
              <a:spLocks noChangeAspect="1"/>
            </p:cNvSpPr>
            <p:nvPr/>
          </p:nvSpPr>
          <p:spPr bwMode="auto">
            <a:xfrm>
              <a:off x="3926" y="3170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09" name="Freeform 737"/>
            <p:cNvSpPr>
              <a:spLocks noChangeAspect="1"/>
            </p:cNvSpPr>
            <p:nvPr/>
          </p:nvSpPr>
          <p:spPr bwMode="auto">
            <a:xfrm>
              <a:off x="3923" y="3169"/>
              <a:ext cx="3" cy="1"/>
            </a:xfrm>
            <a:custGeom>
              <a:avLst/>
              <a:gdLst>
                <a:gd name="T0" fmla="*/ 3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0" name="Freeform 738"/>
            <p:cNvSpPr>
              <a:spLocks noChangeAspect="1"/>
            </p:cNvSpPr>
            <p:nvPr/>
          </p:nvSpPr>
          <p:spPr bwMode="auto">
            <a:xfrm>
              <a:off x="3919" y="3169"/>
              <a:ext cx="4" cy="2"/>
            </a:xfrm>
            <a:custGeom>
              <a:avLst/>
              <a:gdLst>
                <a:gd name="T0" fmla="*/ 4 w 4"/>
                <a:gd name="T1" fmla="*/ 0 h 2"/>
                <a:gd name="T2" fmla="*/ 3 w 4"/>
                <a:gd name="T3" fmla="*/ 0 h 2"/>
                <a:gd name="T4" fmla="*/ 2 w 4"/>
                <a:gd name="T5" fmla="*/ 1 h 2"/>
                <a:gd name="T6" fmla="*/ 0 w 4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0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1" name="Freeform 739"/>
            <p:cNvSpPr>
              <a:spLocks noChangeAspect="1"/>
            </p:cNvSpPr>
            <p:nvPr/>
          </p:nvSpPr>
          <p:spPr bwMode="auto">
            <a:xfrm>
              <a:off x="3918" y="3171"/>
              <a:ext cx="1" cy="4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1 h 4"/>
                <a:gd name="T4" fmla="*/ 0 w 1"/>
                <a:gd name="T5" fmla="*/ 2 h 4"/>
                <a:gd name="T6" fmla="*/ 0 w 1"/>
                <a:gd name="T7" fmla="*/ 3 h 4"/>
                <a:gd name="T8" fmla="*/ 0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2" name="Line 740"/>
            <p:cNvSpPr>
              <a:spLocks noChangeAspect="1" noChangeShapeType="1"/>
            </p:cNvSpPr>
            <p:nvPr/>
          </p:nvSpPr>
          <p:spPr bwMode="auto">
            <a:xfrm>
              <a:off x="3918" y="3175"/>
              <a:ext cx="1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3" name="Freeform 741"/>
            <p:cNvSpPr>
              <a:spLocks noChangeAspect="1"/>
            </p:cNvSpPr>
            <p:nvPr/>
          </p:nvSpPr>
          <p:spPr bwMode="auto">
            <a:xfrm>
              <a:off x="3913" y="3191"/>
              <a:ext cx="5" cy="1"/>
            </a:xfrm>
            <a:custGeom>
              <a:avLst/>
              <a:gdLst>
                <a:gd name="T0" fmla="*/ 5 w 5"/>
                <a:gd name="T1" fmla="*/ 0 h 1"/>
                <a:gd name="T2" fmla="*/ 4 w 5"/>
                <a:gd name="T3" fmla="*/ 0 h 1"/>
                <a:gd name="T4" fmla="*/ 4 w 5"/>
                <a:gd name="T5" fmla="*/ 0 h 1"/>
                <a:gd name="T6" fmla="*/ 3 w 5"/>
                <a:gd name="T7" fmla="*/ 0 h 1"/>
                <a:gd name="T8" fmla="*/ 2 w 5"/>
                <a:gd name="T9" fmla="*/ 0 h 1"/>
                <a:gd name="T10" fmla="*/ 2 w 5"/>
                <a:gd name="T11" fmla="*/ 0 h 1"/>
                <a:gd name="T12" fmla="*/ 1 w 5"/>
                <a:gd name="T13" fmla="*/ 0 h 1"/>
                <a:gd name="T14" fmla="*/ 1 w 5"/>
                <a:gd name="T15" fmla="*/ 0 h 1"/>
                <a:gd name="T16" fmla="*/ 0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4" name="Line 742"/>
            <p:cNvSpPr>
              <a:spLocks noChangeAspect="1" noChangeShapeType="1"/>
            </p:cNvSpPr>
            <p:nvPr/>
          </p:nvSpPr>
          <p:spPr bwMode="auto">
            <a:xfrm flipV="1">
              <a:off x="3913" y="3174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5" name="Freeform 743"/>
            <p:cNvSpPr>
              <a:spLocks noChangeAspect="1"/>
            </p:cNvSpPr>
            <p:nvPr/>
          </p:nvSpPr>
          <p:spPr bwMode="auto">
            <a:xfrm>
              <a:off x="3912" y="3171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1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6" name="Freeform 744"/>
            <p:cNvSpPr>
              <a:spLocks noChangeAspect="1"/>
            </p:cNvSpPr>
            <p:nvPr/>
          </p:nvSpPr>
          <p:spPr bwMode="auto">
            <a:xfrm>
              <a:off x="3909" y="3171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1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7" name="Freeform 745"/>
            <p:cNvSpPr>
              <a:spLocks noChangeAspect="1"/>
            </p:cNvSpPr>
            <p:nvPr/>
          </p:nvSpPr>
          <p:spPr bwMode="auto">
            <a:xfrm>
              <a:off x="3906" y="3171"/>
              <a:ext cx="3" cy="2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8" name="Line 746"/>
            <p:cNvSpPr>
              <a:spLocks noChangeAspect="1" noChangeShapeType="1"/>
            </p:cNvSpPr>
            <p:nvPr/>
          </p:nvSpPr>
          <p:spPr bwMode="auto">
            <a:xfrm>
              <a:off x="3817" y="325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19" name="Line 747"/>
            <p:cNvSpPr>
              <a:spLocks noChangeAspect="1" noChangeShapeType="1"/>
            </p:cNvSpPr>
            <p:nvPr/>
          </p:nvSpPr>
          <p:spPr bwMode="auto">
            <a:xfrm>
              <a:off x="3902" y="316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0" name="Line 748"/>
            <p:cNvSpPr>
              <a:spLocks noChangeAspect="1" noChangeShapeType="1"/>
            </p:cNvSpPr>
            <p:nvPr/>
          </p:nvSpPr>
          <p:spPr bwMode="auto">
            <a:xfrm>
              <a:off x="3898" y="316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1" name="Line 749"/>
            <p:cNvSpPr>
              <a:spLocks noChangeAspect="1" noChangeShapeType="1"/>
            </p:cNvSpPr>
            <p:nvPr/>
          </p:nvSpPr>
          <p:spPr bwMode="auto">
            <a:xfrm>
              <a:off x="3898" y="319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2" name="Line 750"/>
            <p:cNvSpPr>
              <a:spLocks noChangeAspect="1" noChangeShapeType="1"/>
            </p:cNvSpPr>
            <p:nvPr/>
          </p:nvSpPr>
          <p:spPr bwMode="auto">
            <a:xfrm>
              <a:off x="3908" y="316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3" name="Line 751"/>
            <p:cNvSpPr>
              <a:spLocks noChangeAspect="1" noChangeShapeType="1"/>
            </p:cNvSpPr>
            <p:nvPr/>
          </p:nvSpPr>
          <p:spPr bwMode="auto">
            <a:xfrm>
              <a:off x="3911" y="317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4" name="Line 752"/>
            <p:cNvSpPr>
              <a:spLocks noChangeAspect="1" noChangeShapeType="1"/>
            </p:cNvSpPr>
            <p:nvPr/>
          </p:nvSpPr>
          <p:spPr bwMode="auto">
            <a:xfrm>
              <a:off x="3911" y="319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5" name="Line 753"/>
            <p:cNvSpPr>
              <a:spLocks noChangeAspect="1" noChangeShapeType="1"/>
            </p:cNvSpPr>
            <p:nvPr/>
          </p:nvSpPr>
          <p:spPr bwMode="auto">
            <a:xfrm>
              <a:off x="3817" y="329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6" name="Freeform 754"/>
            <p:cNvSpPr>
              <a:spLocks noChangeAspect="1"/>
            </p:cNvSpPr>
            <p:nvPr/>
          </p:nvSpPr>
          <p:spPr bwMode="auto">
            <a:xfrm>
              <a:off x="3454" y="3756"/>
              <a:ext cx="643" cy="69"/>
            </a:xfrm>
            <a:custGeom>
              <a:avLst/>
              <a:gdLst>
                <a:gd name="T0" fmla="*/ 643 w 643"/>
                <a:gd name="T1" fmla="*/ 0 h 69"/>
                <a:gd name="T2" fmla="*/ 632 w 643"/>
                <a:gd name="T3" fmla="*/ 10 h 69"/>
                <a:gd name="T4" fmla="*/ 613 w 643"/>
                <a:gd name="T5" fmla="*/ 22 h 69"/>
                <a:gd name="T6" fmla="*/ 588 w 643"/>
                <a:gd name="T7" fmla="*/ 32 h 69"/>
                <a:gd name="T8" fmla="*/ 559 w 643"/>
                <a:gd name="T9" fmla="*/ 42 h 69"/>
                <a:gd name="T10" fmla="*/ 525 w 643"/>
                <a:gd name="T11" fmla="*/ 50 h 69"/>
                <a:gd name="T12" fmla="*/ 488 w 643"/>
                <a:gd name="T13" fmla="*/ 57 h 69"/>
                <a:gd name="T14" fmla="*/ 447 w 643"/>
                <a:gd name="T15" fmla="*/ 62 h 69"/>
                <a:gd name="T16" fmla="*/ 404 w 643"/>
                <a:gd name="T17" fmla="*/ 67 h 69"/>
                <a:gd name="T18" fmla="*/ 359 w 643"/>
                <a:gd name="T19" fmla="*/ 69 h 69"/>
                <a:gd name="T20" fmla="*/ 314 w 643"/>
                <a:gd name="T21" fmla="*/ 69 h 69"/>
                <a:gd name="T22" fmla="*/ 269 w 643"/>
                <a:gd name="T23" fmla="*/ 68 h 69"/>
                <a:gd name="T24" fmla="*/ 225 w 643"/>
                <a:gd name="T25" fmla="*/ 65 h 69"/>
                <a:gd name="T26" fmla="*/ 183 w 643"/>
                <a:gd name="T27" fmla="*/ 61 h 69"/>
                <a:gd name="T28" fmla="*/ 143 w 643"/>
                <a:gd name="T29" fmla="*/ 55 h 69"/>
                <a:gd name="T30" fmla="*/ 107 w 643"/>
                <a:gd name="T31" fmla="*/ 47 h 69"/>
                <a:gd name="T32" fmla="*/ 74 w 643"/>
                <a:gd name="T33" fmla="*/ 39 h 69"/>
                <a:gd name="T34" fmla="*/ 46 w 643"/>
                <a:gd name="T35" fmla="*/ 29 h 69"/>
                <a:gd name="T36" fmla="*/ 24 w 643"/>
                <a:gd name="T37" fmla="*/ 18 h 69"/>
                <a:gd name="T38" fmla="*/ 7 w 643"/>
                <a:gd name="T39" fmla="*/ 6 h 69"/>
                <a:gd name="T40" fmla="*/ 0 w 643"/>
                <a:gd name="T41" fmla="*/ 0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3"/>
                <a:gd name="T64" fmla="*/ 0 h 69"/>
                <a:gd name="T65" fmla="*/ 643 w 643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3" h="69">
                  <a:moveTo>
                    <a:pt x="643" y="0"/>
                  </a:moveTo>
                  <a:lnTo>
                    <a:pt x="632" y="10"/>
                  </a:lnTo>
                  <a:lnTo>
                    <a:pt x="613" y="22"/>
                  </a:lnTo>
                  <a:lnTo>
                    <a:pt x="588" y="32"/>
                  </a:lnTo>
                  <a:lnTo>
                    <a:pt x="559" y="42"/>
                  </a:lnTo>
                  <a:lnTo>
                    <a:pt x="525" y="50"/>
                  </a:lnTo>
                  <a:lnTo>
                    <a:pt x="488" y="57"/>
                  </a:lnTo>
                  <a:lnTo>
                    <a:pt x="447" y="62"/>
                  </a:lnTo>
                  <a:lnTo>
                    <a:pt x="404" y="67"/>
                  </a:lnTo>
                  <a:lnTo>
                    <a:pt x="359" y="69"/>
                  </a:lnTo>
                  <a:lnTo>
                    <a:pt x="314" y="69"/>
                  </a:lnTo>
                  <a:lnTo>
                    <a:pt x="269" y="68"/>
                  </a:lnTo>
                  <a:lnTo>
                    <a:pt x="225" y="65"/>
                  </a:lnTo>
                  <a:lnTo>
                    <a:pt x="183" y="61"/>
                  </a:lnTo>
                  <a:lnTo>
                    <a:pt x="143" y="55"/>
                  </a:lnTo>
                  <a:lnTo>
                    <a:pt x="107" y="47"/>
                  </a:lnTo>
                  <a:lnTo>
                    <a:pt x="74" y="39"/>
                  </a:lnTo>
                  <a:lnTo>
                    <a:pt x="46" y="29"/>
                  </a:lnTo>
                  <a:lnTo>
                    <a:pt x="24" y="18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7" name="Line 755"/>
            <p:cNvSpPr>
              <a:spLocks noChangeAspect="1" noChangeShapeType="1"/>
            </p:cNvSpPr>
            <p:nvPr/>
          </p:nvSpPr>
          <p:spPr bwMode="auto">
            <a:xfrm>
              <a:off x="3925" y="317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8" name="Line 756"/>
            <p:cNvSpPr>
              <a:spLocks noChangeAspect="1" noChangeShapeType="1"/>
            </p:cNvSpPr>
            <p:nvPr/>
          </p:nvSpPr>
          <p:spPr bwMode="auto">
            <a:xfrm>
              <a:off x="3925" y="318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29" name="Freeform 757"/>
            <p:cNvSpPr>
              <a:spLocks noChangeAspect="1"/>
            </p:cNvSpPr>
            <p:nvPr/>
          </p:nvSpPr>
          <p:spPr bwMode="auto">
            <a:xfrm>
              <a:off x="3943" y="3180"/>
              <a:ext cx="5" cy="3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1 h 3"/>
                <a:gd name="T6" fmla="*/ 5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0" y="3"/>
                  </a:move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0" name="Freeform 758"/>
            <p:cNvSpPr>
              <a:spLocks noChangeAspect="1"/>
            </p:cNvSpPr>
            <p:nvPr/>
          </p:nvSpPr>
          <p:spPr bwMode="auto">
            <a:xfrm>
              <a:off x="3948" y="3177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1" name="Line 759"/>
            <p:cNvSpPr>
              <a:spLocks noChangeAspect="1" noChangeShapeType="1"/>
            </p:cNvSpPr>
            <p:nvPr/>
          </p:nvSpPr>
          <p:spPr bwMode="auto">
            <a:xfrm flipV="1">
              <a:off x="3949" y="3173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2" name="Freeform 760"/>
            <p:cNvSpPr>
              <a:spLocks noChangeAspect="1"/>
            </p:cNvSpPr>
            <p:nvPr/>
          </p:nvSpPr>
          <p:spPr bwMode="auto">
            <a:xfrm>
              <a:off x="3948" y="3173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3" name="Freeform 761"/>
            <p:cNvSpPr>
              <a:spLocks noChangeAspect="1"/>
            </p:cNvSpPr>
            <p:nvPr/>
          </p:nvSpPr>
          <p:spPr bwMode="auto">
            <a:xfrm>
              <a:off x="3943" y="3174"/>
              <a:ext cx="5" cy="2"/>
            </a:xfrm>
            <a:custGeom>
              <a:avLst/>
              <a:gdLst>
                <a:gd name="T0" fmla="*/ 5 w 5"/>
                <a:gd name="T1" fmla="*/ 0 h 2"/>
                <a:gd name="T2" fmla="*/ 3 w 5"/>
                <a:gd name="T3" fmla="*/ 1 h 2"/>
                <a:gd name="T4" fmla="*/ 1 w 5"/>
                <a:gd name="T5" fmla="*/ 2 h 2"/>
                <a:gd name="T6" fmla="*/ 0 w 5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4" name="Freeform 762"/>
            <p:cNvSpPr>
              <a:spLocks noChangeAspect="1"/>
            </p:cNvSpPr>
            <p:nvPr/>
          </p:nvSpPr>
          <p:spPr bwMode="auto">
            <a:xfrm>
              <a:off x="3941" y="3176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5" name="Freeform 763"/>
            <p:cNvSpPr>
              <a:spLocks noChangeAspect="1"/>
            </p:cNvSpPr>
            <p:nvPr/>
          </p:nvSpPr>
          <p:spPr bwMode="auto">
            <a:xfrm>
              <a:off x="3940" y="3178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6" name="Freeform 764"/>
            <p:cNvSpPr>
              <a:spLocks noChangeAspect="1"/>
            </p:cNvSpPr>
            <p:nvPr/>
          </p:nvSpPr>
          <p:spPr bwMode="auto">
            <a:xfrm>
              <a:off x="3940" y="3180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7" name="Freeform 765"/>
            <p:cNvSpPr>
              <a:spLocks noChangeAspect="1"/>
            </p:cNvSpPr>
            <p:nvPr/>
          </p:nvSpPr>
          <p:spPr bwMode="auto">
            <a:xfrm>
              <a:off x="3941" y="3183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8" name="Freeform 766"/>
            <p:cNvSpPr>
              <a:spLocks noChangeAspect="1"/>
            </p:cNvSpPr>
            <p:nvPr/>
          </p:nvSpPr>
          <p:spPr bwMode="auto">
            <a:xfrm>
              <a:off x="3941" y="3167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1 h 3"/>
                <a:gd name="T4" fmla="*/ 1 w 1"/>
                <a:gd name="T5" fmla="*/ 1 h 3"/>
                <a:gd name="T6" fmla="*/ 0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39" name="Freeform 767"/>
            <p:cNvSpPr>
              <a:spLocks noChangeAspect="1"/>
            </p:cNvSpPr>
            <p:nvPr/>
          </p:nvSpPr>
          <p:spPr bwMode="auto">
            <a:xfrm>
              <a:off x="3937" y="3170"/>
              <a:ext cx="4" cy="1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2 w 4"/>
                <a:gd name="T9" fmla="*/ 0 h 1"/>
                <a:gd name="T10" fmla="*/ 1 w 4"/>
                <a:gd name="T11" fmla="*/ 0 h 1"/>
                <a:gd name="T12" fmla="*/ 1 w 4"/>
                <a:gd name="T13" fmla="*/ 0 h 1"/>
                <a:gd name="T14" fmla="*/ 0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0" name="Freeform 768"/>
            <p:cNvSpPr>
              <a:spLocks noChangeAspect="1"/>
            </p:cNvSpPr>
            <p:nvPr/>
          </p:nvSpPr>
          <p:spPr bwMode="auto">
            <a:xfrm>
              <a:off x="3937" y="3164"/>
              <a:ext cx="2" cy="6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5 h 6"/>
                <a:gd name="T4" fmla="*/ 0 w 2"/>
                <a:gd name="T5" fmla="*/ 3 h 6"/>
                <a:gd name="T6" fmla="*/ 2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0" y="6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1" name="Freeform 769"/>
            <p:cNvSpPr>
              <a:spLocks noChangeAspect="1"/>
            </p:cNvSpPr>
            <p:nvPr/>
          </p:nvSpPr>
          <p:spPr bwMode="auto">
            <a:xfrm>
              <a:off x="3939" y="3161"/>
              <a:ext cx="6" cy="3"/>
            </a:xfrm>
            <a:custGeom>
              <a:avLst/>
              <a:gdLst>
                <a:gd name="T0" fmla="*/ 0 w 6"/>
                <a:gd name="T1" fmla="*/ 3 h 3"/>
                <a:gd name="T2" fmla="*/ 2 w 6"/>
                <a:gd name="T3" fmla="*/ 2 h 3"/>
                <a:gd name="T4" fmla="*/ 5 w 6"/>
                <a:gd name="T5" fmla="*/ 0 h 3"/>
                <a:gd name="T6" fmla="*/ 6 w 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"/>
                <a:gd name="T14" fmla="*/ 6 w 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">
                  <a:moveTo>
                    <a:pt x="0" y="3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2" name="Freeform 770"/>
            <p:cNvSpPr>
              <a:spLocks noChangeAspect="1"/>
            </p:cNvSpPr>
            <p:nvPr/>
          </p:nvSpPr>
          <p:spPr bwMode="auto">
            <a:xfrm>
              <a:off x="3945" y="3161"/>
              <a:ext cx="7" cy="1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0 h 1"/>
                <a:gd name="T4" fmla="*/ 4 w 7"/>
                <a:gd name="T5" fmla="*/ 0 h 1"/>
                <a:gd name="T6" fmla="*/ 6 w 7"/>
                <a:gd name="T7" fmla="*/ 1 h 1"/>
                <a:gd name="T8" fmla="*/ 7 w 7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3" name="Freeform 771"/>
            <p:cNvSpPr>
              <a:spLocks noChangeAspect="1"/>
            </p:cNvSpPr>
            <p:nvPr/>
          </p:nvSpPr>
          <p:spPr bwMode="auto">
            <a:xfrm>
              <a:off x="3952" y="3162"/>
              <a:ext cx="2" cy="5"/>
            </a:xfrm>
            <a:custGeom>
              <a:avLst/>
              <a:gdLst>
                <a:gd name="T0" fmla="*/ 0 w 2"/>
                <a:gd name="T1" fmla="*/ 0 h 5"/>
                <a:gd name="T2" fmla="*/ 1 w 2"/>
                <a:gd name="T3" fmla="*/ 1 h 5"/>
                <a:gd name="T4" fmla="*/ 1 w 2"/>
                <a:gd name="T5" fmla="*/ 3 h 5"/>
                <a:gd name="T6" fmla="*/ 2 w 2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5"/>
                <a:gd name="T14" fmla="*/ 2 w 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5">
                  <a:moveTo>
                    <a:pt x="0" y="0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2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4" name="Line 772"/>
            <p:cNvSpPr>
              <a:spLocks noChangeAspect="1" noChangeShapeType="1"/>
            </p:cNvSpPr>
            <p:nvPr/>
          </p:nvSpPr>
          <p:spPr bwMode="auto">
            <a:xfrm>
              <a:off x="3954" y="316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5" name="Freeform 773"/>
            <p:cNvSpPr>
              <a:spLocks noChangeAspect="1"/>
            </p:cNvSpPr>
            <p:nvPr/>
          </p:nvSpPr>
          <p:spPr bwMode="auto">
            <a:xfrm>
              <a:off x="3954" y="3181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1 w 1"/>
                <a:gd name="T5" fmla="*/ 3 h 4"/>
                <a:gd name="T6" fmla="*/ 1 w 1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6" name="Freeform 774"/>
            <p:cNvSpPr>
              <a:spLocks noChangeAspect="1"/>
            </p:cNvSpPr>
            <p:nvPr/>
          </p:nvSpPr>
          <p:spPr bwMode="auto">
            <a:xfrm>
              <a:off x="3950" y="3185"/>
              <a:ext cx="5" cy="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4 w 5"/>
                <a:gd name="T5" fmla="*/ 0 h 1"/>
                <a:gd name="T6" fmla="*/ 3 w 5"/>
                <a:gd name="T7" fmla="*/ 0 h 1"/>
                <a:gd name="T8" fmla="*/ 3 w 5"/>
                <a:gd name="T9" fmla="*/ 0 h 1"/>
                <a:gd name="T10" fmla="*/ 2 w 5"/>
                <a:gd name="T11" fmla="*/ 0 h 1"/>
                <a:gd name="T12" fmla="*/ 2 w 5"/>
                <a:gd name="T13" fmla="*/ 0 h 1"/>
                <a:gd name="T14" fmla="*/ 1 w 5"/>
                <a:gd name="T15" fmla="*/ 0 h 1"/>
                <a:gd name="T16" fmla="*/ 0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7" name="Freeform 775"/>
            <p:cNvSpPr>
              <a:spLocks noChangeAspect="1"/>
            </p:cNvSpPr>
            <p:nvPr/>
          </p:nvSpPr>
          <p:spPr bwMode="auto">
            <a:xfrm>
              <a:off x="3950" y="3183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8" name="Freeform 776"/>
            <p:cNvSpPr>
              <a:spLocks noChangeAspect="1"/>
            </p:cNvSpPr>
            <p:nvPr/>
          </p:nvSpPr>
          <p:spPr bwMode="auto">
            <a:xfrm>
              <a:off x="3943" y="3183"/>
              <a:ext cx="7" cy="4"/>
            </a:xfrm>
            <a:custGeom>
              <a:avLst/>
              <a:gdLst>
                <a:gd name="T0" fmla="*/ 7 w 7"/>
                <a:gd name="T1" fmla="*/ 0 h 4"/>
                <a:gd name="T2" fmla="*/ 5 w 7"/>
                <a:gd name="T3" fmla="*/ 2 h 4"/>
                <a:gd name="T4" fmla="*/ 2 w 7"/>
                <a:gd name="T5" fmla="*/ 4 h 4"/>
                <a:gd name="T6" fmla="*/ 0 w 7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4"/>
                <a:gd name="T14" fmla="*/ 7 w 7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4">
                  <a:moveTo>
                    <a:pt x="7" y="0"/>
                  </a:moveTo>
                  <a:lnTo>
                    <a:pt x="5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49" name="Freeform 777"/>
            <p:cNvSpPr>
              <a:spLocks noChangeAspect="1"/>
            </p:cNvSpPr>
            <p:nvPr/>
          </p:nvSpPr>
          <p:spPr bwMode="auto">
            <a:xfrm>
              <a:off x="3937" y="3186"/>
              <a:ext cx="6" cy="1"/>
            </a:xfrm>
            <a:custGeom>
              <a:avLst/>
              <a:gdLst>
                <a:gd name="T0" fmla="*/ 6 w 6"/>
                <a:gd name="T1" fmla="*/ 1 h 1"/>
                <a:gd name="T2" fmla="*/ 4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6" y="1"/>
                  </a:move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0" name="Freeform 778"/>
            <p:cNvSpPr>
              <a:spLocks noChangeAspect="1"/>
            </p:cNvSpPr>
            <p:nvPr/>
          </p:nvSpPr>
          <p:spPr bwMode="auto">
            <a:xfrm>
              <a:off x="3935" y="3182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3 h 4"/>
                <a:gd name="T4" fmla="*/ 1 w 2"/>
                <a:gd name="T5" fmla="*/ 1 h 4"/>
                <a:gd name="T6" fmla="*/ 0 w 2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2" y="4"/>
                  </a:move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1" name="Freeform 779"/>
            <p:cNvSpPr>
              <a:spLocks noChangeAspect="1"/>
            </p:cNvSpPr>
            <p:nvPr/>
          </p:nvSpPr>
          <p:spPr bwMode="auto">
            <a:xfrm>
              <a:off x="3935" y="3176"/>
              <a:ext cx="2" cy="6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1 w 2"/>
                <a:gd name="T5" fmla="*/ 2 h 6"/>
                <a:gd name="T6" fmla="*/ 2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0" y="6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2" name="Freeform 780"/>
            <p:cNvSpPr>
              <a:spLocks noChangeAspect="1"/>
            </p:cNvSpPr>
            <p:nvPr/>
          </p:nvSpPr>
          <p:spPr bwMode="auto">
            <a:xfrm>
              <a:off x="3937" y="3172"/>
              <a:ext cx="5" cy="4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3 h 4"/>
                <a:gd name="T4" fmla="*/ 4 w 5"/>
                <a:gd name="T5" fmla="*/ 1 h 4"/>
                <a:gd name="T6" fmla="*/ 5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0" y="4"/>
                  </a:move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3" name="Freeform 781"/>
            <p:cNvSpPr>
              <a:spLocks noChangeAspect="1"/>
            </p:cNvSpPr>
            <p:nvPr/>
          </p:nvSpPr>
          <p:spPr bwMode="auto">
            <a:xfrm>
              <a:off x="3942" y="3171"/>
              <a:ext cx="4" cy="1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2 w 4"/>
                <a:gd name="T5" fmla="*/ 1 h 1"/>
                <a:gd name="T6" fmla="*/ 4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4" name="Freeform 782"/>
            <p:cNvSpPr>
              <a:spLocks noChangeAspect="1"/>
            </p:cNvSpPr>
            <p:nvPr/>
          </p:nvSpPr>
          <p:spPr bwMode="auto">
            <a:xfrm>
              <a:off x="3946" y="3169"/>
              <a:ext cx="4" cy="2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1 h 2"/>
                <a:gd name="T4" fmla="*/ 2 w 4"/>
                <a:gd name="T5" fmla="*/ 1 h 2"/>
                <a:gd name="T6" fmla="*/ 4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5" name="Freeform 783"/>
            <p:cNvSpPr>
              <a:spLocks noChangeAspect="1"/>
            </p:cNvSpPr>
            <p:nvPr/>
          </p:nvSpPr>
          <p:spPr bwMode="auto">
            <a:xfrm>
              <a:off x="3949" y="3166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6" name="Freeform 784"/>
            <p:cNvSpPr>
              <a:spLocks noChangeAspect="1"/>
            </p:cNvSpPr>
            <p:nvPr/>
          </p:nvSpPr>
          <p:spPr bwMode="auto">
            <a:xfrm>
              <a:off x="3945" y="3165"/>
              <a:ext cx="4" cy="1"/>
            </a:xfrm>
            <a:custGeom>
              <a:avLst/>
              <a:gdLst>
                <a:gd name="T0" fmla="*/ 4 w 4"/>
                <a:gd name="T1" fmla="*/ 1 h 1"/>
                <a:gd name="T2" fmla="*/ 2 w 4"/>
                <a:gd name="T3" fmla="*/ 0 h 1"/>
                <a:gd name="T4" fmla="*/ 1 w 4"/>
                <a:gd name="T5" fmla="*/ 0 h 1"/>
                <a:gd name="T6" fmla="*/ 0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7" name="Freeform 785"/>
            <p:cNvSpPr>
              <a:spLocks noChangeAspect="1"/>
            </p:cNvSpPr>
            <p:nvPr/>
          </p:nvSpPr>
          <p:spPr bwMode="auto">
            <a:xfrm>
              <a:off x="3942" y="3165"/>
              <a:ext cx="3" cy="2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1 w 3"/>
                <a:gd name="T5" fmla="*/ 1 h 2"/>
                <a:gd name="T6" fmla="*/ 0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8" name="Line 786"/>
            <p:cNvSpPr>
              <a:spLocks noChangeAspect="1" noChangeShapeType="1"/>
            </p:cNvSpPr>
            <p:nvPr/>
          </p:nvSpPr>
          <p:spPr bwMode="auto">
            <a:xfrm>
              <a:off x="3937" y="316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59" name="Line 787"/>
            <p:cNvSpPr>
              <a:spLocks noChangeAspect="1" noChangeShapeType="1"/>
            </p:cNvSpPr>
            <p:nvPr/>
          </p:nvSpPr>
          <p:spPr bwMode="auto">
            <a:xfrm>
              <a:off x="3935" y="316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0" name="Line 788"/>
            <p:cNvSpPr>
              <a:spLocks noChangeAspect="1" noChangeShapeType="1"/>
            </p:cNvSpPr>
            <p:nvPr/>
          </p:nvSpPr>
          <p:spPr bwMode="auto">
            <a:xfrm>
              <a:off x="3943" y="31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1" name="Line 789"/>
            <p:cNvSpPr>
              <a:spLocks noChangeAspect="1" noChangeShapeType="1"/>
            </p:cNvSpPr>
            <p:nvPr/>
          </p:nvSpPr>
          <p:spPr bwMode="auto">
            <a:xfrm>
              <a:off x="3935" y="317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2" name="Line 790"/>
            <p:cNvSpPr>
              <a:spLocks noChangeAspect="1" noChangeShapeType="1"/>
            </p:cNvSpPr>
            <p:nvPr/>
          </p:nvSpPr>
          <p:spPr bwMode="auto">
            <a:xfrm>
              <a:off x="3934" y="31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3" name="Line 791"/>
            <p:cNvSpPr>
              <a:spLocks noChangeAspect="1" noChangeShapeType="1"/>
            </p:cNvSpPr>
            <p:nvPr/>
          </p:nvSpPr>
          <p:spPr bwMode="auto">
            <a:xfrm>
              <a:off x="3941" y="31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4" name="Line 792"/>
            <p:cNvSpPr>
              <a:spLocks noChangeAspect="1" noChangeShapeType="1"/>
            </p:cNvSpPr>
            <p:nvPr/>
          </p:nvSpPr>
          <p:spPr bwMode="auto">
            <a:xfrm>
              <a:off x="3935" y="318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5" name="Line 793"/>
            <p:cNvSpPr>
              <a:spLocks noChangeAspect="1" noChangeShapeType="1"/>
            </p:cNvSpPr>
            <p:nvPr/>
          </p:nvSpPr>
          <p:spPr bwMode="auto">
            <a:xfrm>
              <a:off x="3945" y="317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6" name="Line 794"/>
            <p:cNvSpPr>
              <a:spLocks noChangeAspect="1" noChangeShapeType="1"/>
            </p:cNvSpPr>
            <p:nvPr/>
          </p:nvSpPr>
          <p:spPr bwMode="auto">
            <a:xfrm>
              <a:off x="3948" y="316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7" name="Line 795"/>
            <p:cNvSpPr>
              <a:spLocks noChangeAspect="1" noChangeShapeType="1"/>
            </p:cNvSpPr>
            <p:nvPr/>
          </p:nvSpPr>
          <p:spPr bwMode="auto">
            <a:xfrm flipV="1">
              <a:off x="3948" y="3174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8" name="Freeform 796"/>
            <p:cNvSpPr>
              <a:spLocks noChangeAspect="1"/>
            </p:cNvSpPr>
            <p:nvPr/>
          </p:nvSpPr>
          <p:spPr bwMode="auto">
            <a:xfrm>
              <a:off x="3946" y="3177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1 w 2"/>
                <a:gd name="T5" fmla="*/ 1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69" name="Freeform 797"/>
            <p:cNvSpPr>
              <a:spLocks noChangeAspect="1"/>
            </p:cNvSpPr>
            <p:nvPr/>
          </p:nvSpPr>
          <p:spPr bwMode="auto">
            <a:xfrm>
              <a:off x="3941" y="3179"/>
              <a:ext cx="5" cy="3"/>
            </a:xfrm>
            <a:custGeom>
              <a:avLst/>
              <a:gdLst>
                <a:gd name="T0" fmla="*/ 0 w 5"/>
                <a:gd name="T1" fmla="*/ 3 h 3"/>
                <a:gd name="T2" fmla="*/ 2 w 5"/>
                <a:gd name="T3" fmla="*/ 3 h 3"/>
                <a:gd name="T4" fmla="*/ 4 w 5"/>
                <a:gd name="T5" fmla="*/ 2 h 3"/>
                <a:gd name="T6" fmla="*/ 5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0" y="3"/>
                  </a:moveTo>
                  <a:lnTo>
                    <a:pt x="2" y="3"/>
                  </a:lnTo>
                  <a:lnTo>
                    <a:pt x="4" y="2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0" name="Line 798"/>
            <p:cNvSpPr>
              <a:spLocks noChangeAspect="1" noChangeShapeType="1"/>
            </p:cNvSpPr>
            <p:nvPr/>
          </p:nvSpPr>
          <p:spPr bwMode="auto">
            <a:xfrm>
              <a:off x="3941" y="318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1" name="Line 799"/>
            <p:cNvSpPr>
              <a:spLocks noChangeAspect="1" noChangeShapeType="1"/>
            </p:cNvSpPr>
            <p:nvPr/>
          </p:nvSpPr>
          <p:spPr bwMode="auto">
            <a:xfrm>
              <a:off x="3946" y="317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2" name="Line 800"/>
            <p:cNvSpPr>
              <a:spLocks noChangeAspect="1" noChangeShapeType="1"/>
            </p:cNvSpPr>
            <p:nvPr/>
          </p:nvSpPr>
          <p:spPr bwMode="auto">
            <a:xfrm flipV="1">
              <a:off x="3930" y="3221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3" name="Line 801"/>
            <p:cNvSpPr>
              <a:spLocks noChangeAspect="1" noChangeShapeType="1"/>
            </p:cNvSpPr>
            <p:nvPr/>
          </p:nvSpPr>
          <p:spPr bwMode="auto">
            <a:xfrm>
              <a:off x="3931" y="322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4" name="Freeform 802"/>
            <p:cNvSpPr>
              <a:spLocks noChangeAspect="1"/>
            </p:cNvSpPr>
            <p:nvPr/>
          </p:nvSpPr>
          <p:spPr bwMode="auto">
            <a:xfrm>
              <a:off x="3931" y="3218"/>
              <a:ext cx="17" cy="3"/>
            </a:xfrm>
            <a:custGeom>
              <a:avLst/>
              <a:gdLst>
                <a:gd name="T0" fmla="*/ 0 w 17"/>
                <a:gd name="T1" fmla="*/ 3 h 3"/>
                <a:gd name="T2" fmla="*/ 2 w 17"/>
                <a:gd name="T3" fmla="*/ 2 h 3"/>
                <a:gd name="T4" fmla="*/ 5 w 17"/>
                <a:gd name="T5" fmla="*/ 2 h 3"/>
                <a:gd name="T6" fmla="*/ 7 w 17"/>
                <a:gd name="T7" fmla="*/ 2 h 3"/>
                <a:gd name="T8" fmla="*/ 9 w 17"/>
                <a:gd name="T9" fmla="*/ 1 h 3"/>
                <a:gd name="T10" fmla="*/ 11 w 17"/>
                <a:gd name="T11" fmla="*/ 1 h 3"/>
                <a:gd name="T12" fmla="*/ 13 w 17"/>
                <a:gd name="T13" fmla="*/ 0 h 3"/>
                <a:gd name="T14" fmla="*/ 15 w 17"/>
                <a:gd name="T15" fmla="*/ 0 h 3"/>
                <a:gd name="T16" fmla="*/ 17 w 17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3"/>
                <a:gd name="T29" fmla="*/ 17 w 1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3">
                  <a:moveTo>
                    <a:pt x="0" y="3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5" name="Line 803"/>
            <p:cNvSpPr>
              <a:spLocks noChangeAspect="1" noChangeShapeType="1"/>
            </p:cNvSpPr>
            <p:nvPr/>
          </p:nvSpPr>
          <p:spPr bwMode="auto">
            <a:xfrm>
              <a:off x="3948" y="321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6" name="Freeform 804"/>
            <p:cNvSpPr>
              <a:spLocks noChangeAspect="1"/>
            </p:cNvSpPr>
            <p:nvPr/>
          </p:nvSpPr>
          <p:spPr bwMode="auto">
            <a:xfrm>
              <a:off x="3935" y="3222"/>
              <a:ext cx="13" cy="2"/>
            </a:xfrm>
            <a:custGeom>
              <a:avLst/>
              <a:gdLst>
                <a:gd name="T0" fmla="*/ 13 w 13"/>
                <a:gd name="T1" fmla="*/ 0 h 2"/>
                <a:gd name="T2" fmla="*/ 11 w 13"/>
                <a:gd name="T3" fmla="*/ 0 h 2"/>
                <a:gd name="T4" fmla="*/ 10 w 13"/>
                <a:gd name="T5" fmla="*/ 1 h 2"/>
                <a:gd name="T6" fmla="*/ 8 w 13"/>
                <a:gd name="T7" fmla="*/ 1 h 2"/>
                <a:gd name="T8" fmla="*/ 7 w 13"/>
                <a:gd name="T9" fmla="*/ 1 h 2"/>
                <a:gd name="T10" fmla="*/ 5 w 13"/>
                <a:gd name="T11" fmla="*/ 1 h 2"/>
                <a:gd name="T12" fmla="*/ 4 w 13"/>
                <a:gd name="T13" fmla="*/ 2 h 2"/>
                <a:gd name="T14" fmla="*/ 2 w 13"/>
                <a:gd name="T15" fmla="*/ 2 h 2"/>
                <a:gd name="T16" fmla="*/ 0 w 13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2"/>
                <a:gd name="T29" fmla="*/ 13 w 1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2">
                  <a:moveTo>
                    <a:pt x="13" y="0"/>
                  </a:moveTo>
                  <a:lnTo>
                    <a:pt x="11" y="0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7" name="Line 805"/>
            <p:cNvSpPr>
              <a:spLocks noChangeAspect="1" noChangeShapeType="1"/>
            </p:cNvSpPr>
            <p:nvPr/>
          </p:nvSpPr>
          <p:spPr bwMode="auto">
            <a:xfrm>
              <a:off x="3935" y="322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8" name="Freeform 806"/>
            <p:cNvSpPr>
              <a:spLocks noChangeAspect="1"/>
            </p:cNvSpPr>
            <p:nvPr/>
          </p:nvSpPr>
          <p:spPr bwMode="auto">
            <a:xfrm>
              <a:off x="3935" y="3225"/>
              <a:ext cx="1" cy="8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2 h 8"/>
                <a:gd name="T4" fmla="*/ 0 w 1"/>
                <a:gd name="T5" fmla="*/ 4 h 8"/>
                <a:gd name="T6" fmla="*/ 0 w 1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79" name="Line 807"/>
            <p:cNvSpPr>
              <a:spLocks noChangeAspect="1" noChangeShapeType="1"/>
            </p:cNvSpPr>
            <p:nvPr/>
          </p:nvSpPr>
          <p:spPr bwMode="auto">
            <a:xfrm>
              <a:off x="3935" y="323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0" name="Freeform 808"/>
            <p:cNvSpPr>
              <a:spLocks noChangeAspect="1"/>
            </p:cNvSpPr>
            <p:nvPr/>
          </p:nvSpPr>
          <p:spPr bwMode="auto">
            <a:xfrm>
              <a:off x="3935" y="3231"/>
              <a:ext cx="5" cy="3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2 h 3"/>
                <a:gd name="T4" fmla="*/ 3 w 5"/>
                <a:gd name="T5" fmla="*/ 1 h 3"/>
                <a:gd name="T6" fmla="*/ 5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0" y="3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1" name="Freeform 809"/>
            <p:cNvSpPr>
              <a:spLocks noChangeAspect="1"/>
            </p:cNvSpPr>
            <p:nvPr/>
          </p:nvSpPr>
          <p:spPr bwMode="auto">
            <a:xfrm>
              <a:off x="3940" y="3231"/>
              <a:ext cx="6" cy="2"/>
            </a:xfrm>
            <a:custGeom>
              <a:avLst/>
              <a:gdLst>
                <a:gd name="T0" fmla="*/ 0 w 6"/>
                <a:gd name="T1" fmla="*/ 0 h 2"/>
                <a:gd name="T2" fmla="*/ 1 w 6"/>
                <a:gd name="T3" fmla="*/ 0 h 2"/>
                <a:gd name="T4" fmla="*/ 4 w 6"/>
                <a:gd name="T5" fmla="*/ 1 h 2"/>
                <a:gd name="T6" fmla="*/ 6 w 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0" y="0"/>
                  </a:moveTo>
                  <a:lnTo>
                    <a:pt x="1" y="0"/>
                  </a:lnTo>
                  <a:lnTo>
                    <a:pt x="4" y="1"/>
                  </a:lnTo>
                  <a:lnTo>
                    <a:pt x="6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2" name="Freeform 810"/>
            <p:cNvSpPr>
              <a:spLocks noChangeAspect="1"/>
            </p:cNvSpPr>
            <p:nvPr/>
          </p:nvSpPr>
          <p:spPr bwMode="auto">
            <a:xfrm>
              <a:off x="3946" y="3233"/>
              <a:ext cx="3" cy="9"/>
            </a:xfrm>
            <a:custGeom>
              <a:avLst/>
              <a:gdLst>
                <a:gd name="T0" fmla="*/ 0 w 3"/>
                <a:gd name="T1" fmla="*/ 0 h 9"/>
                <a:gd name="T2" fmla="*/ 2 w 3"/>
                <a:gd name="T3" fmla="*/ 3 h 9"/>
                <a:gd name="T4" fmla="*/ 2 w 3"/>
                <a:gd name="T5" fmla="*/ 6 h 9"/>
                <a:gd name="T6" fmla="*/ 3 w 3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9"/>
                <a:gd name="T14" fmla="*/ 3 w 3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9">
                  <a:moveTo>
                    <a:pt x="0" y="0"/>
                  </a:moveTo>
                  <a:lnTo>
                    <a:pt x="2" y="3"/>
                  </a:lnTo>
                  <a:lnTo>
                    <a:pt x="2" y="6"/>
                  </a:lnTo>
                  <a:lnTo>
                    <a:pt x="3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3" name="Freeform 811"/>
            <p:cNvSpPr>
              <a:spLocks noChangeAspect="1"/>
            </p:cNvSpPr>
            <p:nvPr/>
          </p:nvSpPr>
          <p:spPr bwMode="auto">
            <a:xfrm>
              <a:off x="3945" y="3242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3 w 4"/>
                <a:gd name="T3" fmla="*/ 3 h 12"/>
                <a:gd name="T4" fmla="*/ 2 w 4"/>
                <a:gd name="T5" fmla="*/ 9 h 12"/>
                <a:gd name="T6" fmla="*/ 0 w 4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2"/>
                <a:gd name="T14" fmla="*/ 4 w 4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2">
                  <a:moveTo>
                    <a:pt x="4" y="0"/>
                  </a:moveTo>
                  <a:lnTo>
                    <a:pt x="3" y="3"/>
                  </a:lnTo>
                  <a:lnTo>
                    <a:pt x="2" y="9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4" name="Freeform 812"/>
            <p:cNvSpPr>
              <a:spLocks noChangeAspect="1"/>
            </p:cNvSpPr>
            <p:nvPr/>
          </p:nvSpPr>
          <p:spPr bwMode="auto">
            <a:xfrm>
              <a:off x="3938" y="3254"/>
              <a:ext cx="7" cy="4"/>
            </a:xfrm>
            <a:custGeom>
              <a:avLst/>
              <a:gdLst>
                <a:gd name="T0" fmla="*/ 7 w 7"/>
                <a:gd name="T1" fmla="*/ 0 h 4"/>
                <a:gd name="T2" fmla="*/ 6 w 7"/>
                <a:gd name="T3" fmla="*/ 1 h 4"/>
                <a:gd name="T4" fmla="*/ 3 w 7"/>
                <a:gd name="T5" fmla="*/ 3 h 4"/>
                <a:gd name="T6" fmla="*/ 0 w 7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4"/>
                <a:gd name="T14" fmla="*/ 7 w 7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4">
                  <a:moveTo>
                    <a:pt x="7" y="0"/>
                  </a:moveTo>
                  <a:lnTo>
                    <a:pt x="6" y="1"/>
                  </a:lnTo>
                  <a:lnTo>
                    <a:pt x="3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5" name="Freeform 813"/>
            <p:cNvSpPr>
              <a:spLocks noChangeAspect="1"/>
            </p:cNvSpPr>
            <p:nvPr/>
          </p:nvSpPr>
          <p:spPr bwMode="auto">
            <a:xfrm>
              <a:off x="3932" y="3256"/>
              <a:ext cx="6" cy="2"/>
            </a:xfrm>
            <a:custGeom>
              <a:avLst/>
              <a:gdLst>
                <a:gd name="T0" fmla="*/ 6 w 6"/>
                <a:gd name="T1" fmla="*/ 2 h 2"/>
                <a:gd name="T2" fmla="*/ 5 w 6"/>
                <a:gd name="T3" fmla="*/ 2 h 2"/>
                <a:gd name="T4" fmla="*/ 2 w 6"/>
                <a:gd name="T5" fmla="*/ 1 h 2"/>
                <a:gd name="T6" fmla="*/ 0 w 6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6" y="2"/>
                  </a:move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6" name="Freeform 814"/>
            <p:cNvSpPr>
              <a:spLocks noChangeAspect="1"/>
            </p:cNvSpPr>
            <p:nvPr/>
          </p:nvSpPr>
          <p:spPr bwMode="auto">
            <a:xfrm>
              <a:off x="3929" y="3248"/>
              <a:ext cx="3" cy="8"/>
            </a:xfrm>
            <a:custGeom>
              <a:avLst/>
              <a:gdLst>
                <a:gd name="T0" fmla="*/ 3 w 3"/>
                <a:gd name="T1" fmla="*/ 8 h 8"/>
                <a:gd name="T2" fmla="*/ 1 w 3"/>
                <a:gd name="T3" fmla="*/ 4 h 8"/>
                <a:gd name="T4" fmla="*/ 0 w 3"/>
                <a:gd name="T5" fmla="*/ 2 h 8"/>
                <a:gd name="T6" fmla="*/ 0 w 3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8"/>
                <a:gd name="T14" fmla="*/ 3 w 3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8">
                  <a:moveTo>
                    <a:pt x="3" y="8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7" name="Freeform 815"/>
            <p:cNvSpPr>
              <a:spLocks noChangeAspect="1"/>
            </p:cNvSpPr>
            <p:nvPr/>
          </p:nvSpPr>
          <p:spPr bwMode="auto">
            <a:xfrm>
              <a:off x="3929" y="3247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1 w 5"/>
                <a:gd name="T5" fmla="*/ 1 h 1"/>
                <a:gd name="T6" fmla="*/ 2 w 5"/>
                <a:gd name="T7" fmla="*/ 0 h 1"/>
                <a:gd name="T8" fmla="*/ 2 w 5"/>
                <a:gd name="T9" fmla="*/ 0 h 1"/>
                <a:gd name="T10" fmla="*/ 3 w 5"/>
                <a:gd name="T11" fmla="*/ 0 h 1"/>
                <a:gd name="T12" fmla="*/ 4 w 5"/>
                <a:gd name="T13" fmla="*/ 0 h 1"/>
                <a:gd name="T14" fmla="*/ 4 w 5"/>
                <a:gd name="T15" fmla="*/ 0 h 1"/>
                <a:gd name="T16" fmla="*/ 5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8" name="Freeform 816"/>
            <p:cNvSpPr>
              <a:spLocks noChangeAspect="1"/>
            </p:cNvSpPr>
            <p:nvPr/>
          </p:nvSpPr>
          <p:spPr bwMode="auto">
            <a:xfrm>
              <a:off x="3934" y="3247"/>
              <a:ext cx="2" cy="6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2 h 6"/>
                <a:gd name="T4" fmla="*/ 0 w 2"/>
                <a:gd name="T5" fmla="*/ 3 h 6"/>
                <a:gd name="T6" fmla="*/ 1 w 2"/>
                <a:gd name="T7" fmla="*/ 5 h 6"/>
                <a:gd name="T8" fmla="*/ 2 w 2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6"/>
                <a:gd name="T17" fmla="*/ 2 w 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6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89" name="Freeform 817"/>
            <p:cNvSpPr>
              <a:spLocks noChangeAspect="1"/>
            </p:cNvSpPr>
            <p:nvPr/>
          </p:nvSpPr>
          <p:spPr bwMode="auto">
            <a:xfrm>
              <a:off x="3936" y="3253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0" name="Freeform 818"/>
            <p:cNvSpPr>
              <a:spLocks noChangeAspect="1"/>
            </p:cNvSpPr>
            <p:nvPr/>
          </p:nvSpPr>
          <p:spPr bwMode="auto">
            <a:xfrm>
              <a:off x="3938" y="3252"/>
              <a:ext cx="4" cy="2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3 w 4"/>
                <a:gd name="T5" fmla="*/ 1 h 2"/>
                <a:gd name="T6" fmla="*/ 4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1" name="Freeform 819"/>
            <p:cNvSpPr>
              <a:spLocks noChangeAspect="1"/>
            </p:cNvSpPr>
            <p:nvPr/>
          </p:nvSpPr>
          <p:spPr bwMode="auto">
            <a:xfrm>
              <a:off x="3942" y="3243"/>
              <a:ext cx="2" cy="9"/>
            </a:xfrm>
            <a:custGeom>
              <a:avLst/>
              <a:gdLst>
                <a:gd name="T0" fmla="*/ 0 w 2"/>
                <a:gd name="T1" fmla="*/ 9 h 9"/>
                <a:gd name="T2" fmla="*/ 1 w 2"/>
                <a:gd name="T3" fmla="*/ 6 h 9"/>
                <a:gd name="T4" fmla="*/ 2 w 2"/>
                <a:gd name="T5" fmla="*/ 2 h 9"/>
                <a:gd name="T6" fmla="*/ 2 w 2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9"/>
                <a:gd name="T14" fmla="*/ 2 w 2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9">
                  <a:moveTo>
                    <a:pt x="0" y="9"/>
                  </a:moveTo>
                  <a:lnTo>
                    <a:pt x="1" y="6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2" name="Freeform 820"/>
            <p:cNvSpPr>
              <a:spLocks noChangeAspect="1"/>
            </p:cNvSpPr>
            <p:nvPr/>
          </p:nvSpPr>
          <p:spPr bwMode="auto">
            <a:xfrm>
              <a:off x="3942" y="3236"/>
              <a:ext cx="2" cy="7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1 h 7"/>
                <a:gd name="T8" fmla="*/ 0 w 2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7"/>
                  </a:moveTo>
                  <a:lnTo>
                    <a:pt x="2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3" name="Freeform 821"/>
            <p:cNvSpPr>
              <a:spLocks noChangeAspect="1"/>
            </p:cNvSpPr>
            <p:nvPr/>
          </p:nvSpPr>
          <p:spPr bwMode="auto">
            <a:xfrm>
              <a:off x="3940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4" name="Freeform 822"/>
            <p:cNvSpPr>
              <a:spLocks noChangeAspect="1"/>
            </p:cNvSpPr>
            <p:nvPr/>
          </p:nvSpPr>
          <p:spPr bwMode="auto">
            <a:xfrm>
              <a:off x="3936" y="3235"/>
              <a:ext cx="4" cy="2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1 h 2"/>
                <a:gd name="T4" fmla="*/ 0 w 4"/>
                <a:gd name="T5" fmla="*/ 2 h 2"/>
                <a:gd name="T6" fmla="*/ 0 w 4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0"/>
                  </a:move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5" name="Freeform 823"/>
            <p:cNvSpPr>
              <a:spLocks noChangeAspect="1"/>
            </p:cNvSpPr>
            <p:nvPr/>
          </p:nvSpPr>
          <p:spPr bwMode="auto">
            <a:xfrm>
              <a:off x="3934" y="3237"/>
              <a:ext cx="2" cy="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1 w 2"/>
                <a:gd name="T5" fmla="*/ 1 h 3"/>
                <a:gd name="T6" fmla="*/ 0 w 2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6" name="Freeform 824"/>
            <p:cNvSpPr>
              <a:spLocks noChangeAspect="1"/>
            </p:cNvSpPr>
            <p:nvPr/>
          </p:nvSpPr>
          <p:spPr bwMode="auto">
            <a:xfrm>
              <a:off x="3930" y="3240"/>
              <a:ext cx="4" cy="1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2 w 4"/>
                <a:gd name="T9" fmla="*/ 0 h 1"/>
                <a:gd name="T10" fmla="*/ 2 w 4"/>
                <a:gd name="T11" fmla="*/ 0 h 1"/>
                <a:gd name="T12" fmla="*/ 1 w 4"/>
                <a:gd name="T13" fmla="*/ 0 h 1"/>
                <a:gd name="T14" fmla="*/ 1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7" name="Freeform 825"/>
            <p:cNvSpPr>
              <a:spLocks noChangeAspect="1"/>
            </p:cNvSpPr>
            <p:nvPr/>
          </p:nvSpPr>
          <p:spPr bwMode="auto">
            <a:xfrm>
              <a:off x="3930" y="3239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8" name="Line 826"/>
            <p:cNvSpPr>
              <a:spLocks noChangeAspect="1" noChangeShapeType="1"/>
            </p:cNvSpPr>
            <p:nvPr/>
          </p:nvSpPr>
          <p:spPr bwMode="auto">
            <a:xfrm>
              <a:off x="3948" y="31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99" name="Line 827"/>
            <p:cNvSpPr>
              <a:spLocks noChangeAspect="1" noChangeShapeType="1"/>
            </p:cNvSpPr>
            <p:nvPr/>
          </p:nvSpPr>
          <p:spPr bwMode="auto">
            <a:xfrm>
              <a:off x="3930" y="322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0" name="Line 828"/>
            <p:cNvSpPr>
              <a:spLocks noChangeAspect="1" noChangeShapeType="1"/>
            </p:cNvSpPr>
            <p:nvPr/>
          </p:nvSpPr>
          <p:spPr bwMode="auto">
            <a:xfrm>
              <a:off x="3929" y="323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1" name="Line 829"/>
            <p:cNvSpPr>
              <a:spLocks noChangeAspect="1" noChangeShapeType="1"/>
            </p:cNvSpPr>
            <p:nvPr/>
          </p:nvSpPr>
          <p:spPr bwMode="auto">
            <a:xfrm>
              <a:off x="3946" y="321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2" name="Line 830"/>
            <p:cNvSpPr>
              <a:spLocks noChangeAspect="1" noChangeShapeType="1"/>
            </p:cNvSpPr>
            <p:nvPr/>
          </p:nvSpPr>
          <p:spPr bwMode="auto">
            <a:xfrm>
              <a:off x="3930" y="322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3" name="Freeform 831"/>
            <p:cNvSpPr>
              <a:spLocks noChangeAspect="1"/>
            </p:cNvSpPr>
            <p:nvPr/>
          </p:nvSpPr>
          <p:spPr bwMode="auto">
            <a:xfrm>
              <a:off x="3958" y="3170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3 w 7"/>
                <a:gd name="T3" fmla="*/ 7 h 14"/>
                <a:gd name="T4" fmla="*/ 7 w 7"/>
                <a:gd name="T5" fmla="*/ 0 h 14"/>
                <a:gd name="T6" fmla="*/ 0 60000 65536"/>
                <a:gd name="T7" fmla="*/ 0 60000 65536"/>
                <a:gd name="T8" fmla="*/ 0 60000 65536"/>
                <a:gd name="T9" fmla="*/ 0 w 7"/>
                <a:gd name="T10" fmla="*/ 0 h 14"/>
                <a:gd name="T11" fmla="*/ 7 w 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4">
                  <a:moveTo>
                    <a:pt x="0" y="14"/>
                  </a:moveTo>
                  <a:lnTo>
                    <a:pt x="3" y="7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4" name="Line 832"/>
            <p:cNvSpPr>
              <a:spLocks noChangeAspect="1" noChangeShapeType="1"/>
            </p:cNvSpPr>
            <p:nvPr/>
          </p:nvSpPr>
          <p:spPr bwMode="auto">
            <a:xfrm flipH="1" flipV="1">
              <a:off x="3958" y="3159"/>
              <a:ext cx="7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5" name="Freeform 833"/>
            <p:cNvSpPr>
              <a:spLocks noChangeAspect="1"/>
            </p:cNvSpPr>
            <p:nvPr/>
          </p:nvSpPr>
          <p:spPr bwMode="auto">
            <a:xfrm>
              <a:off x="3958" y="3158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4 w 5"/>
                <a:gd name="T13" fmla="*/ 1 h 1"/>
                <a:gd name="T14" fmla="*/ 4 w 5"/>
                <a:gd name="T15" fmla="*/ 0 h 1"/>
                <a:gd name="T16" fmla="*/ 5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6" name="Line 834"/>
            <p:cNvSpPr>
              <a:spLocks noChangeAspect="1" noChangeShapeType="1"/>
            </p:cNvSpPr>
            <p:nvPr/>
          </p:nvSpPr>
          <p:spPr bwMode="auto">
            <a:xfrm>
              <a:off x="3963" y="3158"/>
              <a:ext cx="4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7" name="Line 835"/>
            <p:cNvSpPr>
              <a:spLocks noChangeAspect="1" noChangeShapeType="1"/>
            </p:cNvSpPr>
            <p:nvPr/>
          </p:nvSpPr>
          <p:spPr bwMode="auto">
            <a:xfrm flipV="1">
              <a:off x="3967" y="3156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8" name="Freeform 836"/>
            <p:cNvSpPr>
              <a:spLocks noChangeAspect="1"/>
            </p:cNvSpPr>
            <p:nvPr/>
          </p:nvSpPr>
          <p:spPr bwMode="auto">
            <a:xfrm>
              <a:off x="3972" y="3156"/>
              <a:ext cx="4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1 w 4"/>
                <a:gd name="T5" fmla="*/ 0 h 1"/>
                <a:gd name="T6" fmla="*/ 1 w 4"/>
                <a:gd name="T7" fmla="*/ 0 h 1"/>
                <a:gd name="T8" fmla="*/ 2 w 4"/>
                <a:gd name="T9" fmla="*/ 0 h 1"/>
                <a:gd name="T10" fmla="*/ 3 w 4"/>
                <a:gd name="T11" fmla="*/ 0 h 1"/>
                <a:gd name="T12" fmla="*/ 3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09" name="Line 837"/>
            <p:cNvSpPr>
              <a:spLocks noChangeAspect="1" noChangeShapeType="1"/>
            </p:cNvSpPr>
            <p:nvPr/>
          </p:nvSpPr>
          <p:spPr bwMode="auto">
            <a:xfrm flipH="1">
              <a:off x="3970" y="3156"/>
              <a:ext cx="6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0" name="Freeform 838"/>
            <p:cNvSpPr>
              <a:spLocks noChangeAspect="1"/>
            </p:cNvSpPr>
            <p:nvPr/>
          </p:nvSpPr>
          <p:spPr bwMode="auto">
            <a:xfrm>
              <a:off x="3970" y="3169"/>
              <a:ext cx="7" cy="11"/>
            </a:xfrm>
            <a:custGeom>
              <a:avLst/>
              <a:gdLst>
                <a:gd name="T0" fmla="*/ 0 w 7"/>
                <a:gd name="T1" fmla="*/ 0 h 11"/>
                <a:gd name="T2" fmla="*/ 3 w 7"/>
                <a:gd name="T3" fmla="*/ 6 h 11"/>
                <a:gd name="T4" fmla="*/ 7 w 7"/>
                <a:gd name="T5" fmla="*/ 11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0" y="0"/>
                  </a:moveTo>
                  <a:lnTo>
                    <a:pt x="3" y="6"/>
                  </a:lnTo>
                  <a:lnTo>
                    <a:pt x="7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1" name="Freeform 839"/>
            <p:cNvSpPr>
              <a:spLocks noChangeAspect="1"/>
            </p:cNvSpPr>
            <p:nvPr/>
          </p:nvSpPr>
          <p:spPr bwMode="auto">
            <a:xfrm>
              <a:off x="3972" y="3180"/>
              <a:ext cx="5" cy="1"/>
            </a:xfrm>
            <a:custGeom>
              <a:avLst/>
              <a:gdLst>
                <a:gd name="T0" fmla="*/ 5 w 5"/>
                <a:gd name="T1" fmla="*/ 0 h 1"/>
                <a:gd name="T2" fmla="*/ 4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3 w 5"/>
                <a:gd name="T9" fmla="*/ 1 h 1"/>
                <a:gd name="T10" fmla="*/ 2 w 5"/>
                <a:gd name="T11" fmla="*/ 1 h 1"/>
                <a:gd name="T12" fmla="*/ 1 w 5"/>
                <a:gd name="T13" fmla="*/ 1 h 1"/>
                <a:gd name="T14" fmla="*/ 1 w 5"/>
                <a:gd name="T15" fmla="*/ 1 h 1"/>
                <a:gd name="T16" fmla="*/ 0 w 5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5" y="0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2" name="Line 840"/>
            <p:cNvSpPr>
              <a:spLocks noChangeAspect="1" noChangeShapeType="1"/>
            </p:cNvSpPr>
            <p:nvPr/>
          </p:nvSpPr>
          <p:spPr bwMode="auto">
            <a:xfrm flipH="1" flipV="1">
              <a:off x="3967" y="3173"/>
              <a:ext cx="5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3" name="Line 841"/>
            <p:cNvSpPr>
              <a:spLocks noChangeAspect="1" noChangeShapeType="1"/>
            </p:cNvSpPr>
            <p:nvPr/>
          </p:nvSpPr>
          <p:spPr bwMode="auto">
            <a:xfrm flipH="1">
              <a:off x="3962" y="3173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4" name="Freeform 842"/>
            <p:cNvSpPr>
              <a:spLocks noChangeAspect="1"/>
            </p:cNvSpPr>
            <p:nvPr/>
          </p:nvSpPr>
          <p:spPr bwMode="auto">
            <a:xfrm>
              <a:off x="3958" y="3183"/>
              <a:ext cx="4" cy="1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1 h 1"/>
                <a:gd name="T4" fmla="*/ 3 w 4"/>
                <a:gd name="T5" fmla="*/ 1 h 1"/>
                <a:gd name="T6" fmla="*/ 2 w 4"/>
                <a:gd name="T7" fmla="*/ 1 h 1"/>
                <a:gd name="T8" fmla="*/ 2 w 4"/>
                <a:gd name="T9" fmla="*/ 1 h 1"/>
                <a:gd name="T10" fmla="*/ 1 w 4"/>
                <a:gd name="T11" fmla="*/ 1 h 1"/>
                <a:gd name="T12" fmla="*/ 1 w 4"/>
                <a:gd name="T13" fmla="*/ 1 h 1"/>
                <a:gd name="T14" fmla="*/ 0 w 4"/>
                <a:gd name="T15" fmla="*/ 1 h 1"/>
                <a:gd name="T16" fmla="*/ 0 w 4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5" name="Line 843"/>
            <p:cNvSpPr>
              <a:spLocks noChangeAspect="1" noChangeShapeType="1"/>
            </p:cNvSpPr>
            <p:nvPr/>
          </p:nvSpPr>
          <p:spPr bwMode="auto">
            <a:xfrm>
              <a:off x="3961" y="315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6" name="Line 844"/>
            <p:cNvSpPr>
              <a:spLocks noChangeAspect="1" noChangeShapeType="1"/>
            </p:cNvSpPr>
            <p:nvPr/>
          </p:nvSpPr>
          <p:spPr bwMode="auto">
            <a:xfrm>
              <a:off x="3957" y="315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7" name="Line 845"/>
            <p:cNvSpPr>
              <a:spLocks noChangeAspect="1" noChangeShapeType="1"/>
            </p:cNvSpPr>
            <p:nvPr/>
          </p:nvSpPr>
          <p:spPr bwMode="auto">
            <a:xfrm>
              <a:off x="3963" y="316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8" name="Line 846"/>
            <p:cNvSpPr>
              <a:spLocks noChangeAspect="1" noChangeShapeType="1"/>
            </p:cNvSpPr>
            <p:nvPr/>
          </p:nvSpPr>
          <p:spPr bwMode="auto">
            <a:xfrm>
              <a:off x="3948" y="318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19" name="Freeform 847"/>
            <p:cNvSpPr>
              <a:spLocks noChangeAspect="1"/>
            </p:cNvSpPr>
            <p:nvPr/>
          </p:nvSpPr>
          <p:spPr bwMode="auto">
            <a:xfrm>
              <a:off x="4067" y="2837"/>
              <a:ext cx="43" cy="207"/>
            </a:xfrm>
            <a:custGeom>
              <a:avLst/>
              <a:gdLst>
                <a:gd name="T0" fmla="*/ 0 w 43"/>
                <a:gd name="T1" fmla="*/ 207 h 207"/>
                <a:gd name="T2" fmla="*/ 5 w 43"/>
                <a:gd name="T3" fmla="*/ 147 h 207"/>
                <a:gd name="T4" fmla="*/ 17 w 43"/>
                <a:gd name="T5" fmla="*/ 85 h 207"/>
                <a:gd name="T6" fmla="*/ 43 w 43"/>
                <a:gd name="T7" fmla="*/ 0 h 2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207"/>
                <a:gd name="T14" fmla="*/ 43 w 43"/>
                <a:gd name="T15" fmla="*/ 207 h 2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207">
                  <a:moveTo>
                    <a:pt x="0" y="207"/>
                  </a:moveTo>
                  <a:lnTo>
                    <a:pt x="5" y="147"/>
                  </a:lnTo>
                  <a:lnTo>
                    <a:pt x="17" y="85"/>
                  </a:lnTo>
                  <a:lnTo>
                    <a:pt x="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0" name="Freeform 848"/>
            <p:cNvSpPr>
              <a:spLocks noChangeAspect="1"/>
            </p:cNvSpPr>
            <p:nvPr/>
          </p:nvSpPr>
          <p:spPr bwMode="auto">
            <a:xfrm>
              <a:off x="4110" y="2736"/>
              <a:ext cx="33" cy="101"/>
            </a:xfrm>
            <a:custGeom>
              <a:avLst/>
              <a:gdLst>
                <a:gd name="T0" fmla="*/ 0 w 33"/>
                <a:gd name="T1" fmla="*/ 101 h 101"/>
                <a:gd name="T2" fmla="*/ 18 w 33"/>
                <a:gd name="T3" fmla="*/ 48 h 101"/>
                <a:gd name="T4" fmla="*/ 33 w 33"/>
                <a:gd name="T5" fmla="*/ 0 h 101"/>
                <a:gd name="T6" fmla="*/ 0 60000 65536"/>
                <a:gd name="T7" fmla="*/ 0 60000 65536"/>
                <a:gd name="T8" fmla="*/ 0 60000 65536"/>
                <a:gd name="T9" fmla="*/ 0 w 33"/>
                <a:gd name="T10" fmla="*/ 0 h 101"/>
                <a:gd name="T11" fmla="*/ 33 w 33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01">
                  <a:moveTo>
                    <a:pt x="0" y="101"/>
                  </a:moveTo>
                  <a:lnTo>
                    <a:pt x="18" y="48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1" name="Freeform 849"/>
            <p:cNvSpPr>
              <a:spLocks noChangeAspect="1"/>
            </p:cNvSpPr>
            <p:nvPr/>
          </p:nvSpPr>
          <p:spPr bwMode="auto">
            <a:xfrm>
              <a:off x="4067" y="3044"/>
              <a:ext cx="1" cy="41"/>
            </a:xfrm>
            <a:custGeom>
              <a:avLst/>
              <a:gdLst>
                <a:gd name="T0" fmla="*/ 0 w 1"/>
                <a:gd name="T1" fmla="*/ 41 h 41"/>
                <a:gd name="T2" fmla="*/ 0 w 1"/>
                <a:gd name="T3" fmla="*/ 20 h 41"/>
                <a:gd name="T4" fmla="*/ 0 w 1"/>
                <a:gd name="T5" fmla="*/ 0 h 41"/>
                <a:gd name="T6" fmla="*/ 0 60000 65536"/>
                <a:gd name="T7" fmla="*/ 0 60000 65536"/>
                <a:gd name="T8" fmla="*/ 0 60000 65536"/>
                <a:gd name="T9" fmla="*/ 0 w 1"/>
                <a:gd name="T10" fmla="*/ 0 h 41"/>
                <a:gd name="T11" fmla="*/ 1 w 1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1">
                  <a:moveTo>
                    <a:pt x="0" y="41"/>
                  </a:move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2" name="Line 850"/>
            <p:cNvSpPr>
              <a:spLocks noChangeAspect="1" noChangeShapeType="1"/>
            </p:cNvSpPr>
            <p:nvPr/>
          </p:nvSpPr>
          <p:spPr bwMode="auto">
            <a:xfrm>
              <a:off x="3956" y="318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3" name="Line 851"/>
            <p:cNvSpPr>
              <a:spLocks noChangeAspect="1" noChangeShapeType="1"/>
            </p:cNvSpPr>
            <p:nvPr/>
          </p:nvSpPr>
          <p:spPr bwMode="auto">
            <a:xfrm>
              <a:off x="3928" y="323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4" name="Line 852"/>
            <p:cNvSpPr>
              <a:spLocks noChangeAspect="1" noChangeShapeType="1"/>
            </p:cNvSpPr>
            <p:nvPr/>
          </p:nvSpPr>
          <p:spPr bwMode="auto">
            <a:xfrm>
              <a:off x="3938" y="323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5" name="Line 853"/>
            <p:cNvSpPr>
              <a:spLocks noChangeAspect="1" noChangeShapeType="1"/>
            </p:cNvSpPr>
            <p:nvPr/>
          </p:nvSpPr>
          <p:spPr bwMode="auto">
            <a:xfrm>
              <a:off x="3932" y="324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6" name="Line 854"/>
            <p:cNvSpPr>
              <a:spLocks noChangeAspect="1" noChangeShapeType="1"/>
            </p:cNvSpPr>
            <p:nvPr/>
          </p:nvSpPr>
          <p:spPr bwMode="auto">
            <a:xfrm>
              <a:off x="3970" y="315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7" name="Line 855"/>
            <p:cNvSpPr>
              <a:spLocks noChangeAspect="1" noChangeShapeType="1"/>
            </p:cNvSpPr>
            <p:nvPr/>
          </p:nvSpPr>
          <p:spPr bwMode="auto">
            <a:xfrm>
              <a:off x="3940" y="323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8" name="Line 856"/>
            <p:cNvSpPr>
              <a:spLocks noChangeAspect="1" noChangeShapeType="1"/>
            </p:cNvSpPr>
            <p:nvPr/>
          </p:nvSpPr>
          <p:spPr bwMode="auto">
            <a:xfrm>
              <a:off x="3942" y="324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29" name="Line 857"/>
            <p:cNvSpPr>
              <a:spLocks noChangeAspect="1" noChangeShapeType="1"/>
            </p:cNvSpPr>
            <p:nvPr/>
          </p:nvSpPr>
          <p:spPr bwMode="auto">
            <a:xfrm flipH="1" flipV="1">
              <a:off x="3931" y="330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0" name="Freeform 858"/>
            <p:cNvSpPr>
              <a:spLocks noChangeAspect="1"/>
            </p:cNvSpPr>
            <p:nvPr/>
          </p:nvSpPr>
          <p:spPr bwMode="auto">
            <a:xfrm>
              <a:off x="3929" y="3299"/>
              <a:ext cx="2" cy="6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5 h 6"/>
                <a:gd name="T4" fmla="*/ 0 w 2"/>
                <a:gd name="T5" fmla="*/ 2 h 6"/>
                <a:gd name="T6" fmla="*/ 0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2" y="6"/>
                  </a:move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1" name="Line 859"/>
            <p:cNvSpPr>
              <a:spLocks noChangeAspect="1" noChangeShapeType="1"/>
            </p:cNvSpPr>
            <p:nvPr/>
          </p:nvSpPr>
          <p:spPr bwMode="auto">
            <a:xfrm flipV="1">
              <a:off x="3929" y="329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2" name="Freeform 860"/>
            <p:cNvSpPr>
              <a:spLocks noChangeAspect="1"/>
            </p:cNvSpPr>
            <p:nvPr/>
          </p:nvSpPr>
          <p:spPr bwMode="auto">
            <a:xfrm>
              <a:off x="3929" y="3296"/>
              <a:ext cx="5" cy="1"/>
            </a:xfrm>
            <a:custGeom>
              <a:avLst/>
              <a:gdLst>
                <a:gd name="T0" fmla="*/ 0 w 5"/>
                <a:gd name="T1" fmla="*/ 1 h 1"/>
                <a:gd name="T2" fmla="*/ 0 w 5"/>
                <a:gd name="T3" fmla="*/ 1 h 1"/>
                <a:gd name="T4" fmla="*/ 1 w 5"/>
                <a:gd name="T5" fmla="*/ 1 h 1"/>
                <a:gd name="T6" fmla="*/ 2 w 5"/>
                <a:gd name="T7" fmla="*/ 0 h 1"/>
                <a:gd name="T8" fmla="*/ 2 w 5"/>
                <a:gd name="T9" fmla="*/ 0 h 1"/>
                <a:gd name="T10" fmla="*/ 3 w 5"/>
                <a:gd name="T11" fmla="*/ 0 h 1"/>
                <a:gd name="T12" fmla="*/ 3 w 5"/>
                <a:gd name="T13" fmla="*/ 0 h 1"/>
                <a:gd name="T14" fmla="*/ 4 w 5"/>
                <a:gd name="T15" fmla="*/ 0 h 1"/>
                <a:gd name="T16" fmla="*/ 5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"/>
                <a:gd name="T29" fmla="*/ 5 w 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3" name="Line 861"/>
            <p:cNvSpPr>
              <a:spLocks noChangeAspect="1" noChangeShapeType="1"/>
            </p:cNvSpPr>
            <p:nvPr/>
          </p:nvSpPr>
          <p:spPr bwMode="auto">
            <a:xfrm>
              <a:off x="3934" y="329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4" name="Freeform 862"/>
            <p:cNvSpPr>
              <a:spLocks noChangeAspect="1"/>
            </p:cNvSpPr>
            <p:nvPr/>
          </p:nvSpPr>
          <p:spPr bwMode="auto">
            <a:xfrm>
              <a:off x="3934" y="3298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1 h 4"/>
                <a:gd name="T4" fmla="*/ 0 w 1"/>
                <a:gd name="T5" fmla="*/ 3 h 4"/>
                <a:gd name="T6" fmla="*/ 1 w 1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5" name="Freeform 863"/>
            <p:cNvSpPr>
              <a:spLocks noChangeAspect="1"/>
            </p:cNvSpPr>
            <p:nvPr/>
          </p:nvSpPr>
          <p:spPr bwMode="auto">
            <a:xfrm>
              <a:off x="3935" y="3302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6" name="Freeform 864"/>
            <p:cNvSpPr>
              <a:spLocks noChangeAspect="1"/>
            </p:cNvSpPr>
            <p:nvPr/>
          </p:nvSpPr>
          <p:spPr bwMode="auto">
            <a:xfrm>
              <a:off x="3938" y="3301"/>
              <a:ext cx="4" cy="2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3 w 4"/>
                <a:gd name="T5" fmla="*/ 1 h 2"/>
                <a:gd name="T6" fmla="*/ 4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7" name="Freeform 865"/>
            <p:cNvSpPr>
              <a:spLocks noChangeAspect="1"/>
            </p:cNvSpPr>
            <p:nvPr/>
          </p:nvSpPr>
          <p:spPr bwMode="auto">
            <a:xfrm>
              <a:off x="3942" y="3295"/>
              <a:ext cx="1" cy="6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4 h 6"/>
                <a:gd name="T4" fmla="*/ 1 w 1"/>
                <a:gd name="T5" fmla="*/ 1 h 6"/>
                <a:gd name="T6" fmla="*/ 1 w 1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6"/>
                <a:gd name="T14" fmla="*/ 1 w 1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6">
                  <a:moveTo>
                    <a:pt x="0" y="6"/>
                  </a:moveTo>
                  <a:lnTo>
                    <a:pt x="1" y="4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8" name="Freeform 866"/>
            <p:cNvSpPr>
              <a:spLocks noChangeAspect="1"/>
            </p:cNvSpPr>
            <p:nvPr/>
          </p:nvSpPr>
          <p:spPr bwMode="auto">
            <a:xfrm>
              <a:off x="3942" y="3291"/>
              <a:ext cx="1" cy="4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3 h 4"/>
                <a:gd name="T4" fmla="*/ 1 w 1"/>
                <a:gd name="T5" fmla="*/ 1 h 4"/>
                <a:gd name="T6" fmla="*/ 0 w 1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4"/>
                <a:gd name="T14" fmla="*/ 1 w 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39" name="Freeform 867"/>
            <p:cNvSpPr>
              <a:spLocks noChangeAspect="1"/>
            </p:cNvSpPr>
            <p:nvPr/>
          </p:nvSpPr>
          <p:spPr bwMode="auto">
            <a:xfrm>
              <a:off x="3939" y="3289"/>
              <a:ext cx="3" cy="2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0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0" name="Freeform 868"/>
            <p:cNvSpPr>
              <a:spLocks noChangeAspect="1"/>
            </p:cNvSpPr>
            <p:nvPr/>
          </p:nvSpPr>
          <p:spPr bwMode="auto">
            <a:xfrm>
              <a:off x="3937" y="328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1" name="Line 869"/>
            <p:cNvSpPr>
              <a:spLocks noChangeAspect="1" noChangeShapeType="1"/>
            </p:cNvSpPr>
            <p:nvPr/>
          </p:nvSpPr>
          <p:spPr bwMode="auto">
            <a:xfrm flipV="1">
              <a:off x="3937" y="3286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2" name="Freeform 870"/>
            <p:cNvSpPr>
              <a:spLocks noChangeAspect="1"/>
            </p:cNvSpPr>
            <p:nvPr/>
          </p:nvSpPr>
          <p:spPr bwMode="auto">
            <a:xfrm>
              <a:off x="3937" y="328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1"/>
                <a:gd name="T23" fmla="*/ 1 w 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3" name="Freeform 871"/>
            <p:cNvSpPr>
              <a:spLocks noChangeAspect="1"/>
            </p:cNvSpPr>
            <p:nvPr/>
          </p:nvSpPr>
          <p:spPr bwMode="auto">
            <a:xfrm>
              <a:off x="3938" y="3283"/>
              <a:ext cx="4" cy="3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2 h 3"/>
                <a:gd name="T4" fmla="*/ 3 w 4"/>
                <a:gd name="T5" fmla="*/ 1 h 3"/>
                <a:gd name="T6" fmla="*/ 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0" y="3"/>
                  </a:move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4" name="Freeform 872"/>
            <p:cNvSpPr>
              <a:spLocks noChangeAspect="1"/>
            </p:cNvSpPr>
            <p:nvPr/>
          </p:nvSpPr>
          <p:spPr bwMode="auto">
            <a:xfrm>
              <a:off x="3942" y="3278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3 h 5"/>
                <a:gd name="T4" fmla="*/ 1 w 1"/>
                <a:gd name="T5" fmla="*/ 1 h 5"/>
                <a:gd name="T6" fmla="*/ 1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0" y="5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5" name="Freeform 873"/>
            <p:cNvSpPr>
              <a:spLocks noChangeAspect="1"/>
            </p:cNvSpPr>
            <p:nvPr/>
          </p:nvSpPr>
          <p:spPr bwMode="auto">
            <a:xfrm>
              <a:off x="3942" y="3273"/>
              <a:ext cx="1" cy="5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0 w 1"/>
                <a:gd name="T5" fmla="*/ 2 h 5"/>
                <a:gd name="T6" fmla="*/ 0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1" y="5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6" name="Freeform 874"/>
            <p:cNvSpPr>
              <a:spLocks noChangeAspect="1"/>
            </p:cNvSpPr>
            <p:nvPr/>
          </p:nvSpPr>
          <p:spPr bwMode="auto">
            <a:xfrm>
              <a:off x="3938" y="3273"/>
              <a:ext cx="4" cy="1"/>
            </a:xfrm>
            <a:custGeom>
              <a:avLst/>
              <a:gdLst>
                <a:gd name="T0" fmla="*/ 4 w 4"/>
                <a:gd name="T1" fmla="*/ 0 h 1"/>
                <a:gd name="T2" fmla="*/ 2 w 4"/>
                <a:gd name="T3" fmla="*/ 0 h 1"/>
                <a:gd name="T4" fmla="*/ 1 w 4"/>
                <a:gd name="T5" fmla="*/ 0 h 1"/>
                <a:gd name="T6" fmla="*/ 0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7" name="Freeform 875"/>
            <p:cNvSpPr>
              <a:spLocks noChangeAspect="1"/>
            </p:cNvSpPr>
            <p:nvPr/>
          </p:nvSpPr>
          <p:spPr bwMode="auto">
            <a:xfrm>
              <a:off x="3936" y="3273"/>
              <a:ext cx="2" cy="2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8" name="Freeform 876"/>
            <p:cNvSpPr>
              <a:spLocks noChangeAspect="1"/>
            </p:cNvSpPr>
            <p:nvPr/>
          </p:nvSpPr>
          <p:spPr bwMode="auto">
            <a:xfrm>
              <a:off x="3934" y="3275"/>
              <a:ext cx="2" cy="6"/>
            </a:xfrm>
            <a:custGeom>
              <a:avLst/>
              <a:gdLst>
                <a:gd name="T0" fmla="*/ 2 w 2"/>
                <a:gd name="T1" fmla="*/ 0 h 6"/>
                <a:gd name="T2" fmla="*/ 1 w 2"/>
                <a:gd name="T3" fmla="*/ 2 h 6"/>
                <a:gd name="T4" fmla="*/ 0 w 2"/>
                <a:gd name="T5" fmla="*/ 4 h 6"/>
                <a:gd name="T6" fmla="*/ 0 w 2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2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49" name="Freeform 877"/>
            <p:cNvSpPr>
              <a:spLocks noChangeAspect="1"/>
            </p:cNvSpPr>
            <p:nvPr/>
          </p:nvSpPr>
          <p:spPr bwMode="auto">
            <a:xfrm>
              <a:off x="3930" y="3281"/>
              <a:ext cx="4" cy="1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2 w 4"/>
                <a:gd name="T9" fmla="*/ 0 h 1"/>
                <a:gd name="T10" fmla="*/ 1 w 4"/>
                <a:gd name="T11" fmla="*/ 0 h 1"/>
                <a:gd name="T12" fmla="*/ 1 w 4"/>
                <a:gd name="T13" fmla="*/ 0 h 1"/>
                <a:gd name="T14" fmla="*/ 0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0" name="Freeform 878"/>
            <p:cNvSpPr>
              <a:spLocks noChangeAspect="1"/>
            </p:cNvSpPr>
            <p:nvPr/>
          </p:nvSpPr>
          <p:spPr bwMode="auto">
            <a:xfrm>
              <a:off x="3930" y="3272"/>
              <a:ext cx="3" cy="9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7 h 9"/>
                <a:gd name="T4" fmla="*/ 1 w 3"/>
                <a:gd name="T5" fmla="*/ 3 h 9"/>
                <a:gd name="T6" fmla="*/ 3 w 3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9"/>
                <a:gd name="T14" fmla="*/ 3 w 3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9">
                  <a:moveTo>
                    <a:pt x="0" y="9"/>
                  </a:moveTo>
                  <a:lnTo>
                    <a:pt x="0" y="7"/>
                  </a:lnTo>
                  <a:lnTo>
                    <a:pt x="1" y="3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1" name="Freeform 879"/>
            <p:cNvSpPr>
              <a:spLocks noChangeAspect="1"/>
            </p:cNvSpPr>
            <p:nvPr/>
          </p:nvSpPr>
          <p:spPr bwMode="auto">
            <a:xfrm>
              <a:off x="3933" y="3269"/>
              <a:ext cx="6" cy="3"/>
            </a:xfrm>
            <a:custGeom>
              <a:avLst/>
              <a:gdLst>
                <a:gd name="T0" fmla="*/ 0 w 6"/>
                <a:gd name="T1" fmla="*/ 3 h 3"/>
                <a:gd name="T2" fmla="*/ 1 w 6"/>
                <a:gd name="T3" fmla="*/ 2 h 3"/>
                <a:gd name="T4" fmla="*/ 3 w 6"/>
                <a:gd name="T5" fmla="*/ 0 h 3"/>
                <a:gd name="T6" fmla="*/ 6 w 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"/>
                <a:gd name="T14" fmla="*/ 6 w 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">
                  <a:moveTo>
                    <a:pt x="0" y="3"/>
                  </a:move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2" name="Freeform 880"/>
            <p:cNvSpPr>
              <a:spLocks noChangeAspect="1"/>
            </p:cNvSpPr>
            <p:nvPr/>
          </p:nvSpPr>
          <p:spPr bwMode="auto">
            <a:xfrm>
              <a:off x="3939" y="3268"/>
              <a:ext cx="6" cy="2"/>
            </a:xfrm>
            <a:custGeom>
              <a:avLst/>
              <a:gdLst>
                <a:gd name="T0" fmla="*/ 0 w 6"/>
                <a:gd name="T1" fmla="*/ 1 h 2"/>
                <a:gd name="T2" fmla="*/ 1 w 6"/>
                <a:gd name="T3" fmla="*/ 0 h 2"/>
                <a:gd name="T4" fmla="*/ 5 w 6"/>
                <a:gd name="T5" fmla="*/ 1 h 2"/>
                <a:gd name="T6" fmla="*/ 6 w 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0" y="1"/>
                  </a:moveTo>
                  <a:lnTo>
                    <a:pt x="1" y="0"/>
                  </a:lnTo>
                  <a:lnTo>
                    <a:pt x="5" y="1"/>
                  </a:lnTo>
                  <a:lnTo>
                    <a:pt x="6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3" name="Freeform 881"/>
            <p:cNvSpPr>
              <a:spLocks noChangeAspect="1"/>
            </p:cNvSpPr>
            <p:nvPr/>
          </p:nvSpPr>
          <p:spPr bwMode="auto">
            <a:xfrm>
              <a:off x="3945" y="3270"/>
              <a:ext cx="3" cy="7"/>
            </a:xfrm>
            <a:custGeom>
              <a:avLst/>
              <a:gdLst>
                <a:gd name="T0" fmla="*/ 0 w 3"/>
                <a:gd name="T1" fmla="*/ 0 h 7"/>
                <a:gd name="T2" fmla="*/ 2 w 3"/>
                <a:gd name="T3" fmla="*/ 3 h 7"/>
                <a:gd name="T4" fmla="*/ 3 w 3"/>
                <a:gd name="T5" fmla="*/ 5 h 7"/>
                <a:gd name="T6" fmla="*/ 3 w 3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7"/>
                <a:gd name="T14" fmla="*/ 3 w 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7">
                  <a:moveTo>
                    <a:pt x="0" y="0"/>
                  </a:moveTo>
                  <a:lnTo>
                    <a:pt x="2" y="3"/>
                  </a:lnTo>
                  <a:lnTo>
                    <a:pt x="3" y="5"/>
                  </a:lnTo>
                  <a:lnTo>
                    <a:pt x="3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4" name="Freeform 882"/>
            <p:cNvSpPr>
              <a:spLocks noChangeAspect="1"/>
            </p:cNvSpPr>
            <p:nvPr/>
          </p:nvSpPr>
          <p:spPr bwMode="auto">
            <a:xfrm>
              <a:off x="3946" y="3277"/>
              <a:ext cx="2" cy="7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1 w 2"/>
                <a:gd name="T5" fmla="*/ 4 h 7"/>
                <a:gd name="T6" fmla="*/ 0 w 2"/>
                <a:gd name="T7" fmla="*/ 6 h 7"/>
                <a:gd name="T8" fmla="*/ 0 w 2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0"/>
                  </a:move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5" name="Freeform 883"/>
            <p:cNvSpPr>
              <a:spLocks noChangeAspect="1"/>
            </p:cNvSpPr>
            <p:nvPr/>
          </p:nvSpPr>
          <p:spPr bwMode="auto">
            <a:xfrm>
              <a:off x="3943" y="3284"/>
              <a:ext cx="3" cy="2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1 h 2"/>
                <a:gd name="T4" fmla="*/ 2 w 3"/>
                <a:gd name="T5" fmla="*/ 1 h 2"/>
                <a:gd name="T6" fmla="*/ 0 w 3"/>
                <a:gd name="T7" fmla="*/ 2 h 2"/>
                <a:gd name="T8" fmla="*/ 0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0"/>
                  </a:move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6" name="Freeform 884"/>
            <p:cNvSpPr>
              <a:spLocks noChangeAspect="1"/>
            </p:cNvSpPr>
            <p:nvPr/>
          </p:nvSpPr>
          <p:spPr bwMode="auto">
            <a:xfrm>
              <a:off x="3943" y="3286"/>
              <a:ext cx="3" cy="2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1 h 2"/>
                <a:gd name="T4" fmla="*/ 2 w 3"/>
                <a:gd name="T5" fmla="*/ 1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7" name="Freeform 885"/>
            <p:cNvSpPr>
              <a:spLocks noChangeAspect="1"/>
            </p:cNvSpPr>
            <p:nvPr/>
          </p:nvSpPr>
          <p:spPr bwMode="auto">
            <a:xfrm>
              <a:off x="3946" y="3288"/>
              <a:ext cx="2" cy="7"/>
            </a:xfrm>
            <a:custGeom>
              <a:avLst/>
              <a:gdLst>
                <a:gd name="T0" fmla="*/ 0 w 2"/>
                <a:gd name="T1" fmla="*/ 0 h 7"/>
                <a:gd name="T2" fmla="*/ 2 w 2"/>
                <a:gd name="T3" fmla="*/ 2 h 7"/>
                <a:gd name="T4" fmla="*/ 2 w 2"/>
                <a:gd name="T5" fmla="*/ 5 h 7"/>
                <a:gd name="T6" fmla="*/ 2 w 2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0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8" name="Freeform 886"/>
            <p:cNvSpPr>
              <a:spLocks noChangeAspect="1"/>
            </p:cNvSpPr>
            <p:nvPr/>
          </p:nvSpPr>
          <p:spPr bwMode="auto">
            <a:xfrm>
              <a:off x="3946" y="3295"/>
              <a:ext cx="2" cy="8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2 h 8"/>
                <a:gd name="T4" fmla="*/ 1 w 2"/>
                <a:gd name="T5" fmla="*/ 6 h 8"/>
                <a:gd name="T6" fmla="*/ 0 w 2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2" y="0"/>
                  </a:moveTo>
                  <a:lnTo>
                    <a:pt x="2" y="2"/>
                  </a:lnTo>
                  <a:lnTo>
                    <a:pt x="1" y="6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59" name="Line 887"/>
            <p:cNvSpPr>
              <a:spLocks noChangeAspect="1" noChangeShapeType="1"/>
            </p:cNvSpPr>
            <p:nvPr/>
          </p:nvSpPr>
          <p:spPr bwMode="auto">
            <a:xfrm flipH="1">
              <a:off x="3945" y="330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0" name="Freeform 888"/>
            <p:cNvSpPr>
              <a:spLocks noChangeAspect="1"/>
            </p:cNvSpPr>
            <p:nvPr/>
          </p:nvSpPr>
          <p:spPr bwMode="auto">
            <a:xfrm>
              <a:off x="3932" y="3304"/>
              <a:ext cx="13" cy="2"/>
            </a:xfrm>
            <a:custGeom>
              <a:avLst/>
              <a:gdLst>
                <a:gd name="T0" fmla="*/ 0 w 13"/>
                <a:gd name="T1" fmla="*/ 2 h 2"/>
                <a:gd name="T2" fmla="*/ 2 w 13"/>
                <a:gd name="T3" fmla="*/ 2 h 2"/>
                <a:gd name="T4" fmla="*/ 3 w 13"/>
                <a:gd name="T5" fmla="*/ 2 h 2"/>
                <a:gd name="T6" fmla="*/ 5 w 13"/>
                <a:gd name="T7" fmla="*/ 2 h 2"/>
                <a:gd name="T8" fmla="*/ 7 w 13"/>
                <a:gd name="T9" fmla="*/ 1 h 2"/>
                <a:gd name="T10" fmla="*/ 8 w 13"/>
                <a:gd name="T11" fmla="*/ 1 h 2"/>
                <a:gd name="T12" fmla="*/ 10 w 13"/>
                <a:gd name="T13" fmla="*/ 1 h 2"/>
                <a:gd name="T14" fmla="*/ 11 w 13"/>
                <a:gd name="T15" fmla="*/ 0 h 2"/>
                <a:gd name="T16" fmla="*/ 13 w 1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2"/>
                <a:gd name="T29" fmla="*/ 13 w 1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2">
                  <a:moveTo>
                    <a:pt x="0" y="2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1" name="Line 889"/>
            <p:cNvSpPr>
              <a:spLocks noChangeAspect="1" noChangeShapeType="1"/>
            </p:cNvSpPr>
            <p:nvPr/>
          </p:nvSpPr>
          <p:spPr bwMode="auto">
            <a:xfrm>
              <a:off x="3975" y="315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2" name="Line 890"/>
            <p:cNvSpPr>
              <a:spLocks noChangeAspect="1" noChangeShapeType="1"/>
            </p:cNvSpPr>
            <p:nvPr/>
          </p:nvSpPr>
          <p:spPr bwMode="auto">
            <a:xfrm>
              <a:off x="3936" y="325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3" name="Line 891"/>
            <p:cNvSpPr>
              <a:spLocks noChangeAspect="1" noChangeShapeType="1"/>
            </p:cNvSpPr>
            <p:nvPr/>
          </p:nvSpPr>
          <p:spPr bwMode="auto">
            <a:xfrm>
              <a:off x="3970" y="318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4" name="Line 892"/>
            <p:cNvSpPr>
              <a:spLocks noChangeAspect="1" noChangeShapeType="1"/>
            </p:cNvSpPr>
            <p:nvPr/>
          </p:nvSpPr>
          <p:spPr bwMode="auto">
            <a:xfrm>
              <a:off x="3940" y="325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5" name="Line 893"/>
            <p:cNvSpPr>
              <a:spLocks noChangeAspect="1" noChangeShapeType="1"/>
            </p:cNvSpPr>
            <p:nvPr/>
          </p:nvSpPr>
          <p:spPr bwMode="auto">
            <a:xfrm>
              <a:off x="3931" y="327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6" name="Line 894"/>
            <p:cNvSpPr>
              <a:spLocks noChangeAspect="1" noChangeShapeType="1"/>
            </p:cNvSpPr>
            <p:nvPr/>
          </p:nvSpPr>
          <p:spPr bwMode="auto">
            <a:xfrm>
              <a:off x="3928" y="328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7" name="Line 895"/>
            <p:cNvSpPr>
              <a:spLocks noChangeAspect="1" noChangeShapeType="1"/>
            </p:cNvSpPr>
            <p:nvPr/>
          </p:nvSpPr>
          <p:spPr bwMode="auto">
            <a:xfrm>
              <a:off x="3937" y="326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8" name="Line 896"/>
            <p:cNvSpPr>
              <a:spLocks noChangeAspect="1" noChangeShapeType="1"/>
            </p:cNvSpPr>
            <p:nvPr/>
          </p:nvSpPr>
          <p:spPr bwMode="auto">
            <a:xfrm>
              <a:off x="3940" y="327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69" name="Line 897"/>
            <p:cNvSpPr>
              <a:spLocks noChangeAspect="1" noChangeShapeType="1"/>
            </p:cNvSpPr>
            <p:nvPr/>
          </p:nvSpPr>
          <p:spPr bwMode="auto">
            <a:xfrm>
              <a:off x="3927" y="329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0" name="Line 898"/>
            <p:cNvSpPr>
              <a:spLocks noChangeAspect="1" noChangeShapeType="1"/>
            </p:cNvSpPr>
            <p:nvPr/>
          </p:nvSpPr>
          <p:spPr bwMode="auto">
            <a:xfrm>
              <a:off x="3927" y="329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1" name="Line 899"/>
            <p:cNvSpPr>
              <a:spLocks noChangeAspect="1" noChangeShapeType="1"/>
            </p:cNvSpPr>
            <p:nvPr/>
          </p:nvSpPr>
          <p:spPr bwMode="auto">
            <a:xfrm>
              <a:off x="3930" y="330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2" name="Line 900"/>
            <p:cNvSpPr>
              <a:spLocks noChangeAspect="1" noChangeShapeType="1"/>
            </p:cNvSpPr>
            <p:nvPr/>
          </p:nvSpPr>
          <p:spPr bwMode="auto">
            <a:xfrm>
              <a:off x="3941" y="327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3" name="Line 901"/>
            <p:cNvSpPr>
              <a:spLocks noChangeAspect="1" noChangeShapeType="1"/>
            </p:cNvSpPr>
            <p:nvPr/>
          </p:nvSpPr>
          <p:spPr bwMode="auto">
            <a:xfrm>
              <a:off x="3940" y="328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4" name="Line 902"/>
            <p:cNvSpPr>
              <a:spLocks noChangeAspect="1" noChangeShapeType="1"/>
            </p:cNvSpPr>
            <p:nvPr/>
          </p:nvSpPr>
          <p:spPr bwMode="auto">
            <a:xfrm>
              <a:off x="3937" y="32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5" name="Line 903"/>
            <p:cNvSpPr>
              <a:spLocks noChangeAspect="1" noChangeShapeType="1"/>
            </p:cNvSpPr>
            <p:nvPr/>
          </p:nvSpPr>
          <p:spPr bwMode="auto">
            <a:xfrm>
              <a:off x="3935" y="328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6" name="Line 904"/>
            <p:cNvSpPr>
              <a:spLocks noChangeAspect="1" noChangeShapeType="1"/>
            </p:cNvSpPr>
            <p:nvPr/>
          </p:nvSpPr>
          <p:spPr bwMode="auto">
            <a:xfrm>
              <a:off x="3935" y="328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7" name="Freeform 905"/>
            <p:cNvSpPr>
              <a:spLocks noChangeAspect="1"/>
            </p:cNvSpPr>
            <p:nvPr/>
          </p:nvSpPr>
          <p:spPr bwMode="auto">
            <a:xfrm>
              <a:off x="3932" y="3306"/>
              <a:ext cx="6" cy="2"/>
            </a:xfrm>
            <a:custGeom>
              <a:avLst/>
              <a:gdLst>
                <a:gd name="T0" fmla="*/ 6 w 6"/>
                <a:gd name="T1" fmla="*/ 2 h 2"/>
                <a:gd name="T2" fmla="*/ 4 w 6"/>
                <a:gd name="T3" fmla="*/ 2 h 2"/>
                <a:gd name="T4" fmla="*/ 1 w 6"/>
                <a:gd name="T5" fmla="*/ 1 h 2"/>
                <a:gd name="T6" fmla="*/ 0 w 6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6" y="2"/>
                  </a:moveTo>
                  <a:lnTo>
                    <a:pt x="4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8" name="Line 906"/>
            <p:cNvSpPr>
              <a:spLocks noChangeAspect="1" noChangeShapeType="1"/>
            </p:cNvSpPr>
            <p:nvPr/>
          </p:nvSpPr>
          <p:spPr bwMode="auto">
            <a:xfrm>
              <a:off x="3940" y="329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79" name="Freeform 907"/>
            <p:cNvSpPr>
              <a:spLocks noChangeAspect="1"/>
            </p:cNvSpPr>
            <p:nvPr/>
          </p:nvSpPr>
          <p:spPr bwMode="auto">
            <a:xfrm>
              <a:off x="3938" y="3304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3 h 4"/>
                <a:gd name="T4" fmla="*/ 0 w 7"/>
                <a:gd name="T5" fmla="*/ 4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7" y="0"/>
                  </a:moveTo>
                  <a:lnTo>
                    <a:pt x="4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0" name="Line 908"/>
            <p:cNvSpPr>
              <a:spLocks noChangeAspect="1" noChangeShapeType="1"/>
            </p:cNvSpPr>
            <p:nvPr/>
          </p:nvSpPr>
          <p:spPr bwMode="auto">
            <a:xfrm>
              <a:off x="3936" y="330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1" name="Line 909"/>
            <p:cNvSpPr>
              <a:spLocks noChangeAspect="1" noChangeShapeType="1"/>
            </p:cNvSpPr>
            <p:nvPr/>
          </p:nvSpPr>
          <p:spPr bwMode="auto">
            <a:xfrm>
              <a:off x="3942" y="32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2" name="Line 910"/>
            <p:cNvSpPr>
              <a:spLocks noChangeAspect="1" noChangeShapeType="1"/>
            </p:cNvSpPr>
            <p:nvPr/>
          </p:nvSpPr>
          <p:spPr bwMode="auto">
            <a:xfrm>
              <a:off x="3940" y="330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3" name="Freeform 911"/>
            <p:cNvSpPr>
              <a:spLocks noChangeAspect="1"/>
            </p:cNvSpPr>
            <p:nvPr/>
          </p:nvSpPr>
          <p:spPr bwMode="auto">
            <a:xfrm>
              <a:off x="3996" y="3150"/>
              <a:ext cx="37" cy="11"/>
            </a:xfrm>
            <a:custGeom>
              <a:avLst/>
              <a:gdLst>
                <a:gd name="T0" fmla="*/ 0 w 37"/>
                <a:gd name="T1" fmla="*/ 11 h 11"/>
                <a:gd name="T2" fmla="*/ 5 w 37"/>
                <a:gd name="T3" fmla="*/ 10 h 11"/>
                <a:gd name="T4" fmla="*/ 10 w 37"/>
                <a:gd name="T5" fmla="*/ 9 h 11"/>
                <a:gd name="T6" fmla="*/ 15 w 37"/>
                <a:gd name="T7" fmla="*/ 7 h 11"/>
                <a:gd name="T8" fmla="*/ 19 w 37"/>
                <a:gd name="T9" fmla="*/ 6 h 11"/>
                <a:gd name="T10" fmla="*/ 24 w 37"/>
                <a:gd name="T11" fmla="*/ 4 h 11"/>
                <a:gd name="T12" fmla="*/ 29 w 37"/>
                <a:gd name="T13" fmla="*/ 3 h 11"/>
                <a:gd name="T14" fmla="*/ 33 w 37"/>
                <a:gd name="T15" fmla="*/ 1 h 11"/>
                <a:gd name="T16" fmla="*/ 37 w 3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1"/>
                <a:gd name="T29" fmla="*/ 37 w 3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1">
                  <a:moveTo>
                    <a:pt x="0" y="11"/>
                  </a:moveTo>
                  <a:lnTo>
                    <a:pt x="5" y="10"/>
                  </a:lnTo>
                  <a:lnTo>
                    <a:pt x="10" y="9"/>
                  </a:lnTo>
                  <a:lnTo>
                    <a:pt x="15" y="7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33" y="1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4" name="Line 912"/>
            <p:cNvSpPr>
              <a:spLocks noChangeAspect="1" noChangeShapeType="1"/>
            </p:cNvSpPr>
            <p:nvPr/>
          </p:nvSpPr>
          <p:spPr bwMode="auto">
            <a:xfrm>
              <a:off x="4033" y="3150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5" name="Freeform 913"/>
            <p:cNvSpPr>
              <a:spLocks noChangeAspect="1"/>
            </p:cNvSpPr>
            <p:nvPr/>
          </p:nvSpPr>
          <p:spPr bwMode="auto">
            <a:xfrm>
              <a:off x="3996" y="3155"/>
              <a:ext cx="37" cy="12"/>
            </a:xfrm>
            <a:custGeom>
              <a:avLst/>
              <a:gdLst>
                <a:gd name="T0" fmla="*/ 37 w 37"/>
                <a:gd name="T1" fmla="*/ 0 h 12"/>
                <a:gd name="T2" fmla="*/ 33 w 37"/>
                <a:gd name="T3" fmla="*/ 2 h 12"/>
                <a:gd name="T4" fmla="*/ 29 w 37"/>
                <a:gd name="T5" fmla="*/ 3 h 12"/>
                <a:gd name="T6" fmla="*/ 24 w 37"/>
                <a:gd name="T7" fmla="*/ 5 h 12"/>
                <a:gd name="T8" fmla="*/ 19 w 37"/>
                <a:gd name="T9" fmla="*/ 6 h 12"/>
                <a:gd name="T10" fmla="*/ 15 w 37"/>
                <a:gd name="T11" fmla="*/ 8 h 12"/>
                <a:gd name="T12" fmla="*/ 10 w 37"/>
                <a:gd name="T13" fmla="*/ 9 h 12"/>
                <a:gd name="T14" fmla="*/ 5 w 37"/>
                <a:gd name="T15" fmla="*/ 10 h 12"/>
                <a:gd name="T16" fmla="*/ 0 w 3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2"/>
                <a:gd name="T29" fmla="*/ 37 w 3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2">
                  <a:moveTo>
                    <a:pt x="37" y="0"/>
                  </a:moveTo>
                  <a:lnTo>
                    <a:pt x="33" y="2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0" y="9"/>
                  </a:lnTo>
                  <a:lnTo>
                    <a:pt x="5" y="10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6" name="Line 914"/>
            <p:cNvSpPr>
              <a:spLocks noChangeAspect="1" noChangeShapeType="1"/>
            </p:cNvSpPr>
            <p:nvPr/>
          </p:nvSpPr>
          <p:spPr bwMode="auto">
            <a:xfrm flipV="1">
              <a:off x="3996" y="3161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7" name="Line 915"/>
            <p:cNvSpPr>
              <a:spLocks noChangeAspect="1" noChangeShapeType="1"/>
            </p:cNvSpPr>
            <p:nvPr/>
          </p:nvSpPr>
          <p:spPr bwMode="auto">
            <a:xfrm>
              <a:off x="4031" y="314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8" name="Line 916"/>
            <p:cNvSpPr>
              <a:spLocks noChangeAspect="1" noChangeShapeType="1"/>
            </p:cNvSpPr>
            <p:nvPr/>
          </p:nvSpPr>
          <p:spPr bwMode="auto">
            <a:xfrm>
              <a:off x="3994" y="31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89" name="Line 917"/>
            <p:cNvSpPr>
              <a:spLocks noChangeAspect="1" noChangeShapeType="1"/>
            </p:cNvSpPr>
            <p:nvPr/>
          </p:nvSpPr>
          <p:spPr bwMode="auto">
            <a:xfrm>
              <a:off x="3994" y="316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0" name="Freeform 918"/>
            <p:cNvSpPr>
              <a:spLocks noChangeAspect="1"/>
            </p:cNvSpPr>
            <p:nvPr/>
          </p:nvSpPr>
          <p:spPr bwMode="auto">
            <a:xfrm>
              <a:off x="3975" y="3220"/>
              <a:ext cx="58" cy="16"/>
            </a:xfrm>
            <a:custGeom>
              <a:avLst/>
              <a:gdLst>
                <a:gd name="T0" fmla="*/ 58 w 58"/>
                <a:gd name="T1" fmla="*/ 0 h 16"/>
                <a:gd name="T2" fmla="*/ 52 w 58"/>
                <a:gd name="T3" fmla="*/ 3 h 16"/>
                <a:gd name="T4" fmla="*/ 45 w 58"/>
                <a:gd name="T5" fmla="*/ 5 h 16"/>
                <a:gd name="T6" fmla="*/ 38 w 58"/>
                <a:gd name="T7" fmla="*/ 7 h 16"/>
                <a:gd name="T8" fmla="*/ 31 w 58"/>
                <a:gd name="T9" fmla="*/ 9 h 16"/>
                <a:gd name="T10" fmla="*/ 24 w 58"/>
                <a:gd name="T11" fmla="*/ 11 h 16"/>
                <a:gd name="T12" fmla="*/ 16 w 58"/>
                <a:gd name="T13" fmla="*/ 13 h 16"/>
                <a:gd name="T14" fmla="*/ 8 w 58"/>
                <a:gd name="T15" fmla="*/ 15 h 16"/>
                <a:gd name="T16" fmla="*/ 0 w 58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58" y="0"/>
                  </a:moveTo>
                  <a:lnTo>
                    <a:pt x="52" y="3"/>
                  </a:lnTo>
                  <a:lnTo>
                    <a:pt x="45" y="5"/>
                  </a:lnTo>
                  <a:lnTo>
                    <a:pt x="38" y="7"/>
                  </a:lnTo>
                  <a:lnTo>
                    <a:pt x="31" y="9"/>
                  </a:lnTo>
                  <a:lnTo>
                    <a:pt x="24" y="11"/>
                  </a:lnTo>
                  <a:lnTo>
                    <a:pt x="16" y="13"/>
                  </a:lnTo>
                  <a:lnTo>
                    <a:pt x="8" y="15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1" name="Line 919"/>
            <p:cNvSpPr>
              <a:spLocks noChangeAspect="1" noChangeShapeType="1"/>
            </p:cNvSpPr>
            <p:nvPr/>
          </p:nvSpPr>
          <p:spPr bwMode="auto">
            <a:xfrm flipV="1">
              <a:off x="3975" y="3231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2" name="Freeform 920"/>
            <p:cNvSpPr>
              <a:spLocks noChangeAspect="1"/>
            </p:cNvSpPr>
            <p:nvPr/>
          </p:nvSpPr>
          <p:spPr bwMode="auto">
            <a:xfrm>
              <a:off x="3975" y="3215"/>
              <a:ext cx="58" cy="16"/>
            </a:xfrm>
            <a:custGeom>
              <a:avLst/>
              <a:gdLst>
                <a:gd name="T0" fmla="*/ 0 w 58"/>
                <a:gd name="T1" fmla="*/ 16 h 16"/>
                <a:gd name="T2" fmla="*/ 8 w 58"/>
                <a:gd name="T3" fmla="*/ 14 h 16"/>
                <a:gd name="T4" fmla="*/ 16 w 58"/>
                <a:gd name="T5" fmla="*/ 12 h 16"/>
                <a:gd name="T6" fmla="*/ 24 w 58"/>
                <a:gd name="T7" fmla="*/ 11 h 16"/>
                <a:gd name="T8" fmla="*/ 31 w 58"/>
                <a:gd name="T9" fmla="*/ 8 h 16"/>
                <a:gd name="T10" fmla="*/ 38 w 58"/>
                <a:gd name="T11" fmla="*/ 7 h 16"/>
                <a:gd name="T12" fmla="*/ 45 w 58"/>
                <a:gd name="T13" fmla="*/ 4 h 16"/>
                <a:gd name="T14" fmla="*/ 52 w 58"/>
                <a:gd name="T15" fmla="*/ 2 h 16"/>
                <a:gd name="T16" fmla="*/ 58 w 58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0" y="16"/>
                  </a:moveTo>
                  <a:lnTo>
                    <a:pt x="8" y="14"/>
                  </a:lnTo>
                  <a:lnTo>
                    <a:pt x="16" y="12"/>
                  </a:lnTo>
                  <a:lnTo>
                    <a:pt x="24" y="11"/>
                  </a:lnTo>
                  <a:lnTo>
                    <a:pt x="31" y="8"/>
                  </a:lnTo>
                  <a:lnTo>
                    <a:pt x="38" y="7"/>
                  </a:lnTo>
                  <a:lnTo>
                    <a:pt x="45" y="4"/>
                  </a:lnTo>
                  <a:lnTo>
                    <a:pt x="52" y="2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3" name="Line 921"/>
            <p:cNvSpPr>
              <a:spLocks noChangeAspect="1" noChangeShapeType="1"/>
            </p:cNvSpPr>
            <p:nvPr/>
          </p:nvSpPr>
          <p:spPr bwMode="auto">
            <a:xfrm>
              <a:off x="4033" y="3215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4" name="Line 922"/>
            <p:cNvSpPr>
              <a:spLocks noChangeAspect="1" noChangeShapeType="1"/>
            </p:cNvSpPr>
            <p:nvPr/>
          </p:nvSpPr>
          <p:spPr bwMode="auto">
            <a:xfrm>
              <a:off x="3973" y="323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5" name="Line 923"/>
            <p:cNvSpPr>
              <a:spLocks noChangeAspect="1" noChangeShapeType="1"/>
            </p:cNvSpPr>
            <p:nvPr/>
          </p:nvSpPr>
          <p:spPr bwMode="auto">
            <a:xfrm>
              <a:off x="3973" y="32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6" name="Line 924"/>
            <p:cNvSpPr>
              <a:spLocks noChangeAspect="1" noChangeShapeType="1"/>
            </p:cNvSpPr>
            <p:nvPr/>
          </p:nvSpPr>
          <p:spPr bwMode="auto">
            <a:xfrm>
              <a:off x="4031" y="3214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7" name="Freeform 925"/>
            <p:cNvSpPr>
              <a:spLocks noChangeAspect="1"/>
            </p:cNvSpPr>
            <p:nvPr/>
          </p:nvSpPr>
          <p:spPr bwMode="auto">
            <a:xfrm>
              <a:off x="3975" y="3265"/>
              <a:ext cx="58" cy="16"/>
            </a:xfrm>
            <a:custGeom>
              <a:avLst/>
              <a:gdLst>
                <a:gd name="T0" fmla="*/ 58 w 58"/>
                <a:gd name="T1" fmla="*/ 0 h 16"/>
                <a:gd name="T2" fmla="*/ 51 w 58"/>
                <a:gd name="T3" fmla="*/ 2 h 16"/>
                <a:gd name="T4" fmla="*/ 45 w 58"/>
                <a:gd name="T5" fmla="*/ 4 h 16"/>
                <a:gd name="T6" fmla="*/ 38 w 58"/>
                <a:gd name="T7" fmla="*/ 6 h 16"/>
                <a:gd name="T8" fmla="*/ 31 w 58"/>
                <a:gd name="T9" fmla="*/ 9 h 16"/>
                <a:gd name="T10" fmla="*/ 23 w 58"/>
                <a:gd name="T11" fmla="*/ 10 h 16"/>
                <a:gd name="T12" fmla="*/ 16 w 58"/>
                <a:gd name="T13" fmla="*/ 13 h 16"/>
                <a:gd name="T14" fmla="*/ 8 w 58"/>
                <a:gd name="T15" fmla="*/ 14 h 16"/>
                <a:gd name="T16" fmla="*/ 0 w 58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58" y="0"/>
                  </a:moveTo>
                  <a:lnTo>
                    <a:pt x="51" y="2"/>
                  </a:lnTo>
                  <a:lnTo>
                    <a:pt x="45" y="4"/>
                  </a:lnTo>
                  <a:lnTo>
                    <a:pt x="38" y="6"/>
                  </a:lnTo>
                  <a:lnTo>
                    <a:pt x="31" y="9"/>
                  </a:lnTo>
                  <a:lnTo>
                    <a:pt x="23" y="10"/>
                  </a:lnTo>
                  <a:lnTo>
                    <a:pt x="16" y="13"/>
                  </a:lnTo>
                  <a:lnTo>
                    <a:pt x="8" y="14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8" name="Line 926"/>
            <p:cNvSpPr>
              <a:spLocks noChangeAspect="1" noChangeShapeType="1"/>
            </p:cNvSpPr>
            <p:nvPr/>
          </p:nvSpPr>
          <p:spPr bwMode="auto">
            <a:xfrm flipV="1">
              <a:off x="3975" y="3276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99" name="Freeform 927"/>
            <p:cNvSpPr>
              <a:spLocks noChangeAspect="1"/>
            </p:cNvSpPr>
            <p:nvPr/>
          </p:nvSpPr>
          <p:spPr bwMode="auto">
            <a:xfrm>
              <a:off x="3975" y="3260"/>
              <a:ext cx="58" cy="16"/>
            </a:xfrm>
            <a:custGeom>
              <a:avLst/>
              <a:gdLst>
                <a:gd name="T0" fmla="*/ 0 w 58"/>
                <a:gd name="T1" fmla="*/ 16 h 16"/>
                <a:gd name="T2" fmla="*/ 8 w 58"/>
                <a:gd name="T3" fmla="*/ 14 h 16"/>
                <a:gd name="T4" fmla="*/ 16 w 58"/>
                <a:gd name="T5" fmla="*/ 12 h 16"/>
                <a:gd name="T6" fmla="*/ 23 w 58"/>
                <a:gd name="T7" fmla="*/ 10 h 16"/>
                <a:gd name="T8" fmla="*/ 31 w 58"/>
                <a:gd name="T9" fmla="*/ 8 h 16"/>
                <a:gd name="T10" fmla="*/ 38 w 58"/>
                <a:gd name="T11" fmla="*/ 6 h 16"/>
                <a:gd name="T12" fmla="*/ 45 w 58"/>
                <a:gd name="T13" fmla="*/ 4 h 16"/>
                <a:gd name="T14" fmla="*/ 51 w 58"/>
                <a:gd name="T15" fmla="*/ 2 h 16"/>
                <a:gd name="T16" fmla="*/ 58 w 58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16"/>
                <a:gd name="T29" fmla="*/ 58 w 5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16">
                  <a:moveTo>
                    <a:pt x="0" y="16"/>
                  </a:moveTo>
                  <a:lnTo>
                    <a:pt x="8" y="14"/>
                  </a:lnTo>
                  <a:lnTo>
                    <a:pt x="16" y="12"/>
                  </a:lnTo>
                  <a:lnTo>
                    <a:pt x="23" y="10"/>
                  </a:lnTo>
                  <a:lnTo>
                    <a:pt x="31" y="8"/>
                  </a:lnTo>
                  <a:lnTo>
                    <a:pt x="38" y="6"/>
                  </a:lnTo>
                  <a:lnTo>
                    <a:pt x="45" y="4"/>
                  </a:lnTo>
                  <a:lnTo>
                    <a:pt x="51" y="2"/>
                  </a:lnTo>
                  <a:lnTo>
                    <a:pt x="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0" name="Line 928"/>
            <p:cNvSpPr>
              <a:spLocks noChangeAspect="1" noChangeShapeType="1"/>
            </p:cNvSpPr>
            <p:nvPr/>
          </p:nvSpPr>
          <p:spPr bwMode="auto">
            <a:xfrm>
              <a:off x="4033" y="3260"/>
              <a:ext cx="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1" name="Line 929"/>
            <p:cNvSpPr>
              <a:spLocks noChangeAspect="1" noChangeShapeType="1"/>
            </p:cNvSpPr>
            <p:nvPr/>
          </p:nvSpPr>
          <p:spPr bwMode="auto">
            <a:xfrm>
              <a:off x="4031" y="3259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2" name="Line 930"/>
            <p:cNvSpPr>
              <a:spLocks noChangeAspect="1" noChangeShapeType="1"/>
            </p:cNvSpPr>
            <p:nvPr/>
          </p:nvSpPr>
          <p:spPr bwMode="auto">
            <a:xfrm>
              <a:off x="3973" y="327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3" name="Line 931"/>
            <p:cNvSpPr>
              <a:spLocks noChangeAspect="1" noChangeShapeType="1"/>
            </p:cNvSpPr>
            <p:nvPr/>
          </p:nvSpPr>
          <p:spPr bwMode="auto">
            <a:xfrm>
              <a:off x="3973" y="328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4" name="Line 932"/>
            <p:cNvSpPr>
              <a:spLocks noChangeAspect="1" noChangeShapeType="1"/>
            </p:cNvSpPr>
            <p:nvPr/>
          </p:nvSpPr>
          <p:spPr bwMode="auto">
            <a:xfrm flipV="1">
              <a:off x="4066" y="3262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5" name="Freeform 933"/>
            <p:cNvSpPr>
              <a:spLocks noChangeAspect="1"/>
            </p:cNvSpPr>
            <p:nvPr/>
          </p:nvSpPr>
          <p:spPr bwMode="auto">
            <a:xfrm>
              <a:off x="4066" y="3085"/>
              <a:ext cx="1" cy="177"/>
            </a:xfrm>
            <a:custGeom>
              <a:avLst/>
              <a:gdLst>
                <a:gd name="T0" fmla="*/ 0 w 1"/>
                <a:gd name="T1" fmla="*/ 177 h 177"/>
                <a:gd name="T2" fmla="*/ 0 w 1"/>
                <a:gd name="T3" fmla="*/ 154 h 177"/>
                <a:gd name="T4" fmla="*/ 1 w 1"/>
                <a:gd name="T5" fmla="*/ 0 h 177"/>
                <a:gd name="T6" fmla="*/ 0 60000 65536"/>
                <a:gd name="T7" fmla="*/ 0 60000 65536"/>
                <a:gd name="T8" fmla="*/ 0 60000 65536"/>
                <a:gd name="T9" fmla="*/ 0 w 1"/>
                <a:gd name="T10" fmla="*/ 0 h 177"/>
                <a:gd name="T11" fmla="*/ 1 w 1"/>
                <a:gd name="T12" fmla="*/ 177 h 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7">
                  <a:moveTo>
                    <a:pt x="0" y="177"/>
                  </a:moveTo>
                  <a:lnTo>
                    <a:pt x="0" y="154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6" name="Freeform 934"/>
            <p:cNvSpPr>
              <a:spLocks noChangeAspect="1"/>
            </p:cNvSpPr>
            <p:nvPr/>
          </p:nvSpPr>
          <p:spPr bwMode="auto">
            <a:xfrm>
              <a:off x="4199" y="2372"/>
              <a:ext cx="9" cy="24"/>
            </a:xfrm>
            <a:custGeom>
              <a:avLst/>
              <a:gdLst>
                <a:gd name="T0" fmla="*/ 9 w 9"/>
                <a:gd name="T1" fmla="*/ 0 h 24"/>
                <a:gd name="T2" fmla="*/ 9 w 9"/>
                <a:gd name="T3" fmla="*/ 2 h 24"/>
                <a:gd name="T4" fmla="*/ 6 w 9"/>
                <a:gd name="T5" fmla="*/ 13 h 24"/>
                <a:gd name="T6" fmla="*/ 0 w 9"/>
                <a:gd name="T7" fmla="*/ 24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4"/>
                <a:gd name="T14" fmla="*/ 9 w 9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4">
                  <a:moveTo>
                    <a:pt x="9" y="0"/>
                  </a:moveTo>
                  <a:lnTo>
                    <a:pt x="9" y="2"/>
                  </a:lnTo>
                  <a:lnTo>
                    <a:pt x="6" y="13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7" name="Line 935"/>
            <p:cNvSpPr>
              <a:spLocks noChangeAspect="1" noChangeShapeType="1"/>
            </p:cNvSpPr>
            <p:nvPr/>
          </p:nvSpPr>
          <p:spPr bwMode="auto">
            <a:xfrm flipV="1">
              <a:off x="4179" y="2248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8" name="Line 936"/>
            <p:cNvSpPr>
              <a:spLocks noChangeAspect="1" noChangeShapeType="1"/>
            </p:cNvSpPr>
            <p:nvPr/>
          </p:nvSpPr>
          <p:spPr bwMode="auto">
            <a:xfrm>
              <a:off x="4179" y="224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09" name="Freeform 937"/>
            <p:cNvSpPr>
              <a:spLocks noChangeAspect="1"/>
            </p:cNvSpPr>
            <p:nvPr/>
          </p:nvSpPr>
          <p:spPr bwMode="auto">
            <a:xfrm>
              <a:off x="4173" y="2249"/>
              <a:ext cx="6" cy="21"/>
            </a:xfrm>
            <a:custGeom>
              <a:avLst/>
              <a:gdLst>
                <a:gd name="T0" fmla="*/ 0 w 6"/>
                <a:gd name="T1" fmla="*/ 21 h 21"/>
                <a:gd name="T2" fmla="*/ 0 w 6"/>
                <a:gd name="T3" fmla="*/ 15 h 21"/>
                <a:gd name="T4" fmla="*/ 1 w 6"/>
                <a:gd name="T5" fmla="*/ 10 h 21"/>
                <a:gd name="T6" fmla="*/ 3 w 6"/>
                <a:gd name="T7" fmla="*/ 5 h 21"/>
                <a:gd name="T8" fmla="*/ 4 w 6"/>
                <a:gd name="T9" fmla="*/ 2 h 21"/>
                <a:gd name="T10" fmla="*/ 6 w 6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21"/>
                <a:gd name="T20" fmla="*/ 6 w 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21">
                  <a:moveTo>
                    <a:pt x="0" y="21"/>
                  </a:moveTo>
                  <a:lnTo>
                    <a:pt x="0" y="15"/>
                  </a:lnTo>
                  <a:lnTo>
                    <a:pt x="1" y="10"/>
                  </a:lnTo>
                  <a:lnTo>
                    <a:pt x="3" y="5"/>
                  </a:ln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0" name="Freeform 938"/>
            <p:cNvSpPr>
              <a:spLocks noChangeAspect="1"/>
            </p:cNvSpPr>
            <p:nvPr/>
          </p:nvSpPr>
          <p:spPr bwMode="auto">
            <a:xfrm>
              <a:off x="4173" y="2270"/>
              <a:ext cx="3" cy="148"/>
            </a:xfrm>
            <a:custGeom>
              <a:avLst/>
              <a:gdLst>
                <a:gd name="T0" fmla="*/ 3 w 3"/>
                <a:gd name="T1" fmla="*/ 148 h 148"/>
                <a:gd name="T2" fmla="*/ 2 w 3"/>
                <a:gd name="T3" fmla="*/ 111 h 148"/>
                <a:gd name="T4" fmla="*/ 0 w 3"/>
                <a:gd name="T5" fmla="*/ 0 h 148"/>
                <a:gd name="T6" fmla="*/ 0 60000 65536"/>
                <a:gd name="T7" fmla="*/ 0 60000 65536"/>
                <a:gd name="T8" fmla="*/ 0 60000 65536"/>
                <a:gd name="T9" fmla="*/ 0 w 3"/>
                <a:gd name="T10" fmla="*/ 0 h 148"/>
                <a:gd name="T11" fmla="*/ 3 w 3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48">
                  <a:moveTo>
                    <a:pt x="3" y="148"/>
                  </a:moveTo>
                  <a:lnTo>
                    <a:pt x="2" y="1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1" name="Freeform 939"/>
            <p:cNvSpPr>
              <a:spLocks noChangeAspect="1"/>
            </p:cNvSpPr>
            <p:nvPr/>
          </p:nvSpPr>
          <p:spPr bwMode="auto">
            <a:xfrm>
              <a:off x="4166" y="2418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8 w 10"/>
                <a:gd name="T3" fmla="*/ 1 h 5"/>
                <a:gd name="T4" fmla="*/ 6 w 10"/>
                <a:gd name="T5" fmla="*/ 2 h 5"/>
                <a:gd name="T6" fmla="*/ 4 w 10"/>
                <a:gd name="T7" fmla="*/ 3 h 5"/>
                <a:gd name="T8" fmla="*/ 1 w 10"/>
                <a:gd name="T9" fmla="*/ 5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8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2" name="Line 940"/>
            <p:cNvSpPr>
              <a:spLocks noChangeAspect="1" noChangeShapeType="1"/>
            </p:cNvSpPr>
            <p:nvPr/>
          </p:nvSpPr>
          <p:spPr bwMode="auto">
            <a:xfrm>
              <a:off x="4148" y="2267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3" name="Line 941"/>
            <p:cNvSpPr>
              <a:spLocks noChangeAspect="1" noChangeShapeType="1"/>
            </p:cNvSpPr>
            <p:nvPr/>
          </p:nvSpPr>
          <p:spPr bwMode="auto">
            <a:xfrm flipH="1">
              <a:off x="4147" y="22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4" name="Freeform 942"/>
            <p:cNvSpPr>
              <a:spLocks noChangeAspect="1"/>
            </p:cNvSpPr>
            <p:nvPr/>
          </p:nvSpPr>
          <p:spPr bwMode="auto">
            <a:xfrm>
              <a:off x="4139" y="2268"/>
              <a:ext cx="8" cy="20"/>
            </a:xfrm>
            <a:custGeom>
              <a:avLst/>
              <a:gdLst>
                <a:gd name="T0" fmla="*/ 0 w 8"/>
                <a:gd name="T1" fmla="*/ 20 h 20"/>
                <a:gd name="T2" fmla="*/ 0 w 8"/>
                <a:gd name="T3" fmla="*/ 15 h 20"/>
                <a:gd name="T4" fmla="*/ 1 w 8"/>
                <a:gd name="T5" fmla="*/ 9 h 20"/>
                <a:gd name="T6" fmla="*/ 3 w 8"/>
                <a:gd name="T7" fmla="*/ 5 h 20"/>
                <a:gd name="T8" fmla="*/ 6 w 8"/>
                <a:gd name="T9" fmla="*/ 1 h 20"/>
                <a:gd name="T10" fmla="*/ 8 w 8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0"/>
                <a:gd name="T20" fmla="*/ 8 w 8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0">
                  <a:moveTo>
                    <a:pt x="0" y="20"/>
                  </a:moveTo>
                  <a:lnTo>
                    <a:pt x="0" y="15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5" name="Freeform 943"/>
            <p:cNvSpPr>
              <a:spLocks noChangeAspect="1"/>
            </p:cNvSpPr>
            <p:nvPr/>
          </p:nvSpPr>
          <p:spPr bwMode="auto">
            <a:xfrm>
              <a:off x="4139" y="2288"/>
              <a:ext cx="2" cy="148"/>
            </a:xfrm>
            <a:custGeom>
              <a:avLst/>
              <a:gdLst>
                <a:gd name="T0" fmla="*/ 2 w 2"/>
                <a:gd name="T1" fmla="*/ 148 h 148"/>
                <a:gd name="T2" fmla="*/ 2 w 2"/>
                <a:gd name="T3" fmla="*/ 112 h 148"/>
                <a:gd name="T4" fmla="*/ 0 w 2"/>
                <a:gd name="T5" fmla="*/ 0 h 148"/>
                <a:gd name="T6" fmla="*/ 0 60000 65536"/>
                <a:gd name="T7" fmla="*/ 0 60000 65536"/>
                <a:gd name="T8" fmla="*/ 0 60000 65536"/>
                <a:gd name="T9" fmla="*/ 0 w 2"/>
                <a:gd name="T10" fmla="*/ 0 h 148"/>
                <a:gd name="T11" fmla="*/ 2 w 2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48">
                  <a:moveTo>
                    <a:pt x="2" y="148"/>
                  </a:moveTo>
                  <a:lnTo>
                    <a:pt x="2" y="1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6" name="Freeform 944"/>
            <p:cNvSpPr>
              <a:spLocks noChangeAspect="1"/>
            </p:cNvSpPr>
            <p:nvPr/>
          </p:nvSpPr>
          <p:spPr bwMode="auto">
            <a:xfrm>
              <a:off x="4123" y="2436"/>
              <a:ext cx="18" cy="7"/>
            </a:xfrm>
            <a:custGeom>
              <a:avLst/>
              <a:gdLst>
                <a:gd name="T0" fmla="*/ 18 w 18"/>
                <a:gd name="T1" fmla="*/ 0 h 7"/>
                <a:gd name="T2" fmla="*/ 15 w 18"/>
                <a:gd name="T3" fmla="*/ 1 h 7"/>
                <a:gd name="T4" fmla="*/ 12 w 18"/>
                <a:gd name="T5" fmla="*/ 2 h 7"/>
                <a:gd name="T6" fmla="*/ 10 w 18"/>
                <a:gd name="T7" fmla="*/ 4 h 7"/>
                <a:gd name="T8" fmla="*/ 7 w 18"/>
                <a:gd name="T9" fmla="*/ 5 h 7"/>
                <a:gd name="T10" fmla="*/ 4 w 18"/>
                <a:gd name="T11" fmla="*/ 6 h 7"/>
                <a:gd name="T12" fmla="*/ 1 w 18"/>
                <a:gd name="T13" fmla="*/ 7 h 7"/>
                <a:gd name="T14" fmla="*/ 0 w 18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7"/>
                <a:gd name="T26" fmla="*/ 18 w 18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7">
                  <a:moveTo>
                    <a:pt x="18" y="0"/>
                  </a:moveTo>
                  <a:lnTo>
                    <a:pt x="15" y="1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7" y="5"/>
                  </a:lnTo>
                  <a:lnTo>
                    <a:pt x="4" y="6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7" name="Freeform 945"/>
            <p:cNvSpPr>
              <a:spLocks noChangeAspect="1"/>
            </p:cNvSpPr>
            <p:nvPr/>
          </p:nvSpPr>
          <p:spPr bwMode="auto">
            <a:xfrm>
              <a:off x="4105" y="2284"/>
              <a:ext cx="4" cy="1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8" name="Line 946"/>
            <p:cNvSpPr>
              <a:spLocks noChangeAspect="1" noChangeShapeType="1"/>
            </p:cNvSpPr>
            <p:nvPr/>
          </p:nvSpPr>
          <p:spPr bwMode="auto">
            <a:xfrm flipH="1">
              <a:off x="4104" y="228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19" name="Freeform 947"/>
            <p:cNvSpPr>
              <a:spLocks noChangeAspect="1"/>
            </p:cNvSpPr>
            <p:nvPr/>
          </p:nvSpPr>
          <p:spPr bwMode="auto">
            <a:xfrm>
              <a:off x="4093" y="2285"/>
              <a:ext cx="11" cy="20"/>
            </a:xfrm>
            <a:custGeom>
              <a:avLst/>
              <a:gdLst>
                <a:gd name="T0" fmla="*/ 0 w 11"/>
                <a:gd name="T1" fmla="*/ 20 h 20"/>
                <a:gd name="T2" fmla="*/ 1 w 11"/>
                <a:gd name="T3" fmla="*/ 14 h 20"/>
                <a:gd name="T4" fmla="*/ 2 w 11"/>
                <a:gd name="T5" fmla="*/ 9 h 20"/>
                <a:gd name="T6" fmla="*/ 5 w 11"/>
                <a:gd name="T7" fmla="*/ 4 h 20"/>
                <a:gd name="T8" fmla="*/ 8 w 11"/>
                <a:gd name="T9" fmla="*/ 1 h 20"/>
                <a:gd name="T10" fmla="*/ 11 w 11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0"/>
                <a:gd name="T20" fmla="*/ 11 w 11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0">
                  <a:moveTo>
                    <a:pt x="0" y="20"/>
                  </a:moveTo>
                  <a:lnTo>
                    <a:pt x="1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0" name="Freeform 948"/>
            <p:cNvSpPr>
              <a:spLocks noChangeAspect="1"/>
            </p:cNvSpPr>
            <p:nvPr/>
          </p:nvSpPr>
          <p:spPr bwMode="auto">
            <a:xfrm>
              <a:off x="4093" y="2305"/>
              <a:ext cx="2" cy="148"/>
            </a:xfrm>
            <a:custGeom>
              <a:avLst/>
              <a:gdLst>
                <a:gd name="T0" fmla="*/ 2 w 2"/>
                <a:gd name="T1" fmla="*/ 148 h 148"/>
                <a:gd name="T2" fmla="*/ 2 w 2"/>
                <a:gd name="T3" fmla="*/ 111 h 148"/>
                <a:gd name="T4" fmla="*/ 0 w 2"/>
                <a:gd name="T5" fmla="*/ 0 h 148"/>
                <a:gd name="T6" fmla="*/ 0 60000 65536"/>
                <a:gd name="T7" fmla="*/ 0 60000 65536"/>
                <a:gd name="T8" fmla="*/ 0 60000 65536"/>
                <a:gd name="T9" fmla="*/ 0 w 2"/>
                <a:gd name="T10" fmla="*/ 0 h 148"/>
                <a:gd name="T11" fmla="*/ 2 w 2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48">
                  <a:moveTo>
                    <a:pt x="2" y="148"/>
                  </a:moveTo>
                  <a:lnTo>
                    <a:pt x="2" y="1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1" name="Freeform 949"/>
            <p:cNvSpPr>
              <a:spLocks noChangeAspect="1"/>
            </p:cNvSpPr>
            <p:nvPr/>
          </p:nvSpPr>
          <p:spPr bwMode="auto">
            <a:xfrm>
              <a:off x="4070" y="2453"/>
              <a:ext cx="25" cy="7"/>
            </a:xfrm>
            <a:custGeom>
              <a:avLst/>
              <a:gdLst>
                <a:gd name="T0" fmla="*/ 25 w 25"/>
                <a:gd name="T1" fmla="*/ 0 h 7"/>
                <a:gd name="T2" fmla="*/ 22 w 25"/>
                <a:gd name="T3" fmla="*/ 1 h 7"/>
                <a:gd name="T4" fmla="*/ 18 w 25"/>
                <a:gd name="T5" fmla="*/ 2 h 7"/>
                <a:gd name="T6" fmla="*/ 15 w 25"/>
                <a:gd name="T7" fmla="*/ 3 h 7"/>
                <a:gd name="T8" fmla="*/ 11 w 25"/>
                <a:gd name="T9" fmla="*/ 4 h 7"/>
                <a:gd name="T10" fmla="*/ 8 w 25"/>
                <a:gd name="T11" fmla="*/ 5 h 7"/>
                <a:gd name="T12" fmla="*/ 4 w 25"/>
                <a:gd name="T13" fmla="*/ 6 h 7"/>
                <a:gd name="T14" fmla="*/ 1 w 25"/>
                <a:gd name="T15" fmla="*/ 7 h 7"/>
                <a:gd name="T16" fmla="*/ 0 w 25"/>
                <a:gd name="T17" fmla="*/ 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7"/>
                <a:gd name="T29" fmla="*/ 25 w 2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7">
                  <a:moveTo>
                    <a:pt x="25" y="0"/>
                  </a:moveTo>
                  <a:lnTo>
                    <a:pt x="22" y="1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4" y="6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2" name="Freeform 950"/>
            <p:cNvSpPr>
              <a:spLocks noChangeAspect="1"/>
            </p:cNvSpPr>
            <p:nvPr/>
          </p:nvSpPr>
          <p:spPr bwMode="auto">
            <a:xfrm>
              <a:off x="4052" y="2299"/>
              <a:ext cx="6" cy="1"/>
            </a:xfrm>
            <a:custGeom>
              <a:avLst/>
              <a:gdLst>
                <a:gd name="T0" fmla="*/ 0 w 6"/>
                <a:gd name="T1" fmla="*/ 0 h 1"/>
                <a:gd name="T2" fmla="*/ 5 w 6"/>
                <a:gd name="T3" fmla="*/ 0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5" y="0"/>
                  </a:lnTo>
                  <a:lnTo>
                    <a:pt x="6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3" name="Line 951"/>
            <p:cNvSpPr>
              <a:spLocks noChangeAspect="1" noChangeShapeType="1"/>
            </p:cNvSpPr>
            <p:nvPr/>
          </p:nvSpPr>
          <p:spPr bwMode="auto">
            <a:xfrm flipH="1">
              <a:off x="4051" y="229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4" name="Freeform 952"/>
            <p:cNvSpPr>
              <a:spLocks noChangeAspect="1"/>
            </p:cNvSpPr>
            <p:nvPr/>
          </p:nvSpPr>
          <p:spPr bwMode="auto">
            <a:xfrm>
              <a:off x="4038" y="2299"/>
              <a:ext cx="13" cy="20"/>
            </a:xfrm>
            <a:custGeom>
              <a:avLst/>
              <a:gdLst>
                <a:gd name="T0" fmla="*/ 0 w 13"/>
                <a:gd name="T1" fmla="*/ 20 h 20"/>
                <a:gd name="T2" fmla="*/ 1 w 13"/>
                <a:gd name="T3" fmla="*/ 14 h 20"/>
                <a:gd name="T4" fmla="*/ 3 w 13"/>
                <a:gd name="T5" fmla="*/ 9 h 20"/>
                <a:gd name="T6" fmla="*/ 6 w 13"/>
                <a:gd name="T7" fmla="*/ 5 h 20"/>
                <a:gd name="T8" fmla="*/ 9 w 13"/>
                <a:gd name="T9" fmla="*/ 2 h 20"/>
                <a:gd name="T10" fmla="*/ 13 w 13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0"/>
                <a:gd name="T20" fmla="*/ 13 w 1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0">
                  <a:moveTo>
                    <a:pt x="0" y="20"/>
                  </a:moveTo>
                  <a:lnTo>
                    <a:pt x="1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9" y="2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5" name="Freeform 953"/>
            <p:cNvSpPr>
              <a:spLocks noChangeAspect="1"/>
            </p:cNvSpPr>
            <p:nvPr/>
          </p:nvSpPr>
          <p:spPr bwMode="auto">
            <a:xfrm>
              <a:off x="4038" y="2319"/>
              <a:ext cx="2" cy="148"/>
            </a:xfrm>
            <a:custGeom>
              <a:avLst/>
              <a:gdLst>
                <a:gd name="T0" fmla="*/ 2 w 2"/>
                <a:gd name="T1" fmla="*/ 148 h 148"/>
                <a:gd name="T2" fmla="*/ 2 w 2"/>
                <a:gd name="T3" fmla="*/ 111 h 148"/>
                <a:gd name="T4" fmla="*/ 0 w 2"/>
                <a:gd name="T5" fmla="*/ 0 h 148"/>
                <a:gd name="T6" fmla="*/ 0 60000 65536"/>
                <a:gd name="T7" fmla="*/ 0 60000 65536"/>
                <a:gd name="T8" fmla="*/ 0 60000 65536"/>
                <a:gd name="T9" fmla="*/ 0 w 2"/>
                <a:gd name="T10" fmla="*/ 0 h 148"/>
                <a:gd name="T11" fmla="*/ 2 w 2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48">
                  <a:moveTo>
                    <a:pt x="2" y="148"/>
                  </a:moveTo>
                  <a:lnTo>
                    <a:pt x="2" y="1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6" name="Freeform 954"/>
            <p:cNvSpPr>
              <a:spLocks noChangeAspect="1"/>
            </p:cNvSpPr>
            <p:nvPr/>
          </p:nvSpPr>
          <p:spPr bwMode="auto">
            <a:xfrm>
              <a:off x="4007" y="2467"/>
              <a:ext cx="33" cy="6"/>
            </a:xfrm>
            <a:custGeom>
              <a:avLst/>
              <a:gdLst>
                <a:gd name="T0" fmla="*/ 33 w 33"/>
                <a:gd name="T1" fmla="*/ 0 h 6"/>
                <a:gd name="T2" fmla="*/ 29 w 33"/>
                <a:gd name="T3" fmla="*/ 1 h 6"/>
                <a:gd name="T4" fmla="*/ 25 w 33"/>
                <a:gd name="T5" fmla="*/ 2 h 6"/>
                <a:gd name="T6" fmla="*/ 21 w 33"/>
                <a:gd name="T7" fmla="*/ 2 h 6"/>
                <a:gd name="T8" fmla="*/ 17 w 33"/>
                <a:gd name="T9" fmla="*/ 3 h 6"/>
                <a:gd name="T10" fmla="*/ 12 w 33"/>
                <a:gd name="T11" fmla="*/ 4 h 6"/>
                <a:gd name="T12" fmla="*/ 8 w 33"/>
                <a:gd name="T13" fmla="*/ 5 h 6"/>
                <a:gd name="T14" fmla="*/ 4 w 33"/>
                <a:gd name="T15" fmla="*/ 6 h 6"/>
                <a:gd name="T16" fmla="*/ 0 w 33"/>
                <a:gd name="T17" fmla="*/ 6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6"/>
                <a:gd name="T29" fmla="*/ 33 w 3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6">
                  <a:moveTo>
                    <a:pt x="33" y="0"/>
                  </a:moveTo>
                  <a:lnTo>
                    <a:pt x="29" y="1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6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7" name="Freeform 955"/>
            <p:cNvSpPr>
              <a:spLocks noChangeAspect="1"/>
            </p:cNvSpPr>
            <p:nvPr/>
          </p:nvSpPr>
          <p:spPr bwMode="auto">
            <a:xfrm>
              <a:off x="3991" y="2311"/>
              <a:ext cx="8" cy="2"/>
            </a:xfrm>
            <a:custGeom>
              <a:avLst/>
              <a:gdLst>
                <a:gd name="T0" fmla="*/ 0 w 8"/>
                <a:gd name="T1" fmla="*/ 0 h 2"/>
                <a:gd name="T2" fmla="*/ 5 w 8"/>
                <a:gd name="T3" fmla="*/ 0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0"/>
                  </a:moveTo>
                  <a:lnTo>
                    <a:pt x="5" y="0"/>
                  </a:lnTo>
                  <a:lnTo>
                    <a:pt x="8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8" name="Line 956"/>
            <p:cNvSpPr>
              <a:spLocks noChangeAspect="1" noChangeShapeType="1"/>
            </p:cNvSpPr>
            <p:nvPr/>
          </p:nvSpPr>
          <p:spPr bwMode="auto">
            <a:xfrm flipH="1">
              <a:off x="3990" y="231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29" name="Freeform 957"/>
            <p:cNvSpPr>
              <a:spLocks noChangeAspect="1"/>
            </p:cNvSpPr>
            <p:nvPr/>
          </p:nvSpPr>
          <p:spPr bwMode="auto">
            <a:xfrm>
              <a:off x="3975" y="2311"/>
              <a:ext cx="15" cy="19"/>
            </a:xfrm>
            <a:custGeom>
              <a:avLst/>
              <a:gdLst>
                <a:gd name="T0" fmla="*/ 0 w 15"/>
                <a:gd name="T1" fmla="*/ 19 h 19"/>
                <a:gd name="T2" fmla="*/ 1 w 15"/>
                <a:gd name="T3" fmla="*/ 13 h 19"/>
                <a:gd name="T4" fmla="*/ 3 w 15"/>
                <a:gd name="T5" fmla="*/ 8 h 19"/>
                <a:gd name="T6" fmla="*/ 6 w 15"/>
                <a:gd name="T7" fmla="*/ 4 h 19"/>
                <a:gd name="T8" fmla="*/ 11 w 15"/>
                <a:gd name="T9" fmla="*/ 1 h 19"/>
                <a:gd name="T10" fmla="*/ 15 w 15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9"/>
                <a:gd name="T20" fmla="*/ 15 w 15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9">
                  <a:moveTo>
                    <a:pt x="0" y="19"/>
                  </a:moveTo>
                  <a:lnTo>
                    <a:pt x="1" y="13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0" name="Freeform 958"/>
            <p:cNvSpPr>
              <a:spLocks noChangeAspect="1"/>
            </p:cNvSpPr>
            <p:nvPr/>
          </p:nvSpPr>
          <p:spPr bwMode="auto">
            <a:xfrm>
              <a:off x="3975" y="2330"/>
              <a:ext cx="1" cy="148"/>
            </a:xfrm>
            <a:custGeom>
              <a:avLst/>
              <a:gdLst>
                <a:gd name="T0" fmla="*/ 1 w 1"/>
                <a:gd name="T1" fmla="*/ 148 h 148"/>
                <a:gd name="T2" fmla="*/ 1 w 1"/>
                <a:gd name="T3" fmla="*/ 112 h 148"/>
                <a:gd name="T4" fmla="*/ 1 w 1"/>
                <a:gd name="T5" fmla="*/ 56 h 148"/>
                <a:gd name="T6" fmla="*/ 0 w 1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48"/>
                <a:gd name="T14" fmla="*/ 1 w 1"/>
                <a:gd name="T15" fmla="*/ 148 h 1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48">
                  <a:moveTo>
                    <a:pt x="1" y="148"/>
                  </a:moveTo>
                  <a:lnTo>
                    <a:pt x="1" y="112"/>
                  </a:ln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1" name="Freeform 959"/>
            <p:cNvSpPr>
              <a:spLocks noChangeAspect="1"/>
            </p:cNvSpPr>
            <p:nvPr/>
          </p:nvSpPr>
          <p:spPr bwMode="auto">
            <a:xfrm>
              <a:off x="3343" y="2372"/>
              <a:ext cx="633" cy="120"/>
            </a:xfrm>
            <a:custGeom>
              <a:avLst/>
              <a:gdLst>
                <a:gd name="T0" fmla="*/ 633 w 633"/>
                <a:gd name="T1" fmla="*/ 106 h 120"/>
                <a:gd name="T2" fmla="*/ 585 w 633"/>
                <a:gd name="T3" fmla="*/ 112 h 120"/>
                <a:gd name="T4" fmla="*/ 535 w 633"/>
                <a:gd name="T5" fmla="*/ 116 h 120"/>
                <a:gd name="T6" fmla="*/ 483 w 633"/>
                <a:gd name="T7" fmla="*/ 119 h 120"/>
                <a:gd name="T8" fmla="*/ 430 w 633"/>
                <a:gd name="T9" fmla="*/ 120 h 120"/>
                <a:gd name="T10" fmla="*/ 377 w 633"/>
                <a:gd name="T11" fmla="*/ 119 h 120"/>
                <a:gd name="T12" fmla="*/ 325 w 633"/>
                <a:gd name="T13" fmla="*/ 116 h 120"/>
                <a:gd name="T14" fmla="*/ 275 w 633"/>
                <a:gd name="T15" fmla="*/ 111 h 120"/>
                <a:gd name="T16" fmla="*/ 227 w 633"/>
                <a:gd name="T17" fmla="*/ 105 h 120"/>
                <a:gd name="T18" fmla="*/ 182 w 633"/>
                <a:gd name="T19" fmla="*/ 97 h 120"/>
                <a:gd name="T20" fmla="*/ 141 w 633"/>
                <a:gd name="T21" fmla="*/ 88 h 120"/>
                <a:gd name="T22" fmla="*/ 104 w 633"/>
                <a:gd name="T23" fmla="*/ 78 h 120"/>
                <a:gd name="T24" fmla="*/ 72 w 633"/>
                <a:gd name="T25" fmla="*/ 66 h 120"/>
                <a:gd name="T26" fmla="*/ 46 w 633"/>
                <a:gd name="T27" fmla="*/ 54 h 120"/>
                <a:gd name="T28" fmla="*/ 25 w 633"/>
                <a:gd name="T29" fmla="*/ 40 h 120"/>
                <a:gd name="T30" fmla="*/ 10 w 633"/>
                <a:gd name="T31" fmla="*/ 26 h 120"/>
                <a:gd name="T32" fmla="*/ 2 w 633"/>
                <a:gd name="T33" fmla="*/ 12 h 120"/>
                <a:gd name="T34" fmla="*/ 0 w 633"/>
                <a:gd name="T35" fmla="*/ 0 h 1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33"/>
                <a:gd name="T55" fmla="*/ 0 h 120"/>
                <a:gd name="T56" fmla="*/ 633 w 633"/>
                <a:gd name="T57" fmla="*/ 120 h 1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33" h="120">
                  <a:moveTo>
                    <a:pt x="633" y="106"/>
                  </a:moveTo>
                  <a:lnTo>
                    <a:pt x="585" y="112"/>
                  </a:lnTo>
                  <a:lnTo>
                    <a:pt x="535" y="116"/>
                  </a:lnTo>
                  <a:lnTo>
                    <a:pt x="483" y="119"/>
                  </a:lnTo>
                  <a:lnTo>
                    <a:pt x="430" y="120"/>
                  </a:lnTo>
                  <a:lnTo>
                    <a:pt x="377" y="119"/>
                  </a:lnTo>
                  <a:lnTo>
                    <a:pt x="325" y="116"/>
                  </a:lnTo>
                  <a:lnTo>
                    <a:pt x="275" y="111"/>
                  </a:lnTo>
                  <a:lnTo>
                    <a:pt x="227" y="105"/>
                  </a:lnTo>
                  <a:lnTo>
                    <a:pt x="182" y="97"/>
                  </a:lnTo>
                  <a:lnTo>
                    <a:pt x="141" y="88"/>
                  </a:lnTo>
                  <a:lnTo>
                    <a:pt x="104" y="78"/>
                  </a:lnTo>
                  <a:lnTo>
                    <a:pt x="72" y="66"/>
                  </a:lnTo>
                  <a:lnTo>
                    <a:pt x="46" y="54"/>
                  </a:lnTo>
                  <a:lnTo>
                    <a:pt x="25" y="40"/>
                  </a:lnTo>
                  <a:lnTo>
                    <a:pt x="10" y="26"/>
                  </a:lnTo>
                  <a:lnTo>
                    <a:pt x="2" y="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2" name="Line 960"/>
            <p:cNvSpPr>
              <a:spLocks noChangeAspect="1" noChangeShapeType="1"/>
            </p:cNvSpPr>
            <p:nvPr/>
          </p:nvSpPr>
          <p:spPr bwMode="auto">
            <a:xfrm flipH="1" flipV="1">
              <a:off x="3344" y="235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3" name="Freeform 961"/>
            <p:cNvSpPr>
              <a:spLocks noChangeAspect="1"/>
            </p:cNvSpPr>
            <p:nvPr/>
          </p:nvSpPr>
          <p:spPr bwMode="auto">
            <a:xfrm>
              <a:off x="4203" y="2158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4" name="Freeform 962"/>
            <p:cNvSpPr>
              <a:spLocks noChangeAspect="1"/>
            </p:cNvSpPr>
            <p:nvPr/>
          </p:nvSpPr>
          <p:spPr bwMode="auto">
            <a:xfrm>
              <a:off x="3580" y="2438"/>
              <a:ext cx="8" cy="23"/>
            </a:xfrm>
            <a:custGeom>
              <a:avLst/>
              <a:gdLst>
                <a:gd name="T0" fmla="*/ 0 w 8"/>
                <a:gd name="T1" fmla="*/ 23 h 23"/>
                <a:gd name="T2" fmla="*/ 1 w 8"/>
                <a:gd name="T3" fmla="*/ 16 h 23"/>
                <a:gd name="T4" fmla="*/ 1 w 8"/>
                <a:gd name="T5" fmla="*/ 12 h 23"/>
                <a:gd name="T6" fmla="*/ 2 w 8"/>
                <a:gd name="T7" fmla="*/ 8 h 23"/>
                <a:gd name="T8" fmla="*/ 4 w 8"/>
                <a:gd name="T9" fmla="*/ 6 h 23"/>
                <a:gd name="T10" fmla="*/ 5 w 8"/>
                <a:gd name="T11" fmla="*/ 3 h 23"/>
                <a:gd name="T12" fmla="*/ 8 w 8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0" y="23"/>
                  </a:moveTo>
                  <a:lnTo>
                    <a:pt x="1" y="16"/>
                  </a:lnTo>
                  <a:lnTo>
                    <a:pt x="1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5" name="Line 963"/>
            <p:cNvSpPr>
              <a:spLocks noChangeAspect="1" noChangeShapeType="1"/>
            </p:cNvSpPr>
            <p:nvPr/>
          </p:nvSpPr>
          <p:spPr bwMode="auto">
            <a:xfrm>
              <a:off x="3587" y="243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6" name="Line 964"/>
            <p:cNvSpPr>
              <a:spLocks noChangeAspect="1" noChangeShapeType="1"/>
            </p:cNvSpPr>
            <p:nvPr/>
          </p:nvSpPr>
          <p:spPr bwMode="auto">
            <a:xfrm>
              <a:off x="3565" y="2427"/>
              <a:ext cx="2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7" name="Freeform 965"/>
            <p:cNvSpPr>
              <a:spLocks noChangeAspect="1"/>
            </p:cNvSpPr>
            <p:nvPr/>
          </p:nvSpPr>
          <p:spPr bwMode="auto">
            <a:xfrm>
              <a:off x="3430" y="2397"/>
              <a:ext cx="135" cy="30"/>
            </a:xfrm>
            <a:custGeom>
              <a:avLst/>
              <a:gdLst>
                <a:gd name="T0" fmla="*/ 135 w 135"/>
                <a:gd name="T1" fmla="*/ 30 h 30"/>
                <a:gd name="T2" fmla="*/ 135 w 135"/>
                <a:gd name="T3" fmla="*/ 30 h 30"/>
                <a:gd name="T4" fmla="*/ 134 w 135"/>
                <a:gd name="T5" fmla="*/ 30 h 30"/>
                <a:gd name="T6" fmla="*/ 129 w 135"/>
                <a:gd name="T7" fmla="*/ 29 h 30"/>
                <a:gd name="T8" fmla="*/ 112 w 135"/>
                <a:gd name="T9" fmla="*/ 27 h 30"/>
                <a:gd name="T10" fmla="*/ 79 w 135"/>
                <a:gd name="T11" fmla="*/ 22 h 30"/>
                <a:gd name="T12" fmla="*/ 49 w 135"/>
                <a:gd name="T13" fmla="*/ 15 h 30"/>
                <a:gd name="T14" fmla="*/ 22 w 135"/>
                <a:gd name="T15" fmla="*/ 7 h 30"/>
                <a:gd name="T16" fmla="*/ 0 w 13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30"/>
                <a:gd name="T29" fmla="*/ 135 w 13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30">
                  <a:moveTo>
                    <a:pt x="135" y="30"/>
                  </a:moveTo>
                  <a:lnTo>
                    <a:pt x="135" y="30"/>
                  </a:lnTo>
                  <a:lnTo>
                    <a:pt x="134" y="30"/>
                  </a:lnTo>
                  <a:lnTo>
                    <a:pt x="129" y="29"/>
                  </a:lnTo>
                  <a:lnTo>
                    <a:pt x="112" y="27"/>
                  </a:lnTo>
                  <a:lnTo>
                    <a:pt x="79" y="22"/>
                  </a:lnTo>
                  <a:lnTo>
                    <a:pt x="49" y="15"/>
                  </a:lnTo>
                  <a:lnTo>
                    <a:pt x="22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8" name="Freeform 966"/>
            <p:cNvSpPr>
              <a:spLocks noChangeAspect="1"/>
            </p:cNvSpPr>
            <p:nvPr/>
          </p:nvSpPr>
          <p:spPr bwMode="auto">
            <a:xfrm>
              <a:off x="3430" y="2391"/>
              <a:ext cx="5" cy="6"/>
            </a:xfrm>
            <a:custGeom>
              <a:avLst/>
              <a:gdLst>
                <a:gd name="T0" fmla="*/ 5 w 5"/>
                <a:gd name="T1" fmla="*/ 0 h 6"/>
                <a:gd name="T2" fmla="*/ 4 w 5"/>
                <a:gd name="T3" fmla="*/ 1 h 6"/>
                <a:gd name="T4" fmla="*/ 3 w 5"/>
                <a:gd name="T5" fmla="*/ 4 h 6"/>
                <a:gd name="T6" fmla="*/ 0 w 5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5" y="0"/>
                  </a:moveTo>
                  <a:lnTo>
                    <a:pt x="4" y="1"/>
                  </a:lnTo>
                  <a:lnTo>
                    <a:pt x="3" y="4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39" name="Line 967"/>
            <p:cNvSpPr>
              <a:spLocks noChangeAspect="1" noChangeShapeType="1"/>
            </p:cNvSpPr>
            <p:nvPr/>
          </p:nvSpPr>
          <p:spPr bwMode="auto">
            <a:xfrm>
              <a:off x="3435" y="2387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0" name="Freeform 968"/>
            <p:cNvSpPr>
              <a:spLocks noChangeAspect="1"/>
            </p:cNvSpPr>
            <p:nvPr/>
          </p:nvSpPr>
          <p:spPr bwMode="auto">
            <a:xfrm>
              <a:off x="3798" y="2236"/>
              <a:ext cx="11" cy="11"/>
            </a:xfrm>
            <a:custGeom>
              <a:avLst/>
              <a:gdLst>
                <a:gd name="T0" fmla="*/ 0 w 11"/>
                <a:gd name="T1" fmla="*/ 11 h 11"/>
                <a:gd name="T2" fmla="*/ 0 w 11"/>
                <a:gd name="T3" fmla="*/ 11 h 11"/>
                <a:gd name="T4" fmla="*/ 3 w 11"/>
                <a:gd name="T5" fmla="*/ 7 h 11"/>
                <a:gd name="T6" fmla="*/ 8 w 11"/>
                <a:gd name="T7" fmla="*/ 2 h 11"/>
                <a:gd name="T8" fmla="*/ 11 w 11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1" name="Line 969"/>
            <p:cNvSpPr>
              <a:spLocks noChangeAspect="1" noChangeShapeType="1"/>
            </p:cNvSpPr>
            <p:nvPr/>
          </p:nvSpPr>
          <p:spPr bwMode="auto">
            <a:xfrm>
              <a:off x="3435" y="2359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2" name="Freeform 970"/>
            <p:cNvSpPr>
              <a:spLocks noChangeAspect="1"/>
            </p:cNvSpPr>
            <p:nvPr/>
          </p:nvSpPr>
          <p:spPr bwMode="auto">
            <a:xfrm>
              <a:off x="3426" y="2337"/>
              <a:ext cx="9" cy="22"/>
            </a:xfrm>
            <a:custGeom>
              <a:avLst/>
              <a:gdLst>
                <a:gd name="T0" fmla="*/ 0 w 9"/>
                <a:gd name="T1" fmla="*/ 0 h 22"/>
                <a:gd name="T2" fmla="*/ 3 w 9"/>
                <a:gd name="T3" fmla="*/ 2 h 22"/>
                <a:gd name="T4" fmla="*/ 6 w 9"/>
                <a:gd name="T5" fmla="*/ 7 h 22"/>
                <a:gd name="T6" fmla="*/ 8 w 9"/>
                <a:gd name="T7" fmla="*/ 12 h 22"/>
                <a:gd name="T8" fmla="*/ 9 w 9"/>
                <a:gd name="T9" fmla="*/ 18 h 22"/>
                <a:gd name="T10" fmla="*/ 9 w 9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2"/>
                <a:gd name="T20" fmla="*/ 9 w 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2">
                  <a:moveTo>
                    <a:pt x="0" y="0"/>
                  </a:moveTo>
                  <a:lnTo>
                    <a:pt x="3" y="2"/>
                  </a:lnTo>
                  <a:lnTo>
                    <a:pt x="6" y="7"/>
                  </a:lnTo>
                  <a:lnTo>
                    <a:pt x="8" y="12"/>
                  </a:lnTo>
                  <a:lnTo>
                    <a:pt x="9" y="18"/>
                  </a:lnTo>
                  <a:lnTo>
                    <a:pt x="9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3" name="Line 971"/>
            <p:cNvSpPr>
              <a:spLocks noChangeAspect="1" noChangeShapeType="1"/>
            </p:cNvSpPr>
            <p:nvPr/>
          </p:nvSpPr>
          <p:spPr bwMode="auto">
            <a:xfrm>
              <a:off x="3426" y="233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4" name="Freeform 972"/>
            <p:cNvSpPr>
              <a:spLocks noChangeAspect="1"/>
            </p:cNvSpPr>
            <p:nvPr/>
          </p:nvSpPr>
          <p:spPr bwMode="auto">
            <a:xfrm>
              <a:off x="3424" y="23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5" name="Freeform 973"/>
            <p:cNvSpPr>
              <a:spLocks noChangeAspect="1"/>
            </p:cNvSpPr>
            <p:nvPr/>
          </p:nvSpPr>
          <p:spPr bwMode="auto">
            <a:xfrm>
              <a:off x="3389" y="2345"/>
              <a:ext cx="12" cy="20"/>
            </a:xfrm>
            <a:custGeom>
              <a:avLst/>
              <a:gdLst>
                <a:gd name="T0" fmla="*/ 0 w 12"/>
                <a:gd name="T1" fmla="*/ 0 h 20"/>
                <a:gd name="T2" fmla="*/ 0 w 12"/>
                <a:gd name="T3" fmla="*/ 1 h 20"/>
                <a:gd name="T4" fmla="*/ 4 w 12"/>
                <a:gd name="T5" fmla="*/ 14 h 20"/>
                <a:gd name="T6" fmla="*/ 12 w 12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0"/>
                <a:gd name="T14" fmla="*/ 12 w 12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0">
                  <a:moveTo>
                    <a:pt x="0" y="0"/>
                  </a:moveTo>
                  <a:lnTo>
                    <a:pt x="0" y="1"/>
                  </a:lnTo>
                  <a:lnTo>
                    <a:pt x="4" y="14"/>
                  </a:lnTo>
                  <a:lnTo>
                    <a:pt x="12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6" name="Freeform 974"/>
            <p:cNvSpPr>
              <a:spLocks noChangeAspect="1"/>
            </p:cNvSpPr>
            <p:nvPr/>
          </p:nvSpPr>
          <p:spPr bwMode="auto">
            <a:xfrm>
              <a:off x="3438" y="2185"/>
              <a:ext cx="364" cy="36"/>
            </a:xfrm>
            <a:custGeom>
              <a:avLst/>
              <a:gdLst>
                <a:gd name="T0" fmla="*/ 0 w 364"/>
                <a:gd name="T1" fmla="*/ 0 h 36"/>
                <a:gd name="T2" fmla="*/ 1 w 364"/>
                <a:gd name="T3" fmla="*/ 1 h 36"/>
                <a:gd name="T4" fmla="*/ 25 w 364"/>
                <a:gd name="T5" fmla="*/ 10 h 36"/>
                <a:gd name="T6" fmla="*/ 54 w 364"/>
                <a:gd name="T7" fmla="*/ 18 h 36"/>
                <a:gd name="T8" fmla="*/ 87 w 364"/>
                <a:gd name="T9" fmla="*/ 25 h 36"/>
                <a:gd name="T10" fmla="*/ 124 w 364"/>
                <a:gd name="T11" fmla="*/ 31 h 36"/>
                <a:gd name="T12" fmla="*/ 163 w 364"/>
                <a:gd name="T13" fmla="*/ 34 h 36"/>
                <a:gd name="T14" fmla="*/ 204 w 364"/>
                <a:gd name="T15" fmla="*/ 36 h 36"/>
                <a:gd name="T16" fmla="*/ 246 w 364"/>
                <a:gd name="T17" fmla="*/ 36 h 36"/>
                <a:gd name="T18" fmla="*/ 287 w 364"/>
                <a:gd name="T19" fmla="*/ 34 h 36"/>
                <a:gd name="T20" fmla="*/ 327 w 364"/>
                <a:gd name="T21" fmla="*/ 31 h 36"/>
                <a:gd name="T22" fmla="*/ 364 w 364"/>
                <a:gd name="T23" fmla="*/ 26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4"/>
                <a:gd name="T37" fmla="*/ 0 h 36"/>
                <a:gd name="T38" fmla="*/ 364 w 36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4" h="36">
                  <a:moveTo>
                    <a:pt x="0" y="0"/>
                  </a:moveTo>
                  <a:lnTo>
                    <a:pt x="1" y="1"/>
                  </a:lnTo>
                  <a:lnTo>
                    <a:pt x="25" y="10"/>
                  </a:lnTo>
                  <a:lnTo>
                    <a:pt x="54" y="18"/>
                  </a:lnTo>
                  <a:lnTo>
                    <a:pt x="87" y="25"/>
                  </a:lnTo>
                  <a:lnTo>
                    <a:pt x="124" y="31"/>
                  </a:lnTo>
                  <a:lnTo>
                    <a:pt x="163" y="34"/>
                  </a:lnTo>
                  <a:lnTo>
                    <a:pt x="204" y="36"/>
                  </a:lnTo>
                  <a:lnTo>
                    <a:pt x="246" y="36"/>
                  </a:lnTo>
                  <a:lnTo>
                    <a:pt x="287" y="34"/>
                  </a:lnTo>
                  <a:lnTo>
                    <a:pt x="327" y="31"/>
                  </a:lnTo>
                  <a:lnTo>
                    <a:pt x="364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7" name="Freeform 975"/>
            <p:cNvSpPr>
              <a:spLocks noChangeAspect="1"/>
            </p:cNvSpPr>
            <p:nvPr/>
          </p:nvSpPr>
          <p:spPr bwMode="auto">
            <a:xfrm>
              <a:off x="3462" y="2188"/>
              <a:ext cx="288" cy="22"/>
            </a:xfrm>
            <a:custGeom>
              <a:avLst/>
              <a:gdLst>
                <a:gd name="T0" fmla="*/ 288 w 288"/>
                <a:gd name="T1" fmla="*/ 0 h 22"/>
                <a:gd name="T2" fmla="*/ 285 w 288"/>
                <a:gd name="T3" fmla="*/ 1 h 22"/>
                <a:gd name="T4" fmla="*/ 263 w 288"/>
                <a:gd name="T5" fmla="*/ 8 h 22"/>
                <a:gd name="T6" fmla="*/ 236 w 288"/>
                <a:gd name="T7" fmla="*/ 14 h 22"/>
                <a:gd name="T8" fmla="*/ 205 w 288"/>
                <a:gd name="T9" fmla="*/ 18 h 22"/>
                <a:gd name="T10" fmla="*/ 172 w 288"/>
                <a:gd name="T11" fmla="*/ 21 h 22"/>
                <a:gd name="T12" fmla="*/ 138 w 288"/>
                <a:gd name="T13" fmla="*/ 22 h 22"/>
                <a:gd name="T14" fmla="*/ 104 w 288"/>
                <a:gd name="T15" fmla="*/ 21 h 22"/>
                <a:gd name="T16" fmla="*/ 71 w 288"/>
                <a:gd name="T17" fmla="*/ 18 h 22"/>
                <a:gd name="T18" fmla="*/ 40 w 288"/>
                <a:gd name="T19" fmla="*/ 14 h 22"/>
                <a:gd name="T20" fmla="*/ 13 w 288"/>
                <a:gd name="T21" fmla="*/ 8 h 22"/>
                <a:gd name="T22" fmla="*/ 0 w 288"/>
                <a:gd name="T23" fmla="*/ 4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8"/>
                <a:gd name="T37" fmla="*/ 0 h 22"/>
                <a:gd name="T38" fmla="*/ 288 w 288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8" h="22">
                  <a:moveTo>
                    <a:pt x="288" y="0"/>
                  </a:moveTo>
                  <a:lnTo>
                    <a:pt x="285" y="1"/>
                  </a:lnTo>
                  <a:lnTo>
                    <a:pt x="263" y="8"/>
                  </a:lnTo>
                  <a:lnTo>
                    <a:pt x="236" y="14"/>
                  </a:lnTo>
                  <a:lnTo>
                    <a:pt x="205" y="18"/>
                  </a:lnTo>
                  <a:lnTo>
                    <a:pt x="172" y="21"/>
                  </a:lnTo>
                  <a:lnTo>
                    <a:pt x="138" y="22"/>
                  </a:lnTo>
                  <a:lnTo>
                    <a:pt x="104" y="21"/>
                  </a:lnTo>
                  <a:lnTo>
                    <a:pt x="71" y="18"/>
                  </a:lnTo>
                  <a:lnTo>
                    <a:pt x="40" y="14"/>
                  </a:lnTo>
                  <a:lnTo>
                    <a:pt x="13" y="8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8" name="Freeform 976"/>
            <p:cNvSpPr>
              <a:spLocks noChangeAspect="1"/>
            </p:cNvSpPr>
            <p:nvPr/>
          </p:nvSpPr>
          <p:spPr bwMode="auto">
            <a:xfrm>
              <a:off x="3861" y="2255"/>
              <a:ext cx="53" cy="6"/>
            </a:xfrm>
            <a:custGeom>
              <a:avLst/>
              <a:gdLst>
                <a:gd name="T0" fmla="*/ 53 w 53"/>
                <a:gd name="T1" fmla="*/ 5 h 6"/>
                <a:gd name="T2" fmla="*/ 38 w 53"/>
                <a:gd name="T3" fmla="*/ 6 h 6"/>
                <a:gd name="T4" fmla="*/ 23 w 53"/>
                <a:gd name="T5" fmla="*/ 5 h 6"/>
                <a:gd name="T6" fmla="*/ 9 w 53"/>
                <a:gd name="T7" fmla="*/ 3 h 6"/>
                <a:gd name="T8" fmla="*/ 0 w 5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6"/>
                <a:gd name="T17" fmla="*/ 53 w 5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6">
                  <a:moveTo>
                    <a:pt x="53" y="5"/>
                  </a:moveTo>
                  <a:lnTo>
                    <a:pt x="38" y="6"/>
                  </a:lnTo>
                  <a:lnTo>
                    <a:pt x="23" y="5"/>
                  </a:lnTo>
                  <a:lnTo>
                    <a:pt x="9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49" name="Freeform 977"/>
            <p:cNvSpPr>
              <a:spLocks noChangeAspect="1"/>
            </p:cNvSpPr>
            <p:nvPr/>
          </p:nvSpPr>
          <p:spPr bwMode="auto">
            <a:xfrm>
              <a:off x="3914" y="2201"/>
              <a:ext cx="234" cy="59"/>
            </a:xfrm>
            <a:custGeom>
              <a:avLst/>
              <a:gdLst>
                <a:gd name="T0" fmla="*/ 234 w 234"/>
                <a:gd name="T1" fmla="*/ 0 h 59"/>
                <a:gd name="T2" fmla="*/ 225 w 234"/>
                <a:gd name="T3" fmla="*/ 4 h 59"/>
                <a:gd name="T4" fmla="*/ 199 w 234"/>
                <a:gd name="T5" fmla="*/ 17 h 59"/>
                <a:gd name="T6" fmla="*/ 167 w 234"/>
                <a:gd name="T7" fmla="*/ 28 h 59"/>
                <a:gd name="T8" fmla="*/ 131 w 234"/>
                <a:gd name="T9" fmla="*/ 38 h 59"/>
                <a:gd name="T10" fmla="*/ 91 w 234"/>
                <a:gd name="T11" fmla="*/ 46 h 59"/>
                <a:gd name="T12" fmla="*/ 47 w 234"/>
                <a:gd name="T13" fmla="*/ 54 h 59"/>
                <a:gd name="T14" fmla="*/ 0 w 234"/>
                <a:gd name="T15" fmla="*/ 59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4"/>
                <a:gd name="T25" fmla="*/ 0 h 59"/>
                <a:gd name="T26" fmla="*/ 234 w 234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4" h="59">
                  <a:moveTo>
                    <a:pt x="234" y="0"/>
                  </a:moveTo>
                  <a:lnTo>
                    <a:pt x="225" y="4"/>
                  </a:lnTo>
                  <a:lnTo>
                    <a:pt x="199" y="17"/>
                  </a:lnTo>
                  <a:lnTo>
                    <a:pt x="167" y="28"/>
                  </a:lnTo>
                  <a:lnTo>
                    <a:pt x="131" y="38"/>
                  </a:lnTo>
                  <a:lnTo>
                    <a:pt x="91" y="46"/>
                  </a:lnTo>
                  <a:lnTo>
                    <a:pt x="47" y="54"/>
                  </a:lnTo>
                  <a:lnTo>
                    <a:pt x="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0" name="Freeform 978"/>
            <p:cNvSpPr>
              <a:spLocks noChangeAspect="1"/>
            </p:cNvSpPr>
            <p:nvPr/>
          </p:nvSpPr>
          <p:spPr bwMode="auto">
            <a:xfrm>
              <a:off x="3928" y="2201"/>
              <a:ext cx="230" cy="61"/>
            </a:xfrm>
            <a:custGeom>
              <a:avLst/>
              <a:gdLst>
                <a:gd name="T0" fmla="*/ 0 w 230"/>
                <a:gd name="T1" fmla="*/ 61 h 61"/>
                <a:gd name="T2" fmla="*/ 47 w 230"/>
                <a:gd name="T3" fmla="*/ 54 h 61"/>
                <a:gd name="T4" fmla="*/ 91 w 230"/>
                <a:gd name="T5" fmla="*/ 47 h 61"/>
                <a:gd name="T6" fmla="*/ 131 w 230"/>
                <a:gd name="T7" fmla="*/ 38 h 61"/>
                <a:gd name="T8" fmla="*/ 166 w 230"/>
                <a:gd name="T9" fmla="*/ 28 h 61"/>
                <a:gd name="T10" fmla="*/ 197 w 230"/>
                <a:gd name="T11" fmla="*/ 17 h 61"/>
                <a:gd name="T12" fmla="*/ 223 w 230"/>
                <a:gd name="T13" fmla="*/ 4 h 61"/>
                <a:gd name="T14" fmla="*/ 230 w 230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0"/>
                <a:gd name="T25" fmla="*/ 0 h 61"/>
                <a:gd name="T26" fmla="*/ 230 w 230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0" h="61">
                  <a:moveTo>
                    <a:pt x="0" y="61"/>
                  </a:moveTo>
                  <a:lnTo>
                    <a:pt x="47" y="54"/>
                  </a:lnTo>
                  <a:lnTo>
                    <a:pt x="91" y="47"/>
                  </a:lnTo>
                  <a:lnTo>
                    <a:pt x="131" y="38"/>
                  </a:lnTo>
                  <a:lnTo>
                    <a:pt x="166" y="28"/>
                  </a:lnTo>
                  <a:lnTo>
                    <a:pt x="197" y="17"/>
                  </a:lnTo>
                  <a:lnTo>
                    <a:pt x="223" y="4"/>
                  </a:lnTo>
                  <a:lnTo>
                    <a:pt x="2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1" name="Freeform 979"/>
            <p:cNvSpPr>
              <a:spLocks noChangeAspect="1"/>
            </p:cNvSpPr>
            <p:nvPr/>
          </p:nvSpPr>
          <p:spPr bwMode="auto">
            <a:xfrm>
              <a:off x="3976" y="2475"/>
              <a:ext cx="33" cy="5"/>
            </a:xfrm>
            <a:custGeom>
              <a:avLst/>
              <a:gdLst>
                <a:gd name="T0" fmla="*/ 33 w 33"/>
                <a:gd name="T1" fmla="*/ 0 h 5"/>
                <a:gd name="T2" fmla="*/ 32 w 33"/>
                <a:gd name="T3" fmla="*/ 2 h 5"/>
                <a:gd name="T4" fmla="*/ 29 w 33"/>
                <a:gd name="T5" fmla="*/ 3 h 5"/>
                <a:gd name="T6" fmla="*/ 24 w 33"/>
                <a:gd name="T7" fmla="*/ 5 h 5"/>
                <a:gd name="T8" fmla="*/ 18 w 33"/>
                <a:gd name="T9" fmla="*/ 5 h 5"/>
                <a:gd name="T10" fmla="*/ 11 w 33"/>
                <a:gd name="T11" fmla="*/ 5 h 5"/>
                <a:gd name="T12" fmla="*/ 5 w 33"/>
                <a:gd name="T13" fmla="*/ 4 h 5"/>
                <a:gd name="T14" fmla="*/ 0 w 33"/>
                <a:gd name="T15" fmla="*/ 3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5"/>
                <a:gd name="T26" fmla="*/ 33 w 33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5">
                  <a:moveTo>
                    <a:pt x="33" y="0"/>
                  </a:moveTo>
                  <a:lnTo>
                    <a:pt x="32" y="2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5" y="4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2" name="Freeform 980"/>
            <p:cNvSpPr>
              <a:spLocks noChangeAspect="1"/>
            </p:cNvSpPr>
            <p:nvPr/>
          </p:nvSpPr>
          <p:spPr bwMode="auto">
            <a:xfrm>
              <a:off x="3345" y="2330"/>
              <a:ext cx="16" cy="13"/>
            </a:xfrm>
            <a:custGeom>
              <a:avLst/>
              <a:gdLst>
                <a:gd name="T0" fmla="*/ 0 w 16"/>
                <a:gd name="T1" fmla="*/ 13 h 13"/>
                <a:gd name="T2" fmla="*/ 0 w 16"/>
                <a:gd name="T3" fmla="*/ 11 h 13"/>
                <a:gd name="T4" fmla="*/ 2 w 16"/>
                <a:gd name="T5" fmla="*/ 8 h 13"/>
                <a:gd name="T6" fmla="*/ 4 w 16"/>
                <a:gd name="T7" fmla="*/ 5 h 13"/>
                <a:gd name="T8" fmla="*/ 7 w 16"/>
                <a:gd name="T9" fmla="*/ 3 h 13"/>
                <a:gd name="T10" fmla="*/ 10 w 16"/>
                <a:gd name="T11" fmla="*/ 1 h 13"/>
                <a:gd name="T12" fmla="*/ 16 w 16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3"/>
                <a:gd name="T23" fmla="*/ 16 w 16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3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3" name="Line 981"/>
            <p:cNvSpPr>
              <a:spLocks noChangeAspect="1" noChangeShapeType="1"/>
            </p:cNvSpPr>
            <p:nvPr/>
          </p:nvSpPr>
          <p:spPr bwMode="auto">
            <a:xfrm>
              <a:off x="3361" y="233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4" name="Freeform 982"/>
            <p:cNvSpPr>
              <a:spLocks noChangeAspect="1"/>
            </p:cNvSpPr>
            <p:nvPr/>
          </p:nvSpPr>
          <p:spPr bwMode="auto">
            <a:xfrm>
              <a:off x="3400" y="2397"/>
              <a:ext cx="26" cy="11"/>
            </a:xfrm>
            <a:custGeom>
              <a:avLst/>
              <a:gdLst>
                <a:gd name="T0" fmla="*/ 0 w 26"/>
                <a:gd name="T1" fmla="*/ 4 h 11"/>
                <a:gd name="T2" fmla="*/ 0 w 26"/>
                <a:gd name="T3" fmla="*/ 5 h 11"/>
                <a:gd name="T4" fmla="*/ 0 w 26"/>
                <a:gd name="T5" fmla="*/ 9 h 11"/>
                <a:gd name="T6" fmla="*/ 1 w 26"/>
                <a:gd name="T7" fmla="*/ 10 h 11"/>
                <a:gd name="T8" fmla="*/ 2 w 26"/>
                <a:gd name="T9" fmla="*/ 11 h 11"/>
                <a:gd name="T10" fmla="*/ 3 w 26"/>
                <a:gd name="T11" fmla="*/ 11 h 11"/>
                <a:gd name="T12" fmla="*/ 5 w 26"/>
                <a:gd name="T13" fmla="*/ 11 h 11"/>
                <a:gd name="T14" fmla="*/ 7 w 26"/>
                <a:gd name="T15" fmla="*/ 9 h 11"/>
                <a:gd name="T16" fmla="*/ 10 w 26"/>
                <a:gd name="T17" fmla="*/ 7 h 11"/>
                <a:gd name="T18" fmla="*/ 13 w 26"/>
                <a:gd name="T19" fmla="*/ 5 h 11"/>
                <a:gd name="T20" fmla="*/ 16 w 26"/>
                <a:gd name="T21" fmla="*/ 4 h 11"/>
                <a:gd name="T22" fmla="*/ 18 w 26"/>
                <a:gd name="T23" fmla="*/ 2 h 11"/>
                <a:gd name="T24" fmla="*/ 23 w 26"/>
                <a:gd name="T25" fmla="*/ 1 h 11"/>
                <a:gd name="T26" fmla="*/ 26 w 26"/>
                <a:gd name="T27" fmla="*/ 0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11"/>
                <a:gd name="T44" fmla="*/ 26 w 26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11">
                  <a:moveTo>
                    <a:pt x="0" y="4"/>
                  </a:moveTo>
                  <a:lnTo>
                    <a:pt x="0" y="5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23" y="1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5" name="Line 983"/>
            <p:cNvSpPr>
              <a:spLocks noChangeAspect="1" noChangeShapeType="1"/>
            </p:cNvSpPr>
            <p:nvPr/>
          </p:nvSpPr>
          <p:spPr bwMode="auto">
            <a:xfrm>
              <a:off x="3426" y="2397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6" name="Line 984"/>
            <p:cNvSpPr>
              <a:spLocks noChangeAspect="1" noChangeShapeType="1"/>
            </p:cNvSpPr>
            <p:nvPr/>
          </p:nvSpPr>
          <p:spPr bwMode="auto">
            <a:xfrm>
              <a:off x="3426" y="239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7" name="Freeform 985"/>
            <p:cNvSpPr>
              <a:spLocks noChangeAspect="1"/>
            </p:cNvSpPr>
            <p:nvPr/>
          </p:nvSpPr>
          <p:spPr bwMode="auto">
            <a:xfrm>
              <a:off x="4040" y="2463"/>
              <a:ext cx="30" cy="5"/>
            </a:xfrm>
            <a:custGeom>
              <a:avLst/>
              <a:gdLst>
                <a:gd name="T0" fmla="*/ 30 w 30"/>
                <a:gd name="T1" fmla="*/ 0 h 5"/>
                <a:gd name="T2" fmla="*/ 30 w 30"/>
                <a:gd name="T3" fmla="*/ 1 h 5"/>
                <a:gd name="T4" fmla="*/ 28 w 30"/>
                <a:gd name="T5" fmla="*/ 3 h 5"/>
                <a:gd name="T6" fmla="*/ 24 w 30"/>
                <a:gd name="T7" fmla="*/ 4 h 5"/>
                <a:gd name="T8" fmla="*/ 18 w 30"/>
                <a:gd name="T9" fmla="*/ 5 h 5"/>
                <a:gd name="T10" fmla="*/ 12 w 30"/>
                <a:gd name="T11" fmla="*/ 5 h 5"/>
                <a:gd name="T12" fmla="*/ 5 w 30"/>
                <a:gd name="T13" fmla="*/ 5 h 5"/>
                <a:gd name="T14" fmla="*/ 0 w 30"/>
                <a:gd name="T15" fmla="*/ 4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5"/>
                <a:gd name="T26" fmla="*/ 30 w 30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5">
                  <a:moveTo>
                    <a:pt x="30" y="0"/>
                  </a:moveTo>
                  <a:lnTo>
                    <a:pt x="30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5" y="5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8" name="Freeform 986"/>
            <p:cNvSpPr>
              <a:spLocks noChangeAspect="1"/>
            </p:cNvSpPr>
            <p:nvPr/>
          </p:nvSpPr>
          <p:spPr bwMode="auto">
            <a:xfrm>
              <a:off x="3926" y="2568"/>
              <a:ext cx="5" cy="1"/>
            </a:xfrm>
            <a:custGeom>
              <a:avLst/>
              <a:gdLst>
                <a:gd name="T0" fmla="*/ 5 w 5"/>
                <a:gd name="T1" fmla="*/ 0 h 1"/>
                <a:gd name="T2" fmla="*/ 3 w 5"/>
                <a:gd name="T3" fmla="*/ 1 h 1"/>
                <a:gd name="T4" fmla="*/ 0 w 5"/>
                <a:gd name="T5" fmla="*/ 1 h 1"/>
                <a:gd name="T6" fmla="*/ 0 w 5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5" y="0"/>
                  </a:move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59" name="Freeform 987"/>
            <p:cNvSpPr>
              <a:spLocks noChangeAspect="1"/>
            </p:cNvSpPr>
            <p:nvPr/>
          </p:nvSpPr>
          <p:spPr bwMode="auto">
            <a:xfrm>
              <a:off x="3931" y="2553"/>
              <a:ext cx="96" cy="15"/>
            </a:xfrm>
            <a:custGeom>
              <a:avLst/>
              <a:gdLst>
                <a:gd name="T0" fmla="*/ 96 w 96"/>
                <a:gd name="T1" fmla="*/ 0 h 15"/>
                <a:gd name="T2" fmla="*/ 85 w 96"/>
                <a:gd name="T3" fmla="*/ 2 h 15"/>
                <a:gd name="T4" fmla="*/ 74 w 96"/>
                <a:gd name="T5" fmla="*/ 5 h 15"/>
                <a:gd name="T6" fmla="*/ 62 w 96"/>
                <a:gd name="T7" fmla="*/ 7 h 15"/>
                <a:gd name="T8" fmla="*/ 50 w 96"/>
                <a:gd name="T9" fmla="*/ 9 h 15"/>
                <a:gd name="T10" fmla="*/ 38 w 96"/>
                <a:gd name="T11" fmla="*/ 10 h 15"/>
                <a:gd name="T12" fmla="*/ 26 w 96"/>
                <a:gd name="T13" fmla="*/ 12 h 15"/>
                <a:gd name="T14" fmla="*/ 13 w 96"/>
                <a:gd name="T15" fmla="*/ 14 h 15"/>
                <a:gd name="T16" fmla="*/ 0 w 96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15"/>
                <a:gd name="T29" fmla="*/ 96 w 96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15">
                  <a:moveTo>
                    <a:pt x="96" y="0"/>
                  </a:moveTo>
                  <a:lnTo>
                    <a:pt x="85" y="2"/>
                  </a:lnTo>
                  <a:lnTo>
                    <a:pt x="74" y="5"/>
                  </a:lnTo>
                  <a:lnTo>
                    <a:pt x="62" y="7"/>
                  </a:lnTo>
                  <a:lnTo>
                    <a:pt x="50" y="9"/>
                  </a:lnTo>
                  <a:lnTo>
                    <a:pt x="38" y="10"/>
                  </a:lnTo>
                  <a:lnTo>
                    <a:pt x="26" y="12"/>
                  </a:lnTo>
                  <a:lnTo>
                    <a:pt x="13" y="14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0" name="Line 988"/>
            <p:cNvSpPr>
              <a:spLocks noChangeAspect="1" noChangeShapeType="1"/>
            </p:cNvSpPr>
            <p:nvPr/>
          </p:nvSpPr>
          <p:spPr bwMode="auto">
            <a:xfrm flipV="1">
              <a:off x="3809" y="223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1" name="Freeform 989"/>
            <p:cNvSpPr>
              <a:spLocks noChangeAspect="1"/>
            </p:cNvSpPr>
            <p:nvPr/>
          </p:nvSpPr>
          <p:spPr bwMode="auto">
            <a:xfrm>
              <a:off x="4095" y="2449"/>
              <a:ext cx="28" cy="5"/>
            </a:xfrm>
            <a:custGeom>
              <a:avLst/>
              <a:gdLst>
                <a:gd name="T0" fmla="*/ 28 w 28"/>
                <a:gd name="T1" fmla="*/ 0 h 5"/>
                <a:gd name="T2" fmla="*/ 27 w 28"/>
                <a:gd name="T3" fmla="*/ 1 h 5"/>
                <a:gd name="T4" fmla="*/ 24 w 28"/>
                <a:gd name="T5" fmla="*/ 3 h 5"/>
                <a:gd name="T6" fmla="*/ 19 w 28"/>
                <a:gd name="T7" fmla="*/ 4 h 5"/>
                <a:gd name="T8" fmla="*/ 13 w 28"/>
                <a:gd name="T9" fmla="*/ 5 h 5"/>
                <a:gd name="T10" fmla="*/ 6 w 28"/>
                <a:gd name="T11" fmla="*/ 4 h 5"/>
                <a:gd name="T12" fmla="*/ 0 w 28"/>
                <a:gd name="T13" fmla="*/ 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5"/>
                <a:gd name="T23" fmla="*/ 28 w 2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5">
                  <a:moveTo>
                    <a:pt x="28" y="0"/>
                  </a:moveTo>
                  <a:lnTo>
                    <a:pt x="27" y="1"/>
                  </a:lnTo>
                  <a:lnTo>
                    <a:pt x="24" y="3"/>
                  </a:lnTo>
                  <a:lnTo>
                    <a:pt x="19" y="4"/>
                  </a:lnTo>
                  <a:lnTo>
                    <a:pt x="13" y="5"/>
                  </a:lnTo>
                  <a:lnTo>
                    <a:pt x="6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2" name="Freeform 990"/>
            <p:cNvSpPr>
              <a:spLocks noChangeAspect="1"/>
            </p:cNvSpPr>
            <p:nvPr/>
          </p:nvSpPr>
          <p:spPr bwMode="auto">
            <a:xfrm>
              <a:off x="4027" y="2549"/>
              <a:ext cx="7" cy="4"/>
            </a:xfrm>
            <a:custGeom>
              <a:avLst/>
              <a:gdLst>
                <a:gd name="T0" fmla="*/ 7 w 7"/>
                <a:gd name="T1" fmla="*/ 0 h 4"/>
                <a:gd name="T2" fmla="*/ 7 w 7"/>
                <a:gd name="T3" fmla="*/ 0 h 4"/>
                <a:gd name="T4" fmla="*/ 7 w 7"/>
                <a:gd name="T5" fmla="*/ 1 h 4"/>
                <a:gd name="T6" fmla="*/ 6 w 7"/>
                <a:gd name="T7" fmla="*/ 2 h 4"/>
                <a:gd name="T8" fmla="*/ 5 w 7"/>
                <a:gd name="T9" fmla="*/ 2 h 4"/>
                <a:gd name="T10" fmla="*/ 4 w 7"/>
                <a:gd name="T11" fmla="*/ 3 h 4"/>
                <a:gd name="T12" fmla="*/ 2 w 7"/>
                <a:gd name="T13" fmla="*/ 4 h 4"/>
                <a:gd name="T14" fmla="*/ 0 w 7"/>
                <a:gd name="T15" fmla="*/ 4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4"/>
                <a:gd name="T26" fmla="*/ 7 w 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4">
                  <a:moveTo>
                    <a:pt x="7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3" name="Freeform 991"/>
            <p:cNvSpPr>
              <a:spLocks noChangeAspect="1"/>
            </p:cNvSpPr>
            <p:nvPr/>
          </p:nvSpPr>
          <p:spPr bwMode="auto">
            <a:xfrm>
              <a:off x="4034" y="2544"/>
              <a:ext cx="4" cy="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4" name="Freeform 992"/>
            <p:cNvSpPr>
              <a:spLocks noChangeAspect="1"/>
            </p:cNvSpPr>
            <p:nvPr/>
          </p:nvSpPr>
          <p:spPr bwMode="auto">
            <a:xfrm>
              <a:off x="4141" y="2432"/>
              <a:ext cx="25" cy="5"/>
            </a:xfrm>
            <a:custGeom>
              <a:avLst/>
              <a:gdLst>
                <a:gd name="T0" fmla="*/ 25 w 25"/>
                <a:gd name="T1" fmla="*/ 0 h 5"/>
                <a:gd name="T2" fmla="*/ 25 w 25"/>
                <a:gd name="T3" fmla="*/ 0 h 5"/>
                <a:gd name="T4" fmla="*/ 23 w 25"/>
                <a:gd name="T5" fmla="*/ 2 h 5"/>
                <a:gd name="T6" fmla="*/ 19 w 25"/>
                <a:gd name="T7" fmla="*/ 4 h 5"/>
                <a:gd name="T8" fmla="*/ 13 w 25"/>
                <a:gd name="T9" fmla="*/ 4 h 5"/>
                <a:gd name="T10" fmla="*/ 6 w 25"/>
                <a:gd name="T11" fmla="*/ 5 h 5"/>
                <a:gd name="T12" fmla="*/ 0 w 25"/>
                <a:gd name="T13" fmla="*/ 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5"/>
                <a:gd name="T23" fmla="*/ 25 w 2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5">
                  <a:moveTo>
                    <a:pt x="25" y="0"/>
                  </a:moveTo>
                  <a:lnTo>
                    <a:pt x="25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6" y="5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5" name="Freeform 993"/>
            <p:cNvSpPr>
              <a:spLocks noChangeAspect="1"/>
            </p:cNvSpPr>
            <p:nvPr/>
          </p:nvSpPr>
          <p:spPr bwMode="auto">
            <a:xfrm>
              <a:off x="3382" y="2341"/>
              <a:ext cx="18" cy="38"/>
            </a:xfrm>
            <a:custGeom>
              <a:avLst/>
              <a:gdLst>
                <a:gd name="T0" fmla="*/ 18 w 18"/>
                <a:gd name="T1" fmla="*/ 38 h 38"/>
                <a:gd name="T2" fmla="*/ 14 w 18"/>
                <a:gd name="T3" fmla="*/ 36 h 38"/>
                <a:gd name="T4" fmla="*/ 5 w 18"/>
                <a:gd name="T5" fmla="*/ 25 h 38"/>
                <a:gd name="T6" fmla="*/ 1 w 18"/>
                <a:gd name="T7" fmla="*/ 15 h 38"/>
                <a:gd name="T8" fmla="*/ 0 w 18"/>
                <a:gd name="T9" fmla="*/ 10 h 38"/>
                <a:gd name="T10" fmla="*/ 1 w 18"/>
                <a:gd name="T11" fmla="*/ 8 h 38"/>
                <a:gd name="T12" fmla="*/ 1 w 18"/>
                <a:gd name="T13" fmla="*/ 5 h 38"/>
                <a:gd name="T14" fmla="*/ 2 w 18"/>
                <a:gd name="T15" fmla="*/ 2 h 38"/>
                <a:gd name="T16" fmla="*/ 2 w 18"/>
                <a:gd name="T17" fmla="*/ 0 h 38"/>
                <a:gd name="T18" fmla="*/ 2 w 18"/>
                <a:gd name="T19" fmla="*/ 0 h 38"/>
                <a:gd name="T20" fmla="*/ 2 w 18"/>
                <a:gd name="T21" fmla="*/ 0 h 38"/>
                <a:gd name="T22" fmla="*/ 2 w 18"/>
                <a:gd name="T23" fmla="*/ 0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8"/>
                <a:gd name="T38" fmla="*/ 18 w 18"/>
                <a:gd name="T39" fmla="*/ 38 h 3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8">
                  <a:moveTo>
                    <a:pt x="18" y="38"/>
                  </a:moveTo>
                  <a:lnTo>
                    <a:pt x="14" y="36"/>
                  </a:lnTo>
                  <a:lnTo>
                    <a:pt x="5" y="25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6" name="Freeform 994"/>
            <p:cNvSpPr>
              <a:spLocks noChangeAspect="1"/>
            </p:cNvSpPr>
            <p:nvPr/>
          </p:nvSpPr>
          <p:spPr bwMode="auto">
            <a:xfrm>
              <a:off x="4176" y="2413"/>
              <a:ext cx="22" cy="5"/>
            </a:xfrm>
            <a:custGeom>
              <a:avLst/>
              <a:gdLst>
                <a:gd name="T0" fmla="*/ 22 w 22"/>
                <a:gd name="T1" fmla="*/ 0 h 5"/>
                <a:gd name="T2" fmla="*/ 21 w 22"/>
                <a:gd name="T3" fmla="*/ 2 h 5"/>
                <a:gd name="T4" fmla="*/ 17 w 22"/>
                <a:gd name="T5" fmla="*/ 3 h 5"/>
                <a:gd name="T6" fmla="*/ 12 w 22"/>
                <a:gd name="T7" fmla="*/ 4 h 5"/>
                <a:gd name="T8" fmla="*/ 6 w 22"/>
                <a:gd name="T9" fmla="*/ 5 h 5"/>
                <a:gd name="T10" fmla="*/ 0 w 22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5"/>
                <a:gd name="T20" fmla="*/ 22 w 2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5">
                  <a:moveTo>
                    <a:pt x="22" y="0"/>
                  </a:moveTo>
                  <a:lnTo>
                    <a:pt x="21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7" name="Line 995"/>
            <p:cNvSpPr>
              <a:spLocks noChangeAspect="1" noChangeShapeType="1"/>
            </p:cNvSpPr>
            <p:nvPr/>
          </p:nvSpPr>
          <p:spPr bwMode="auto">
            <a:xfrm>
              <a:off x="3362" y="2330"/>
              <a:ext cx="2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8" name="Freeform 996"/>
            <p:cNvSpPr>
              <a:spLocks noChangeAspect="1"/>
            </p:cNvSpPr>
            <p:nvPr/>
          </p:nvSpPr>
          <p:spPr bwMode="auto">
            <a:xfrm>
              <a:off x="3849" y="2163"/>
              <a:ext cx="76" cy="9"/>
            </a:xfrm>
            <a:custGeom>
              <a:avLst/>
              <a:gdLst>
                <a:gd name="T0" fmla="*/ 0 w 76"/>
                <a:gd name="T1" fmla="*/ 0 h 9"/>
                <a:gd name="T2" fmla="*/ 7 w 76"/>
                <a:gd name="T3" fmla="*/ 3 h 9"/>
                <a:gd name="T4" fmla="*/ 14 w 76"/>
                <a:gd name="T5" fmla="*/ 5 h 9"/>
                <a:gd name="T6" fmla="*/ 23 w 76"/>
                <a:gd name="T7" fmla="*/ 7 h 9"/>
                <a:gd name="T8" fmla="*/ 33 w 76"/>
                <a:gd name="T9" fmla="*/ 8 h 9"/>
                <a:gd name="T10" fmla="*/ 44 w 76"/>
                <a:gd name="T11" fmla="*/ 9 h 9"/>
                <a:gd name="T12" fmla="*/ 54 w 76"/>
                <a:gd name="T13" fmla="*/ 9 h 9"/>
                <a:gd name="T14" fmla="*/ 65 w 76"/>
                <a:gd name="T15" fmla="*/ 9 h 9"/>
                <a:gd name="T16" fmla="*/ 76 w 76"/>
                <a:gd name="T17" fmla="*/ 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"/>
                <a:gd name="T29" fmla="*/ 76 w 7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">
                  <a:moveTo>
                    <a:pt x="0" y="0"/>
                  </a:moveTo>
                  <a:lnTo>
                    <a:pt x="7" y="3"/>
                  </a:lnTo>
                  <a:lnTo>
                    <a:pt x="14" y="5"/>
                  </a:lnTo>
                  <a:lnTo>
                    <a:pt x="23" y="7"/>
                  </a:lnTo>
                  <a:lnTo>
                    <a:pt x="33" y="8"/>
                  </a:lnTo>
                  <a:lnTo>
                    <a:pt x="44" y="9"/>
                  </a:lnTo>
                  <a:lnTo>
                    <a:pt x="54" y="9"/>
                  </a:lnTo>
                  <a:lnTo>
                    <a:pt x="65" y="9"/>
                  </a:lnTo>
                  <a:lnTo>
                    <a:pt x="7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69" name="Freeform 997"/>
            <p:cNvSpPr>
              <a:spLocks noChangeAspect="1"/>
            </p:cNvSpPr>
            <p:nvPr/>
          </p:nvSpPr>
          <p:spPr bwMode="auto">
            <a:xfrm>
              <a:off x="3777" y="1952"/>
              <a:ext cx="386" cy="81"/>
            </a:xfrm>
            <a:custGeom>
              <a:avLst/>
              <a:gdLst>
                <a:gd name="T0" fmla="*/ 0 w 386"/>
                <a:gd name="T1" fmla="*/ 0 h 81"/>
                <a:gd name="T2" fmla="*/ 33 w 386"/>
                <a:gd name="T3" fmla="*/ 0 h 81"/>
                <a:gd name="T4" fmla="*/ 84 w 386"/>
                <a:gd name="T5" fmla="*/ 2 h 81"/>
                <a:gd name="T6" fmla="*/ 133 w 386"/>
                <a:gd name="T7" fmla="*/ 6 h 81"/>
                <a:gd name="T8" fmla="*/ 181 w 386"/>
                <a:gd name="T9" fmla="*/ 12 h 81"/>
                <a:gd name="T10" fmla="*/ 225 w 386"/>
                <a:gd name="T11" fmla="*/ 19 h 81"/>
                <a:gd name="T12" fmla="*/ 265 w 386"/>
                <a:gd name="T13" fmla="*/ 28 h 81"/>
                <a:gd name="T14" fmla="*/ 302 w 386"/>
                <a:gd name="T15" fmla="*/ 38 h 81"/>
                <a:gd name="T16" fmla="*/ 333 w 386"/>
                <a:gd name="T17" fmla="*/ 49 h 81"/>
                <a:gd name="T18" fmla="*/ 359 w 386"/>
                <a:gd name="T19" fmla="*/ 62 h 81"/>
                <a:gd name="T20" fmla="*/ 378 w 386"/>
                <a:gd name="T21" fmla="*/ 75 h 81"/>
                <a:gd name="T22" fmla="*/ 386 w 386"/>
                <a:gd name="T23" fmla="*/ 81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6"/>
                <a:gd name="T37" fmla="*/ 0 h 81"/>
                <a:gd name="T38" fmla="*/ 386 w 386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6" h="81">
                  <a:moveTo>
                    <a:pt x="0" y="0"/>
                  </a:moveTo>
                  <a:lnTo>
                    <a:pt x="33" y="0"/>
                  </a:lnTo>
                  <a:lnTo>
                    <a:pt x="84" y="2"/>
                  </a:lnTo>
                  <a:lnTo>
                    <a:pt x="133" y="6"/>
                  </a:lnTo>
                  <a:lnTo>
                    <a:pt x="181" y="12"/>
                  </a:lnTo>
                  <a:lnTo>
                    <a:pt x="225" y="19"/>
                  </a:lnTo>
                  <a:lnTo>
                    <a:pt x="265" y="28"/>
                  </a:lnTo>
                  <a:lnTo>
                    <a:pt x="302" y="38"/>
                  </a:lnTo>
                  <a:lnTo>
                    <a:pt x="333" y="49"/>
                  </a:lnTo>
                  <a:lnTo>
                    <a:pt x="359" y="62"/>
                  </a:lnTo>
                  <a:lnTo>
                    <a:pt x="378" y="75"/>
                  </a:lnTo>
                  <a:lnTo>
                    <a:pt x="38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0" name="Freeform 998"/>
            <p:cNvSpPr>
              <a:spLocks noChangeAspect="1"/>
            </p:cNvSpPr>
            <p:nvPr/>
          </p:nvSpPr>
          <p:spPr bwMode="auto">
            <a:xfrm>
              <a:off x="3919" y="2091"/>
              <a:ext cx="245" cy="76"/>
            </a:xfrm>
            <a:custGeom>
              <a:avLst/>
              <a:gdLst>
                <a:gd name="T0" fmla="*/ 245 w 245"/>
                <a:gd name="T1" fmla="*/ 0 h 76"/>
                <a:gd name="T2" fmla="*/ 239 w 245"/>
                <a:gd name="T3" fmla="*/ 6 h 76"/>
                <a:gd name="T4" fmla="*/ 221 w 245"/>
                <a:gd name="T5" fmla="*/ 19 h 76"/>
                <a:gd name="T6" fmla="*/ 196 w 245"/>
                <a:gd name="T7" fmla="*/ 31 h 76"/>
                <a:gd name="T8" fmla="*/ 165 w 245"/>
                <a:gd name="T9" fmla="*/ 43 h 76"/>
                <a:gd name="T10" fmla="*/ 130 w 245"/>
                <a:gd name="T11" fmla="*/ 53 h 76"/>
                <a:gd name="T12" fmla="*/ 90 w 245"/>
                <a:gd name="T13" fmla="*/ 62 h 76"/>
                <a:gd name="T14" fmla="*/ 47 w 245"/>
                <a:gd name="T15" fmla="*/ 70 h 76"/>
                <a:gd name="T16" fmla="*/ 0 w 245"/>
                <a:gd name="T17" fmla="*/ 76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5"/>
                <a:gd name="T28" fmla="*/ 0 h 76"/>
                <a:gd name="T29" fmla="*/ 245 w 245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5" h="76">
                  <a:moveTo>
                    <a:pt x="245" y="0"/>
                  </a:moveTo>
                  <a:lnTo>
                    <a:pt x="239" y="6"/>
                  </a:lnTo>
                  <a:lnTo>
                    <a:pt x="221" y="19"/>
                  </a:lnTo>
                  <a:lnTo>
                    <a:pt x="196" y="31"/>
                  </a:lnTo>
                  <a:lnTo>
                    <a:pt x="165" y="43"/>
                  </a:lnTo>
                  <a:lnTo>
                    <a:pt x="130" y="53"/>
                  </a:lnTo>
                  <a:lnTo>
                    <a:pt x="90" y="62"/>
                  </a:lnTo>
                  <a:lnTo>
                    <a:pt x="47" y="70"/>
                  </a:lnTo>
                  <a:lnTo>
                    <a:pt x="0" y="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1" name="Freeform 999"/>
            <p:cNvSpPr>
              <a:spLocks noChangeAspect="1"/>
            </p:cNvSpPr>
            <p:nvPr/>
          </p:nvSpPr>
          <p:spPr bwMode="auto">
            <a:xfrm>
              <a:off x="3925" y="2093"/>
              <a:ext cx="254" cy="78"/>
            </a:xfrm>
            <a:custGeom>
              <a:avLst/>
              <a:gdLst>
                <a:gd name="T0" fmla="*/ 0 w 254"/>
                <a:gd name="T1" fmla="*/ 78 h 78"/>
                <a:gd name="T2" fmla="*/ 47 w 254"/>
                <a:gd name="T3" fmla="*/ 72 h 78"/>
                <a:gd name="T4" fmla="*/ 91 w 254"/>
                <a:gd name="T5" fmla="*/ 64 h 78"/>
                <a:gd name="T6" fmla="*/ 131 w 254"/>
                <a:gd name="T7" fmla="*/ 55 h 78"/>
                <a:gd name="T8" fmla="*/ 167 w 254"/>
                <a:gd name="T9" fmla="*/ 45 h 78"/>
                <a:gd name="T10" fmla="*/ 198 w 254"/>
                <a:gd name="T11" fmla="*/ 34 h 78"/>
                <a:gd name="T12" fmla="*/ 224 w 254"/>
                <a:gd name="T13" fmla="*/ 22 h 78"/>
                <a:gd name="T14" fmla="*/ 244 w 254"/>
                <a:gd name="T15" fmla="*/ 9 h 78"/>
                <a:gd name="T16" fmla="*/ 254 w 254"/>
                <a:gd name="T17" fmla="*/ 0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78"/>
                <a:gd name="T29" fmla="*/ 254 w 254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78">
                  <a:moveTo>
                    <a:pt x="0" y="78"/>
                  </a:moveTo>
                  <a:lnTo>
                    <a:pt x="47" y="72"/>
                  </a:lnTo>
                  <a:lnTo>
                    <a:pt x="91" y="64"/>
                  </a:lnTo>
                  <a:lnTo>
                    <a:pt x="131" y="55"/>
                  </a:lnTo>
                  <a:lnTo>
                    <a:pt x="167" y="45"/>
                  </a:lnTo>
                  <a:lnTo>
                    <a:pt x="198" y="34"/>
                  </a:lnTo>
                  <a:lnTo>
                    <a:pt x="224" y="22"/>
                  </a:lnTo>
                  <a:lnTo>
                    <a:pt x="244" y="9"/>
                  </a:lnTo>
                  <a:lnTo>
                    <a:pt x="2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2" name="Freeform 1000"/>
            <p:cNvSpPr>
              <a:spLocks noChangeAspect="1"/>
            </p:cNvSpPr>
            <p:nvPr/>
          </p:nvSpPr>
          <p:spPr bwMode="auto">
            <a:xfrm>
              <a:off x="3777" y="1947"/>
              <a:ext cx="375" cy="66"/>
            </a:xfrm>
            <a:custGeom>
              <a:avLst/>
              <a:gdLst>
                <a:gd name="T0" fmla="*/ 375 w 375"/>
                <a:gd name="T1" fmla="*/ 66 h 66"/>
                <a:gd name="T2" fmla="*/ 361 w 375"/>
                <a:gd name="T3" fmla="*/ 58 h 66"/>
                <a:gd name="T4" fmla="*/ 332 w 375"/>
                <a:gd name="T5" fmla="*/ 46 h 66"/>
                <a:gd name="T6" fmla="*/ 298 w 375"/>
                <a:gd name="T7" fmla="*/ 35 h 66"/>
                <a:gd name="T8" fmla="*/ 260 w 375"/>
                <a:gd name="T9" fmla="*/ 26 h 66"/>
                <a:gd name="T10" fmla="*/ 218 w 375"/>
                <a:gd name="T11" fmla="*/ 18 h 66"/>
                <a:gd name="T12" fmla="*/ 173 w 375"/>
                <a:gd name="T13" fmla="*/ 11 h 66"/>
                <a:gd name="T14" fmla="*/ 124 w 375"/>
                <a:gd name="T15" fmla="*/ 6 h 66"/>
                <a:gd name="T16" fmla="*/ 74 w 375"/>
                <a:gd name="T17" fmla="*/ 2 h 66"/>
                <a:gd name="T18" fmla="*/ 23 w 375"/>
                <a:gd name="T19" fmla="*/ 0 h 66"/>
                <a:gd name="T20" fmla="*/ 0 w 375"/>
                <a:gd name="T21" fmla="*/ 0 h 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5"/>
                <a:gd name="T34" fmla="*/ 0 h 66"/>
                <a:gd name="T35" fmla="*/ 375 w 375"/>
                <a:gd name="T36" fmla="*/ 66 h 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5" h="66">
                  <a:moveTo>
                    <a:pt x="375" y="66"/>
                  </a:moveTo>
                  <a:lnTo>
                    <a:pt x="361" y="58"/>
                  </a:lnTo>
                  <a:lnTo>
                    <a:pt x="332" y="46"/>
                  </a:lnTo>
                  <a:lnTo>
                    <a:pt x="298" y="35"/>
                  </a:lnTo>
                  <a:lnTo>
                    <a:pt x="260" y="26"/>
                  </a:lnTo>
                  <a:lnTo>
                    <a:pt x="218" y="18"/>
                  </a:lnTo>
                  <a:lnTo>
                    <a:pt x="173" y="11"/>
                  </a:lnTo>
                  <a:lnTo>
                    <a:pt x="124" y="6"/>
                  </a:lnTo>
                  <a:lnTo>
                    <a:pt x="74" y="2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3" name="Freeform 1001"/>
            <p:cNvSpPr>
              <a:spLocks noChangeAspect="1"/>
            </p:cNvSpPr>
            <p:nvPr/>
          </p:nvSpPr>
          <p:spPr bwMode="auto">
            <a:xfrm>
              <a:off x="3822" y="2131"/>
              <a:ext cx="45" cy="15"/>
            </a:xfrm>
            <a:custGeom>
              <a:avLst/>
              <a:gdLst>
                <a:gd name="T0" fmla="*/ 45 w 45"/>
                <a:gd name="T1" fmla="*/ 0 h 15"/>
                <a:gd name="T2" fmla="*/ 41 w 45"/>
                <a:gd name="T3" fmla="*/ 2 h 15"/>
                <a:gd name="T4" fmla="*/ 36 w 45"/>
                <a:gd name="T5" fmla="*/ 4 h 15"/>
                <a:gd name="T6" fmla="*/ 32 w 45"/>
                <a:gd name="T7" fmla="*/ 6 h 15"/>
                <a:gd name="T8" fmla="*/ 26 w 45"/>
                <a:gd name="T9" fmla="*/ 8 h 15"/>
                <a:gd name="T10" fmla="*/ 20 w 45"/>
                <a:gd name="T11" fmla="*/ 10 h 15"/>
                <a:gd name="T12" fmla="*/ 14 w 45"/>
                <a:gd name="T13" fmla="*/ 12 h 15"/>
                <a:gd name="T14" fmla="*/ 7 w 45"/>
                <a:gd name="T15" fmla="*/ 13 h 15"/>
                <a:gd name="T16" fmla="*/ 0 w 45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15"/>
                <a:gd name="T29" fmla="*/ 45 w 4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15">
                  <a:moveTo>
                    <a:pt x="45" y="0"/>
                  </a:moveTo>
                  <a:lnTo>
                    <a:pt x="41" y="2"/>
                  </a:lnTo>
                  <a:lnTo>
                    <a:pt x="36" y="4"/>
                  </a:lnTo>
                  <a:lnTo>
                    <a:pt x="32" y="6"/>
                  </a:lnTo>
                  <a:lnTo>
                    <a:pt x="26" y="8"/>
                  </a:lnTo>
                  <a:lnTo>
                    <a:pt x="20" y="10"/>
                  </a:lnTo>
                  <a:lnTo>
                    <a:pt x="14" y="12"/>
                  </a:lnTo>
                  <a:lnTo>
                    <a:pt x="7" y="13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4" name="Freeform 1002"/>
            <p:cNvSpPr>
              <a:spLocks noChangeAspect="1"/>
            </p:cNvSpPr>
            <p:nvPr/>
          </p:nvSpPr>
          <p:spPr bwMode="auto">
            <a:xfrm>
              <a:off x="3848" y="2131"/>
              <a:ext cx="36" cy="15"/>
            </a:xfrm>
            <a:custGeom>
              <a:avLst/>
              <a:gdLst>
                <a:gd name="T0" fmla="*/ 0 w 36"/>
                <a:gd name="T1" fmla="*/ 15 h 15"/>
                <a:gd name="T2" fmla="*/ 5 w 36"/>
                <a:gd name="T3" fmla="*/ 13 h 15"/>
                <a:gd name="T4" fmla="*/ 11 w 36"/>
                <a:gd name="T5" fmla="*/ 12 h 15"/>
                <a:gd name="T6" fmla="*/ 16 w 36"/>
                <a:gd name="T7" fmla="*/ 10 h 15"/>
                <a:gd name="T8" fmla="*/ 21 w 36"/>
                <a:gd name="T9" fmla="*/ 8 h 15"/>
                <a:gd name="T10" fmla="*/ 25 w 36"/>
                <a:gd name="T11" fmla="*/ 6 h 15"/>
                <a:gd name="T12" fmla="*/ 29 w 36"/>
                <a:gd name="T13" fmla="*/ 4 h 15"/>
                <a:gd name="T14" fmla="*/ 33 w 36"/>
                <a:gd name="T15" fmla="*/ 2 h 15"/>
                <a:gd name="T16" fmla="*/ 36 w 36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15"/>
                <a:gd name="T29" fmla="*/ 36 w 36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15">
                  <a:moveTo>
                    <a:pt x="0" y="15"/>
                  </a:moveTo>
                  <a:lnTo>
                    <a:pt x="5" y="13"/>
                  </a:lnTo>
                  <a:lnTo>
                    <a:pt x="11" y="12"/>
                  </a:lnTo>
                  <a:lnTo>
                    <a:pt x="16" y="10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5" name="Freeform 1003"/>
            <p:cNvSpPr>
              <a:spLocks noChangeAspect="1"/>
            </p:cNvSpPr>
            <p:nvPr/>
          </p:nvSpPr>
          <p:spPr bwMode="auto">
            <a:xfrm>
              <a:off x="3847" y="2200"/>
              <a:ext cx="79" cy="9"/>
            </a:xfrm>
            <a:custGeom>
              <a:avLst/>
              <a:gdLst>
                <a:gd name="T0" fmla="*/ 79 w 79"/>
                <a:gd name="T1" fmla="*/ 8 h 9"/>
                <a:gd name="T2" fmla="*/ 68 w 79"/>
                <a:gd name="T3" fmla="*/ 9 h 9"/>
                <a:gd name="T4" fmla="*/ 56 w 79"/>
                <a:gd name="T5" fmla="*/ 9 h 9"/>
                <a:gd name="T6" fmla="*/ 45 w 79"/>
                <a:gd name="T7" fmla="*/ 9 h 9"/>
                <a:gd name="T8" fmla="*/ 34 w 79"/>
                <a:gd name="T9" fmla="*/ 8 h 9"/>
                <a:gd name="T10" fmla="*/ 24 w 79"/>
                <a:gd name="T11" fmla="*/ 7 h 9"/>
                <a:gd name="T12" fmla="*/ 15 w 79"/>
                <a:gd name="T13" fmla="*/ 5 h 9"/>
                <a:gd name="T14" fmla="*/ 7 w 79"/>
                <a:gd name="T15" fmla="*/ 3 h 9"/>
                <a:gd name="T16" fmla="*/ 0 w 79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9"/>
                <a:gd name="T29" fmla="*/ 79 w 7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9">
                  <a:moveTo>
                    <a:pt x="79" y="8"/>
                  </a:moveTo>
                  <a:lnTo>
                    <a:pt x="68" y="9"/>
                  </a:lnTo>
                  <a:lnTo>
                    <a:pt x="56" y="9"/>
                  </a:lnTo>
                  <a:lnTo>
                    <a:pt x="45" y="9"/>
                  </a:lnTo>
                  <a:lnTo>
                    <a:pt x="34" y="8"/>
                  </a:lnTo>
                  <a:lnTo>
                    <a:pt x="24" y="7"/>
                  </a:lnTo>
                  <a:lnTo>
                    <a:pt x="15" y="5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6" name="Line 1004"/>
            <p:cNvSpPr>
              <a:spLocks noChangeAspect="1" noChangeShapeType="1"/>
            </p:cNvSpPr>
            <p:nvPr/>
          </p:nvSpPr>
          <p:spPr bwMode="auto">
            <a:xfrm>
              <a:off x="4202" y="2073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7" name="Freeform 1005"/>
            <p:cNvSpPr>
              <a:spLocks noChangeAspect="1"/>
            </p:cNvSpPr>
            <p:nvPr/>
          </p:nvSpPr>
          <p:spPr bwMode="auto">
            <a:xfrm>
              <a:off x="4164" y="2151"/>
              <a:ext cx="36" cy="46"/>
            </a:xfrm>
            <a:custGeom>
              <a:avLst/>
              <a:gdLst>
                <a:gd name="T0" fmla="*/ 0 w 36"/>
                <a:gd name="T1" fmla="*/ 46 h 46"/>
                <a:gd name="T2" fmla="*/ 9 w 36"/>
                <a:gd name="T3" fmla="*/ 40 h 46"/>
                <a:gd name="T4" fmla="*/ 18 w 36"/>
                <a:gd name="T5" fmla="*/ 33 h 46"/>
                <a:gd name="T6" fmla="*/ 24 w 36"/>
                <a:gd name="T7" fmla="*/ 26 h 46"/>
                <a:gd name="T8" fmla="*/ 29 w 36"/>
                <a:gd name="T9" fmla="*/ 20 h 46"/>
                <a:gd name="T10" fmla="*/ 33 w 36"/>
                <a:gd name="T11" fmla="*/ 13 h 46"/>
                <a:gd name="T12" fmla="*/ 35 w 36"/>
                <a:gd name="T13" fmla="*/ 6 h 46"/>
                <a:gd name="T14" fmla="*/ 36 w 36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46"/>
                <a:gd name="T26" fmla="*/ 36 w 36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46">
                  <a:moveTo>
                    <a:pt x="0" y="46"/>
                  </a:moveTo>
                  <a:lnTo>
                    <a:pt x="9" y="40"/>
                  </a:lnTo>
                  <a:lnTo>
                    <a:pt x="18" y="33"/>
                  </a:lnTo>
                  <a:lnTo>
                    <a:pt x="24" y="26"/>
                  </a:lnTo>
                  <a:lnTo>
                    <a:pt x="29" y="20"/>
                  </a:lnTo>
                  <a:lnTo>
                    <a:pt x="33" y="13"/>
                  </a:lnTo>
                  <a:lnTo>
                    <a:pt x="35" y="6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8" name="Line 1006"/>
            <p:cNvSpPr>
              <a:spLocks noChangeAspect="1" noChangeShapeType="1"/>
            </p:cNvSpPr>
            <p:nvPr/>
          </p:nvSpPr>
          <p:spPr bwMode="auto">
            <a:xfrm flipV="1">
              <a:off x="3914" y="2256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79" name="Freeform 1007"/>
            <p:cNvSpPr>
              <a:spLocks noChangeAspect="1"/>
            </p:cNvSpPr>
            <p:nvPr/>
          </p:nvSpPr>
          <p:spPr bwMode="auto">
            <a:xfrm>
              <a:off x="3926" y="2156"/>
              <a:ext cx="216" cy="52"/>
            </a:xfrm>
            <a:custGeom>
              <a:avLst/>
              <a:gdLst>
                <a:gd name="T0" fmla="*/ 216 w 216"/>
                <a:gd name="T1" fmla="*/ 0 h 52"/>
                <a:gd name="T2" fmla="*/ 197 w 216"/>
                <a:gd name="T3" fmla="*/ 9 h 52"/>
                <a:gd name="T4" fmla="*/ 175 w 216"/>
                <a:gd name="T5" fmla="*/ 17 h 52"/>
                <a:gd name="T6" fmla="*/ 151 w 216"/>
                <a:gd name="T7" fmla="*/ 24 h 52"/>
                <a:gd name="T8" fmla="*/ 124 w 216"/>
                <a:gd name="T9" fmla="*/ 31 h 52"/>
                <a:gd name="T10" fmla="*/ 96 w 216"/>
                <a:gd name="T11" fmla="*/ 37 h 52"/>
                <a:gd name="T12" fmla="*/ 65 w 216"/>
                <a:gd name="T13" fmla="*/ 43 h 52"/>
                <a:gd name="T14" fmla="*/ 33 w 216"/>
                <a:gd name="T15" fmla="*/ 48 h 52"/>
                <a:gd name="T16" fmla="*/ 0 w 216"/>
                <a:gd name="T17" fmla="*/ 52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"/>
                <a:gd name="T28" fmla="*/ 0 h 52"/>
                <a:gd name="T29" fmla="*/ 216 w 2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" h="52">
                  <a:moveTo>
                    <a:pt x="216" y="0"/>
                  </a:moveTo>
                  <a:lnTo>
                    <a:pt x="197" y="9"/>
                  </a:lnTo>
                  <a:lnTo>
                    <a:pt x="175" y="17"/>
                  </a:lnTo>
                  <a:lnTo>
                    <a:pt x="151" y="24"/>
                  </a:lnTo>
                  <a:lnTo>
                    <a:pt x="124" y="31"/>
                  </a:lnTo>
                  <a:lnTo>
                    <a:pt x="96" y="37"/>
                  </a:lnTo>
                  <a:lnTo>
                    <a:pt x="65" y="43"/>
                  </a:lnTo>
                  <a:lnTo>
                    <a:pt x="33" y="48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0" name="Freeform 1008"/>
            <p:cNvSpPr>
              <a:spLocks noChangeAspect="1"/>
            </p:cNvSpPr>
            <p:nvPr/>
          </p:nvSpPr>
          <p:spPr bwMode="auto">
            <a:xfrm>
              <a:off x="3921" y="2198"/>
              <a:ext cx="225" cy="58"/>
            </a:xfrm>
            <a:custGeom>
              <a:avLst/>
              <a:gdLst>
                <a:gd name="T0" fmla="*/ 0 w 225"/>
                <a:gd name="T1" fmla="*/ 58 h 58"/>
                <a:gd name="T2" fmla="*/ 36 w 225"/>
                <a:gd name="T3" fmla="*/ 54 h 58"/>
                <a:gd name="T4" fmla="*/ 70 w 225"/>
                <a:gd name="T5" fmla="*/ 48 h 58"/>
                <a:gd name="T6" fmla="*/ 103 w 225"/>
                <a:gd name="T7" fmla="*/ 42 h 58"/>
                <a:gd name="T8" fmla="*/ 133 w 225"/>
                <a:gd name="T9" fmla="*/ 35 h 58"/>
                <a:gd name="T10" fmla="*/ 160 w 225"/>
                <a:gd name="T11" fmla="*/ 28 h 58"/>
                <a:gd name="T12" fmla="*/ 185 w 225"/>
                <a:gd name="T13" fmla="*/ 19 h 58"/>
                <a:gd name="T14" fmla="*/ 206 w 225"/>
                <a:gd name="T15" fmla="*/ 10 h 58"/>
                <a:gd name="T16" fmla="*/ 225 w 225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5"/>
                <a:gd name="T28" fmla="*/ 0 h 58"/>
                <a:gd name="T29" fmla="*/ 225 w 225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5" h="58">
                  <a:moveTo>
                    <a:pt x="0" y="58"/>
                  </a:moveTo>
                  <a:lnTo>
                    <a:pt x="36" y="54"/>
                  </a:lnTo>
                  <a:lnTo>
                    <a:pt x="70" y="48"/>
                  </a:lnTo>
                  <a:lnTo>
                    <a:pt x="103" y="42"/>
                  </a:lnTo>
                  <a:lnTo>
                    <a:pt x="133" y="35"/>
                  </a:lnTo>
                  <a:lnTo>
                    <a:pt x="160" y="28"/>
                  </a:lnTo>
                  <a:lnTo>
                    <a:pt x="185" y="19"/>
                  </a:lnTo>
                  <a:lnTo>
                    <a:pt x="206" y="1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1" name="Freeform 1009"/>
            <p:cNvSpPr>
              <a:spLocks noChangeAspect="1"/>
            </p:cNvSpPr>
            <p:nvPr/>
          </p:nvSpPr>
          <p:spPr bwMode="auto">
            <a:xfrm>
              <a:off x="3826" y="2197"/>
              <a:ext cx="12" cy="15"/>
            </a:xfrm>
            <a:custGeom>
              <a:avLst/>
              <a:gdLst>
                <a:gd name="T0" fmla="*/ 12 w 12"/>
                <a:gd name="T1" fmla="*/ 0 h 15"/>
                <a:gd name="T2" fmla="*/ 9 w 12"/>
                <a:gd name="T3" fmla="*/ 0 h 15"/>
                <a:gd name="T4" fmla="*/ 6 w 12"/>
                <a:gd name="T5" fmla="*/ 2 h 15"/>
                <a:gd name="T6" fmla="*/ 4 w 12"/>
                <a:gd name="T7" fmla="*/ 4 h 15"/>
                <a:gd name="T8" fmla="*/ 2 w 12"/>
                <a:gd name="T9" fmla="*/ 8 h 15"/>
                <a:gd name="T10" fmla="*/ 1 w 12"/>
                <a:gd name="T11" fmla="*/ 13 h 15"/>
                <a:gd name="T12" fmla="*/ 0 w 12"/>
                <a:gd name="T13" fmla="*/ 15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5"/>
                <a:gd name="T23" fmla="*/ 12 w 12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5">
                  <a:moveTo>
                    <a:pt x="12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1" y="13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2" name="Freeform 1010"/>
            <p:cNvSpPr>
              <a:spLocks noChangeAspect="1"/>
            </p:cNvSpPr>
            <p:nvPr/>
          </p:nvSpPr>
          <p:spPr bwMode="auto">
            <a:xfrm>
              <a:off x="3829" y="2196"/>
              <a:ext cx="10" cy="15"/>
            </a:xfrm>
            <a:custGeom>
              <a:avLst/>
              <a:gdLst>
                <a:gd name="T0" fmla="*/ 0 w 10"/>
                <a:gd name="T1" fmla="*/ 15 h 15"/>
                <a:gd name="T2" fmla="*/ 1 w 10"/>
                <a:gd name="T3" fmla="*/ 14 h 15"/>
                <a:gd name="T4" fmla="*/ 2 w 10"/>
                <a:gd name="T5" fmla="*/ 9 h 15"/>
                <a:gd name="T6" fmla="*/ 4 w 10"/>
                <a:gd name="T7" fmla="*/ 5 h 15"/>
                <a:gd name="T8" fmla="*/ 6 w 10"/>
                <a:gd name="T9" fmla="*/ 2 h 15"/>
                <a:gd name="T10" fmla="*/ 9 w 10"/>
                <a:gd name="T11" fmla="*/ 1 h 15"/>
                <a:gd name="T12" fmla="*/ 10 w 10"/>
                <a:gd name="T13" fmla="*/ 0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5"/>
                <a:gd name="T23" fmla="*/ 10 w 10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5">
                  <a:moveTo>
                    <a:pt x="0" y="15"/>
                  </a:moveTo>
                  <a:lnTo>
                    <a:pt x="1" y="14"/>
                  </a:lnTo>
                  <a:lnTo>
                    <a:pt x="2" y="9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3" name="Freeform 1011"/>
            <p:cNvSpPr>
              <a:spLocks noChangeAspect="1"/>
            </p:cNvSpPr>
            <p:nvPr/>
          </p:nvSpPr>
          <p:spPr bwMode="auto">
            <a:xfrm>
              <a:off x="3820" y="2146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4" name="Freeform 1012"/>
            <p:cNvSpPr>
              <a:spLocks noChangeAspect="1"/>
            </p:cNvSpPr>
            <p:nvPr/>
          </p:nvSpPr>
          <p:spPr bwMode="auto">
            <a:xfrm>
              <a:off x="3862" y="2131"/>
              <a:ext cx="5" cy="1"/>
            </a:xfrm>
            <a:custGeom>
              <a:avLst/>
              <a:gdLst>
                <a:gd name="T0" fmla="*/ 0 w 5"/>
                <a:gd name="T1" fmla="*/ 0 h 1"/>
                <a:gd name="T2" fmla="*/ 1 w 5"/>
                <a:gd name="T3" fmla="*/ 0 h 1"/>
                <a:gd name="T4" fmla="*/ 3 w 5"/>
                <a:gd name="T5" fmla="*/ 0 h 1"/>
                <a:gd name="T6" fmla="*/ 5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5" name="Line 1013"/>
            <p:cNvSpPr>
              <a:spLocks noChangeAspect="1" noChangeShapeType="1"/>
            </p:cNvSpPr>
            <p:nvPr/>
          </p:nvSpPr>
          <p:spPr bwMode="auto">
            <a:xfrm flipH="1">
              <a:off x="4144" y="215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6" name="Freeform 1014"/>
            <p:cNvSpPr>
              <a:spLocks noChangeAspect="1"/>
            </p:cNvSpPr>
            <p:nvPr/>
          </p:nvSpPr>
          <p:spPr bwMode="auto">
            <a:xfrm>
              <a:off x="4163" y="2197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1 h 3"/>
                <a:gd name="T10" fmla="*/ 1 w 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3"/>
                <a:gd name="T20" fmla="*/ 1 w 1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7" name="Freeform 1015"/>
            <p:cNvSpPr>
              <a:spLocks noChangeAspect="1"/>
            </p:cNvSpPr>
            <p:nvPr/>
          </p:nvSpPr>
          <p:spPr bwMode="auto">
            <a:xfrm>
              <a:off x="4161" y="2185"/>
              <a:ext cx="20" cy="16"/>
            </a:xfrm>
            <a:custGeom>
              <a:avLst/>
              <a:gdLst>
                <a:gd name="T0" fmla="*/ 20 w 20"/>
                <a:gd name="T1" fmla="*/ 0 h 16"/>
                <a:gd name="T2" fmla="*/ 17 w 20"/>
                <a:gd name="T3" fmla="*/ 3 h 16"/>
                <a:gd name="T4" fmla="*/ 9 w 20"/>
                <a:gd name="T5" fmla="*/ 9 h 16"/>
                <a:gd name="T6" fmla="*/ 0 w 20"/>
                <a:gd name="T7" fmla="*/ 16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6"/>
                <a:gd name="T14" fmla="*/ 20 w 20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6">
                  <a:moveTo>
                    <a:pt x="20" y="0"/>
                  </a:moveTo>
                  <a:lnTo>
                    <a:pt x="17" y="3"/>
                  </a:lnTo>
                  <a:lnTo>
                    <a:pt x="9" y="9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8" name="Freeform 1016"/>
            <p:cNvSpPr>
              <a:spLocks noChangeAspect="1"/>
            </p:cNvSpPr>
            <p:nvPr/>
          </p:nvSpPr>
          <p:spPr bwMode="auto">
            <a:xfrm>
              <a:off x="3920" y="2119"/>
              <a:ext cx="207" cy="49"/>
            </a:xfrm>
            <a:custGeom>
              <a:avLst/>
              <a:gdLst>
                <a:gd name="T0" fmla="*/ 0 w 207"/>
                <a:gd name="T1" fmla="*/ 49 h 49"/>
                <a:gd name="T2" fmla="*/ 46 w 207"/>
                <a:gd name="T3" fmla="*/ 43 h 49"/>
                <a:gd name="T4" fmla="*/ 89 w 207"/>
                <a:gd name="T5" fmla="*/ 36 h 49"/>
                <a:gd name="T6" fmla="*/ 128 w 207"/>
                <a:gd name="T7" fmla="*/ 27 h 49"/>
                <a:gd name="T8" fmla="*/ 164 w 207"/>
                <a:gd name="T9" fmla="*/ 17 h 49"/>
                <a:gd name="T10" fmla="*/ 194 w 207"/>
                <a:gd name="T11" fmla="*/ 6 h 49"/>
                <a:gd name="T12" fmla="*/ 207 w 207"/>
                <a:gd name="T13" fmla="*/ 0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49"/>
                <a:gd name="T23" fmla="*/ 207 w 207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49">
                  <a:moveTo>
                    <a:pt x="0" y="49"/>
                  </a:moveTo>
                  <a:lnTo>
                    <a:pt x="46" y="43"/>
                  </a:lnTo>
                  <a:lnTo>
                    <a:pt x="89" y="36"/>
                  </a:lnTo>
                  <a:lnTo>
                    <a:pt x="128" y="27"/>
                  </a:lnTo>
                  <a:lnTo>
                    <a:pt x="164" y="17"/>
                  </a:lnTo>
                  <a:lnTo>
                    <a:pt x="194" y="6"/>
                  </a:lnTo>
                  <a:lnTo>
                    <a:pt x="20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89" name="Freeform 1017"/>
            <p:cNvSpPr>
              <a:spLocks noChangeAspect="1"/>
            </p:cNvSpPr>
            <p:nvPr/>
          </p:nvSpPr>
          <p:spPr bwMode="auto">
            <a:xfrm>
              <a:off x="3777" y="1950"/>
              <a:ext cx="294" cy="36"/>
            </a:xfrm>
            <a:custGeom>
              <a:avLst/>
              <a:gdLst>
                <a:gd name="T0" fmla="*/ 294 w 294"/>
                <a:gd name="T1" fmla="*/ 36 h 36"/>
                <a:gd name="T2" fmla="*/ 291 w 294"/>
                <a:gd name="T3" fmla="*/ 34 h 36"/>
                <a:gd name="T4" fmla="*/ 253 w 294"/>
                <a:gd name="T5" fmla="*/ 25 h 36"/>
                <a:gd name="T6" fmla="*/ 212 w 294"/>
                <a:gd name="T7" fmla="*/ 17 h 36"/>
                <a:gd name="T8" fmla="*/ 168 w 294"/>
                <a:gd name="T9" fmla="*/ 10 h 36"/>
                <a:gd name="T10" fmla="*/ 121 w 294"/>
                <a:gd name="T11" fmla="*/ 5 h 36"/>
                <a:gd name="T12" fmla="*/ 72 w 294"/>
                <a:gd name="T13" fmla="*/ 2 h 36"/>
                <a:gd name="T14" fmla="*/ 22 w 294"/>
                <a:gd name="T15" fmla="*/ 0 h 36"/>
                <a:gd name="T16" fmla="*/ 0 w 294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4"/>
                <a:gd name="T28" fmla="*/ 0 h 36"/>
                <a:gd name="T29" fmla="*/ 294 w 294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4" h="36">
                  <a:moveTo>
                    <a:pt x="294" y="36"/>
                  </a:moveTo>
                  <a:lnTo>
                    <a:pt x="291" y="34"/>
                  </a:lnTo>
                  <a:lnTo>
                    <a:pt x="253" y="25"/>
                  </a:lnTo>
                  <a:lnTo>
                    <a:pt x="212" y="17"/>
                  </a:lnTo>
                  <a:lnTo>
                    <a:pt x="168" y="10"/>
                  </a:lnTo>
                  <a:lnTo>
                    <a:pt x="121" y="5"/>
                  </a:lnTo>
                  <a:lnTo>
                    <a:pt x="72" y="2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0" name="Freeform 1018"/>
            <p:cNvSpPr>
              <a:spLocks noChangeAspect="1"/>
            </p:cNvSpPr>
            <p:nvPr/>
          </p:nvSpPr>
          <p:spPr bwMode="auto">
            <a:xfrm>
              <a:off x="4159" y="2185"/>
              <a:ext cx="21" cy="16"/>
            </a:xfrm>
            <a:custGeom>
              <a:avLst/>
              <a:gdLst>
                <a:gd name="T0" fmla="*/ 0 w 21"/>
                <a:gd name="T1" fmla="*/ 16 h 16"/>
                <a:gd name="T2" fmla="*/ 10 w 21"/>
                <a:gd name="T3" fmla="*/ 10 h 16"/>
                <a:gd name="T4" fmla="*/ 18 w 21"/>
                <a:gd name="T5" fmla="*/ 3 h 16"/>
                <a:gd name="T6" fmla="*/ 21 w 21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6"/>
                <a:gd name="T14" fmla="*/ 21 w 21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6">
                  <a:moveTo>
                    <a:pt x="0" y="16"/>
                  </a:moveTo>
                  <a:lnTo>
                    <a:pt x="10" y="10"/>
                  </a:lnTo>
                  <a:lnTo>
                    <a:pt x="18" y="3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1" name="Freeform 1019"/>
            <p:cNvSpPr>
              <a:spLocks noChangeAspect="1"/>
            </p:cNvSpPr>
            <p:nvPr/>
          </p:nvSpPr>
          <p:spPr bwMode="auto">
            <a:xfrm>
              <a:off x="3852" y="2253"/>
              <a:ext cx="69" cy="8"/>
            </a:xfrm>
            <a:custGeom>
              <a:avLst/>
              <a:gdLst>
                <a:gd name="T0" fmla="*/ 0 w 69"/>
                <a:gd name="T1" fmla="*/ 0 h 8"/>
                <a:gd name="T2" fmla="*/ 6 w 69"/>
                <a:gd name="T3" fmla="*/ 2 h 8"/>
                <a:gd name="T4" fmla="*/ 13 w 69"/>
                <a:gd name="T5" fmla="*/ 4 h 8"/>
                <a:gd name="T6" fmla="*/ 21 w 69"/>
                <a:gd name="T7" fmla="*/ 6 h 8"/>
                <a:gd name="T8" fmla="*/ 30 w 69"/>
                <a:gd name="T9" fmla="*/ 7 h 8"/>
                <a:gd name="T10" fmla="*/ 40 w 69"/>
                <a:gd name="T11" fmla="*/ 7 h 8"/>
                <a:gd name="T12" fmla="*/ 49 w 69"/>
                <a:gd name="T13" fmla="*/ 8 h 8"/>
                <a:gd name="T14" fmla="*/ 59 w 69"/>
                <a:gd name="T15" fmla="*/ 7 h 8"/>
                <a:gd name="T16" fmla="*/ 69 w 69"/>
                <a:gd name="T17" fmla="*/ 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8"/>
                <a:gd name="T29" fmla="*/ 69 w 6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8">
                  <a:moveTo>
                    <a:pt x="0" y="0"/>
                  </a:moveTo>
                  <a:lnTo>
                    <a:pt x="6" y="2"/>
                  </a:lnTo>
                  <a:lnTo>
                    <a:pt x="13" y="4"/>
                  </a:lnTo>
                  <a:lnTo>
                    <a:pt x="21" y="6"/>
                  </a:lnTo>
                  <a:lnTo>
                    <a:pt x="30" y="7"/>
                  </a:lnTo>
                  <a:lnTo>
                    <a:pt x="40" y="7"/>
                  </a:lnTo>
                  <a:lnTo>
                    <a:pt x="49" y="8"/>
                  </a:lnTo>
                  <a:lnTo>
                    <a:pt x="59" y="7"/>
                  </a:lnTo>
                  <a:lnTo>
                    <a:pt x="69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2" name="Line 1020"/>
            <p:cNvSpPr>
              <a:spLocks noChangeAspect="1" noChangeShapeType="1"/>
            </p:cNvSpPr>
            <p:nvPr/>
          </p:nvSpPr>
          <p:spPr bwMode="auto">
            <a:xfrm>
              <a:off x="4147" y="2191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3" name="Freeform 1021"/>
            <p:cNvSpPr>
              <a:spLocks noChangeAspect="1"/>
            </p:cNvSpPr>
            <p:nvPr/>
          </p:nvSpPr>
          <p:spPr bwMode="auto">
            <a:xfrm>
              <a:off x="3921" y="2202"/>
              <a:ext cx="226" cy="58"/>
            </a:xfrm>
            <a:custGeom>
              <a:avLst/>
              <a:gdLst>
                <a:gd name="T0" fmla="*/ 0 w 226"/>
                <a:gd name="T1" fmla="*/ 58 h 58"/>
                <a:gd name="T2" fmla="*/ 36 w 226"/>
                <a:gd name="T3" fmla="*/ 53 h 58"/>
                <a:gd name="T4" fmla="*/ 71 w 226"/>
                <a:gd name="T5" fmla="*/ 48 h 58"/>
                <a:gd name="T6" fmla="*/ 103 w 226"/>
                <a:gd name="T7" fmla="*/ 42 h 58"/>
                <a:gd name="T8" fmla="*/ 133 w 226"/>
                <a:gd name="T9" fmla="*/ 35 h 58"/>
                <a:gd name="T10" fmla="*/ 161 w 226"/>
                <a:gd name="T11" fmla="*/ 27 h 58"/>
                <a:gd name="T12" fmla="*/ 186 w 226"/>
                <a:gd name="T13" fmla="*/ 18 h 58"/>
                <a:gd name="T14" fmla="*/ 207 w 226"/>
                <a:gd name="T15" fmla="*/ 9 h 58"/>
                <a:gd name="T16" fmla="*/ 226 w 226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6"/>
                <a:gd name="T28" fmla="*/ 0 h 58"/>
                <a:gd name="T29" fmla="*/ 226 w 226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6" h="58">
                  <a:moveTo>
                    <a:pt x="0" y="58"/>
                  </a:moveTo>
                  <a:lnTo>
                    <a:pt x="36" y="53"/>
                  </a:lnTo>
                  <a:lnTo>
                    <a:pt x="71" y="48"/>
                  </a:lnTo>
                  <a:lnTo>
                    <a:pt x="103" y="42"/>
                  </a:lnTo>
                  <a:lnTo>
                    <a:pt x="133" y="35"/>
                  </a:lnTo>
                  <a:lnTo>
                    <a:pt x="161" y="27"/>
                  </a:lnTo>
                  <a:lnTo>
                    <a:pt x="186" y="18"/>
                  </a:lnTo>
                  <a:lnTo>
                    <a:pt x="207" y="9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4" name="Line 1022"/>
            <p:cNvSpPr>
              <a:spLocks noChangeAspect="1" noChangeShapeType="1"/>
            </p:cNvSpPr>
            <p:nvPr/>
          </p:nvSpPr>
          <p:spPr bwMode="auto">
            <a:xfrm>
              <a:off x="3814" y="2241"/>
              <a:ext cx="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5" name="Line 1023"/>
            <p:cNvSpPr>
              <a:spLocks noChangeAspect="1" noChangeShapeType="1"/>
            </p:cNvSpPr>
            <p:nvPr/>
          </p:nvSpPr>
          <p:spPr bwMode="auto">
            <a:xfrm>
              <a:off x="3832" y="2213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6" name="Line 0"/>
            <p:cNvSpPr>
              <a:spLocks noChangeAspect="1" noChangeShapeType="1"/>
            </p:cNvSpPr>
            <p:nvPr/>
          </p:nvSpPr>
          <p:spPr bwMode="auto">
            <a:xfrm>
              <a:off x="3832" y="2243"/>
              <a:ext cx="2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7" name="Freeform 1"/>
            <p:cNvSpPr>
              <a:spLocks noChangeAspect="1"/>
            </p:cNvSpPr>
            <p:nvPr/>
          </p:nvSpPr>
          <p:spPr bwMode="auto">
            <a:xfrm>
              <a:off x="3820" y="2244"/>
              <a:ext cx="7" cy="1"/>
            </a:xfrm>
            <a:custGeom>
              <a:avLst/>
              <a:gdLst>
                <a:gd name="T0" fmla="*/ 7 w 7"/>
                <a:gd name="T1" fmla="*/ 0 h 1"/>
                <a:gd name="T2" fmla="*/ 6 w 7"/>
                <a:gd name="T3" fmla="*/ 0 h 1"/>
                <a:gd name="T4" fmla="*/ 6 w 7"/>
                <a:gd name="T5" fmla="*/ 0 h 1"/>
                <a:gd name="T6" fmla="*/ 5 w 7"/>
                <a:gd name="T7" fmla="*/ 0 h 1"/>
                <a:gd name="T8" fmla="*/ 4 w 7"/>
                <a:gd name="T9" fmla="*/ 0 h 1"/>
                <a:gd name="T10" fmla="*/ 3 w 7"/>
                <a:gd name="T11" fmla="*/ 0 h 1"/>
                <a:gd name="T12" fmla="*/ 2 w 7"/>
                <a:gd name="T13" fmla="*/ 0 h 1"/>
                <a:gd name="T14" fmla="*/ 1 w 7"/>
                <a:gd name="T15" fmla="*/ 0 h 1"/>
                <a:gd name="T16" fmla="*/ 1 w 7"/>
                <a:gd name="T17" fmla="*/ 0 h 1"/>
                <a:gd name="T18" fmla="*/ 0 w 7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"/>
                <a:gd name="T32" fmla="*/ 7 w 7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">
                  <a:moveTo>
                    <a:pt x="7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8" name="Line 2"/>
            <p:cNvSpPr>
              <a:spLocks noChangeAspect="1" noChangeShapeType="1"/>
            </p:cNvSpPr>
            <p:nvPr/>
          </p:nvSpPr>
          <p:spPr bwMode="auto">
            <a:xfrm flipV="1">
              <a:off x="3827" y="2243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9" name="Freeform 3"/>
            <p:cNvSpPr>
              <a:spLocks noChangeAspect="1"/>
            </p:cNvSpPr>
            <p:nvPr/>
          </p:nvSpPr>
          <p:spPr bwMode="auto">
            <a:xfrm>
              <a:off x="3812" y="2239"/>
              <a:ext cx="2" cy="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0 h 2"/>
                <a:gd name="T4" fmla="*/ 1 w 2"/>
                <a:gd name="T5" fmla="*/ 1 h 2"/>
                <a:gd name="T6" fmla="*/ 2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0" name="Freeform 4"/>
            <p:cNvSpPr>
              <a:spLocks noChangeAspect="1"/>
            </p:cNvSpPr>
            <p:nvPr/>
          </p:nvSpPr>
          <p:spPr bwMode="auto">
            <a:xfrm>
              <a:off x="3762" y="2113"/>
              <a:ext cx="70" cy="31"/>
            </a:xfrm>
            <a:custGeom>
              <a:avLst/>
              <a:gdLst>
                <a:gd name="T0" fmla="*/ 70 w 70"/>
                <a:gd name="T1" fmla="*/ 31 h 31"/>
                <a:gd name="T2" fmla="*/ 66 w 70"/>
                <a:gd name="T3" fmla="*/ 28 h 31"/>
                <a:gd name="T4" fmla="*/ 46 w 70"/>
                <a:gd name="T5" fmla="*/ 17 h 31"/>
                <a:gd name="T6" fmla="*/ 22 w 70"/>
                <a:gd name="T7" fmla="*/ 7 h 31"/>
                <a:gd name="T8" fmla="*/ 0 w 70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31"/>
                <a:gd name="T17" fmla="*/ 70 w 7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31">
                  <a:moveTo>
                    <a:pt x="70" y="31"/>
                  </a:moveTo>
                  <a:lnTo>
                    <a:pt x="66" y="28"/>
                  </a:lnTo>
                  <a:lnTo>
                    <a:pt x="46" y="17"/>
                  </a:lnTo>
                  <a:lnTo>
                    <a:pt x="22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1" name="Freeform 5"/>
            <p:cNvSpPr>
              <a:spLocks noChangeAspect="1"/>
            </p:cNvSpPr>
            <p:nvPr/>
          </p:nvSpPr>
          <p:spPr bwMode="auto">
            <a:xfrm>
              <a:off x="4152" y="2201"/>
              <a:ext cx="7" cy="1"/>
            </a:xfrm>
            <a:custGeom>
              <a:avLst/>
              <a:gdLst>
                <a:gd name="T0" fmla="*/ 7 w 7"/>
                <a:gd name="T1" fmla="*/ 0 h 1"/>
                <a:gd name="T2" fmla="*/ 6 w 7"/>
                <a:gd name="T3" fmla="*/ 1 h 1"/>
                <a:gd name="T4" fmla="*/ 4 w 7"/>
                <a:gd name="T5" fmla="*/ 1 h 1"/>
                <a:gd name="T6" fmla="*/ 3 w 7"/>
                <a:gd name="T7" fmla="*/ 1 h 1"/>
                <a:gd name="T8" fmla="*/ 1 w 7"/>
                <a:gd name="T9" fmla="*/ 1 h 1"/>
                <a:gd name="T10" fmla="*/ 0 w 7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"/>
                <a:gd name="T20" fmla="*/ 7 w 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">
                  <a:moveTo>
                    <a:pt x="7" y="0"/>
                  </a:moveTo>
                  <a:lnTo>
                    <a:pt x="6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2" name="Line 6"/>
            <p:cNvSpPr>
              <a:spLocks noChangeAspect="1" noChangeShapeType="1"/>
            </p:cNvSpPr>
            <p:nvPr/>
          </p:nvSpPr>
          <p:spPr bwMode="auto">
            <a:xfrm>
              <a:off x="4147" y="220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3" name="Line 7"/>
            <p:cNvSpPr>
              <a:spLocks noChangeAspect="1" noChangeShapeType="1"/>
            </p:cNvSpPr>
            <p:nvPr/>
          </p:nvSpPr>
          <p:spPr bwMode="auto">
            <a:xfrm>
              <a:off x="3762" y="2129"/>
              <a:ext cx="49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4" name="Freeform 8"/>
            <p:cNvSpPr>
              <a:spLocks noChangeAspect="1"/>
            </p:cNvSpPr>
            <p:nvPr/>
          </p:nvSpPr>
          <p:spPr bwMode="auto">
            <a:xfrm>
              <a:off x="3063" y="1317"/>
              <a:ext cx="78" cy="179"/>
            </a:xfrm>
            <a:custGeom>
              <a:avLst/>
              <a:gdLst>
                <a:gd name="T0" fmla="*/ 0 w 78"/>
                <a:gd name="T1" fmla="*/ 179 h 179"/>
                <a:gd name="T2" fmla="*/ 14 w 78"/>
                <a:gd name="T3" fmla="*/ 175 h 179"/>
                <a:gd name="T4" fmla="*/ 29 w 78"/>
                <a:gd name="T5" fmla="*/ 165 h 179"/>
                <a:gd name="T6" fmla="*/ 44 w 78"/>
                <a:gd name="T7" fmla="*/ 150 h 179"/>
                <a:gd name="T8" fmla="*/ 57 w 78"/>
                <a:gd name="T9" fmla="*/ 129 h 179"/>
                <a:gd name="T10" fmla="*/ 68 w 78"/>
                <a:gd name="T11" fmla="*/ 106 h 179"/>
                <a:gd name="T12" fmla="*/ 75 w 78"/>
                <a:gd name="T13" fmla="*/ 81 h 179"/>
                <a:gd name="T14" fmla="*/ 78 w 78"/>
                <a:gd name="T15" fmla="*/ 56 h 179"/>
                <a:gd name="T16" fmla="*/ 78 w 78"/>
                <a:gd name="T17" fmla="*/ 34 h 179"/>
                <a:gd name="T18" fmla="*/ 74 w 78"/>
                <a:gd name="T19" fmla="*/ 14 h 179"/>
                <a:gd name="T20" fmla="*/ 66 w 78"/>
                <a:gd name="T21" fmla="*/ 0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179"/>
                <a:gd name="T35" fmla="*/ 78 w 78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179">
                  <a:moveTo>
                    <a:pt x="0" y="179"/>
                  </a:moveTo>
                  <a:lnTo>
                    <a:pt x="14" y="175"/>
                  </a:lnTo>
                  <a:lnTo>
                    <a:pt x="29" y="165"/>
                  </a:lnTo>
                  <a:lnTo>
                    <a:pt x="44" y="150"/>
                  </a:lnTo>
                  <a:lnTo>
                    <a:pt x="57" y="129"/>
                  </a:lnTo>
                  <a:lnTo>
                    <a:pt x="68" y="106"/>
                  </a:lnTo>
                  <a:lnTo>
                    <a:pt x="75" y="81"/>
                  </a:lnTo>
                  <a:lnTo>
                    <a:pt x="78" y="56"/>
                  </a:lnTo>
                  <a:lnTo>
                    <a:pt x="78" y="34"/>
                  </a:lnTo>
                  <a:lnTo>
                    <a:pt x="74" y="14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5" name="Freeform 9"/>
            <p:cNvSpPr>
              <a:spLocks noChangeAspect="1"/>
            </p:cNvSpPr>
            <p:nvPr/>
          </p:nvSpPr>
          <p:spPr bwMode="auto">
            <a:xfrm>
              <a:off x="3129" y="1308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5 w 17"/>
                <a:gd name="T3" fmla="*/ 0 h 9"/>
                <a:gd name="T4" fmla="*/ 13 w 17"/>
                <a:gd name="T5" fmla="*/ 0 h 9"/>
                <a:gd name="T6" fmla="*/ 10 w 17"/>
                <a:gd name="T7" fmla="*/ 0 h 9"/>
                <a:gd name="T8" fmla="*/ 8 w 17"/>
                <a:gd name="T9" fmla="*/ 1 h 9"/>
                <a:gd name="T10" fmla="*/ 5 w 17"/>
                <a:gd name="T11" fmla="*/ 2 h 9"/>
                <a:gd name="T12" fmla="*/ 3 w 17"/>
                <a:gd name="T13" fmla="*/ 4 h 9"/>
                <a:gd name="T14" fmla="*/ 1 w 17"/>
                <a:gd name="T15" fmla="*/ 6 h 9"/>
                <a:gd name="T16" fmla="*/ 0 w 17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9"/>
                <a:gd name="T29" fmla="*/ 17 w 1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9">
                  <a:moveTo>
                    <a:pt x="17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6" name="Freeform 10"/>
            <p:cNvSpPr>
              <a:spLocks noChangeAspect="1"/>
            </p:cNvSpPr>
            <p:nvPr/>
          </p:nvSpPr>
          <p:spPr bwMode="auto">
            <a:xfrm>
              <a:off x="3146" y="1308"/>
              <a:ext cx="15" cy="63"/>
            </a:xfrm>
            <a:custGeom>
              <a:avLst/>
              <a:gdLst>
                <a:gd name="T0" fmla="*/ 0 w 15"/>
                <a:gd name="T1" fmla="*/ 0 h 63"/>
                <a:gd name="T2" fmla="*/ 10 w 15"/>
                <a:gd name="T3" fmla="*/ 17 h 63"/>
                <a:gd name="T4" fmla="*/ 15 w 15"/>
                <a:gd name="T5" fmla="*/ 39 h 63"/>
                <a:gd name="T6" fmla="*/ 15 w 15"/>
                <a:gd name="T7" fmla="*/ 63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63"/>
                <a:gd name="T14" fmla="*/ 15 w 15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63">
                  <a:moveTo>
                    <a:pt x="0" y="0"/>
                  </a:moveTo>
                  <a:lnTo>
                    <a:pt x="10" y="17"/>
                  </a:lnTo>
                  <a:lnTo>
                    <a:pt x="15" y="39"/>
                  </a:lnTo>
                  <a:lnTo>
                    <a:pt x="15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7" name="Freeform 11"/>
            <p:cNvSpPr>
              <a:spLocks noChangeAspect="1"/>
            </p:cNvSpPr>
            <p:nvPr/>
          </p:nvSpPr>
          <p:spPr bwMode="auto">
            <a:xfrm>
              <a:off x="3153" y="1395"/>
              <a:ext cx="5" cy="23"/>
            </a:xfrm>
            <a:custGeom>
              <a:avLst/>
              <a:gdLst>
                <a:gd name="T0" fmla="*/ 5 w 5"/>
                <a:gd name="T1" fmla="*/ 0 h 23"/>
                <a:gd name="T2" fmla="*/ 4 w 5"/>
                <a:gd name="T3" fmla="*/ 7 h 23"/>
                <a:gd name="T4" fmla="*/ 0 w 5"/>
                <a:gd name="T5" fmla="*/ 23 h 23"/>
                <a:gd name="T6" fmla="*/ 0 60000 65536"/>
                <a:gd name="T7" fmla="*/ 0 60000 65536"/>
                <a:gd name="T8" fmla="*/ 0 60000 65536"/>
                <a:gd name="T9" fmla="*/ 0 w 5"/>
                <a:gd name="T10" fmla="*/ 0 h 23"/>
                <a:gd name="T11" fmla="*/ 5 w 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3">
                  <a:moveTo>
                    <a:pt x="5" y="0"/>
                  </a:moveTo>
                  <a:lnTo>
                    <a:pt x="4" y="7"/>
                  </a:lnTo>
                  <a:lnTo>
                    <a:pt x="0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8" name="Freeform 12"/>
            <p:cNvSpPr>
              <a:spLocks noChangeAspect="1"/>
            </p:cNvSpPr>
            <p:nvPr/>
          </p:nvSpPr>
          <p:spPr bwMode="auto">
            <a:xfrm>
              <a:off x="3134" y="1440"/>
              <a:ext cx="11" cy="21"/>
            </a:xfrm>
            <a:custGeom>
              <a:avLst/>
              <a:gdLst>
                <a:gd name="T0" fmla="*/ 11 w 11"/>
                <a:gd name="T1" fmla="*/ 0 h 21"/>
                <a:gd name="T2" fmla="*/ 3 w 11"/>
                <a:gd name="T3" fmla="*/ 18 h 21"/>
                <a:gd name="T4" fmla="*/ 0 w 11"/>
                <a:gd name="T5" fmla="*/ 21 h 21"/>
                <a:gd name="T6" fmla="*/ 0 60000 65536"/>
                <a:gd name="T7" fmla="*/ 0 60000 65536"/>
                <a:gd name="T8" fmla="*/ 0 60000 65536"/>
                <a:gd name="T9" fmla="*/ 0 w 11"/>
                <a:gd name="T10" fmla="*/ 0 h 21"/>
                <a:gd name="T11" fmla="*/ 11 w 1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21">
                  <a:moveTo>
                    <a:pt x="11" y="0"/>
                  </a:moveTo>
                  <a:lnTo>
                    <a:pt x="3" y="18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9" name="Freeform 13"/>
            <p:cNvSpPr>
              <a:spLocks noChangeAspect="1"/>
            </p:cNvSpPr>
            <p:nvPr/>
          </p:nvSpPr>
          <p:spPr bwMode="auto">
            <a:xfrm>
              <a:off x="3070" y="1481"/>
              <a:ext cx="52" cy="33"/>
            </a:xfrm>
            <a:custGeom>
              <a:avLst/>
              <a:gdLst>
                <a:gd name="T0" fmla="*/ 52 w 52"/>
                <a:gd name="T1" fmla="*/ 0 h 33"/>
                <a:gd name="T2" fmla="*/ 35 w 52"/>
                <a:gd name="T3" fmla="*/ 18 h 33"/>
                <a:gd name="T4" fmla="*/ 17 w 52"/>
                <a:gd name="T5" fmla="*/ 29 h 33"/>
                <a:gd name="T6" fmla="*/ 0 w 52"/>
                <a:gd name="T7" fmla="*/ 33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33"/>
                <a:gd name="T14" fmla="*/ 52 w 52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33">
                  <a:moveTo>
                    <a:pt x="52" y="0"/>
                  </a:moveTo>
                  <a:lnTo>
                    <a:pt x="35" y="18"/>
                  </a:lnTo>
                  <a:lnTo>
                    <a:pt x="17" y="29"/>
                  </a:lnTo>
                  <a:lnTo>
                    <a:pt x="0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0" name="Freeform 14"/>
            <p:cNvSpPr>
              <a:spLocks noChangeAspect="1"/>
            </p:cNvSpPr>
            <p:nvPr/>
          </p:nvSpPr>
          <p:spPr bwMode="auto">
            <a:xfrm>
              <a:off x="3062" y="1496"/>
              <a:ext cx="8" cy="18"/>
            </a:xfrm>
            <a:custGeom>
              <a:avLst/>
              <a:gdLst>
                <a:gd name="T0" fmla="*/ 1 w 8"/>
                <a:gd name="T1" fmla="*/ 0 h 18"/>
                <a:gd name="T2" fmla="*/ 0 w 8"/>
                <a:gd name="T3" fmla="*/ 3 h 18"/>
                <a:gd name="T4" fmla="*/ 0 w 8"/>
                <a:gd name="T5" fmla="*/ 6 h 18"/>
                <a:gd name="T6" fmla="*/ 1 w 8"/>
                <a:gd name="T7" fmla="*/ 8 h 18"/>
                <a:gd name="T8" fmla="*/ 2 w 8"/>
                <a:gd name="T9" fmla="*/ 11 h 18"/>
                <a:gd name="T10" fmla="*/ 3 w 8"/>
                <a:gd name="T11" fmla="*/ 14 h 18"/>
                <a:gd name="T12" fmla="*/ 4 w 8"/>
                <a:gd name="T13" fmla="*/ 16 h 18"/>
                <a:gd name="T14" fmla="*/ 6 w 8"/>
                <a:gd name="T15" fmla="*/ 17 h 18"/>
                <a:gd name="T16" fmla="*/ 8 w 8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8"/>
                <a:gd name="T29" fmla="*/ 8 w 8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8">
                  <a:moveTo>
                    <a:pt x="1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8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 flipH="1" flipV="1">
              <a:off x="3146" y="1308"/>
              <a:ext cx="1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2" name="Freeform 16"/>
            <p:cNvSpPr>
              <a:spLocks noChangeAspect="1"/>
            </p:cNvSpPr>
            <p:nvPr/>
          </p:nvSpPr>
          <p:spPr bwMode="auto">
            <a:xfrm>
              <a:off x="3156" y="1312"/>
              <a:ext cx="6" cy="9"/>
            </a:xfrm>
            <a:custGeom>
              <a:avLst/>
              <a:gdLst>
                <a:gd name="T0" fmla="*/ 6 w 6"/>
                <a:gd name="T1" fmla="*/ 9 h 9"/>
                <a:gd name="T2" fmla="*/ 5 w 6"/>
                <a:gd name="T3" fmla="*/ 8 h 9"/>
                <a:gd name="T4" fmla="*/ 4 w 6"/>
                <a:gd name="T5" fmla="*/ 7 h 9"/>
                <a:gd name="T6" fmla="*/ 4 w 6"/>
                <a:gd name="T7" fmla="*/ 5 h 9"/>
                <a:gd name="T8" fmla="*/ 3 w 6"/>
                <a:gd name="T9" fmla="*/ 4 h 9"/>
                <a:gd name="T10" fmla="*/ 2 w 6"/>
                <a:gd name="T11" fmla="*/ 3 h 9"/>
                <a:gd name="T12" fmla="*/ 2 w 6"/>
                <a:gd name="T13" fmla="*/ 2 h 9"/>
                <a:gd name="T14" fmla="*/ 1 w 6"/>
                <a:gd name="T15" fmla="*/ 1 h 9"/>
                <a:gd name="T16" fmla="*/ 0 w 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9"/>
                <a:gd name="T29" fmla="*/ 6 w 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9">
                  <a:moveTo>
                    <a:pt x="6" y="9"/>
                  </a:moveTo>
                  <a:lnTo>
                    <a:pt x="5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 flipH="1" flipV="1">
              <a:off x="3162" y="1321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4" name="Freeform 18"/>
            <p:cNvSpPr>
              <a:spLocks noChangeAspect="1"/>
            </p:cNvSpPr>
            <p:nvPr/>
          </p:nvSpPr>
          <p:spPr bwMode="auto">
            <a:xfrm>
              <a:off x="3163" y="1324"/>
              <a:ext cx="10" cy="106"/>
            </a:xfrm>
            <a:custGeom>
              <a:avLst/>
              <a:gdLst>
                <a:gd name="T0" fmla="*/ 0 w 10"/>
                <a:gd name="T1" fmla="*/ 106 h 106"/>
                <a:gd name="T2" fmla="*/ 5 w 10"/>
                <a:gd name="T3" fmla="*/ 92 h 106"/>
                <a:gd name="T4" fmla="*/ 10 w 10"/>
                <a:gd name="T5" fmla="*/ 72 h 106"/>
                <a:gd name="T6" fmla="*/ 10 w 10"/>
                <a:gd name="T7" fmla="*/ 36 h 106"/>
                <a:gd name="T8" fmla="*/ 3 w 10"/>
                <a:gd name="T9" fmla="*/ 8 h 106"/>
                <a:gd name="T10" fmla="*/ 0 w 10"/>
                <a:gd name="T11" fmla="*/ 0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06"/>
                <a:gd name="T20" fmla="*/ 10 w 10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06">
                  <a:moveTo>
                    <a:pt x="0" y="106"/>
                  </a:moveTo>
                  <a:lnTo>
                    <a:pt x="5" y="92"/>
                  </a:lnTo>
                  <a:lnTo>
                    <a:pt x="10" y="72"/>
                  </a:lnTo>
                  <a:lnTo>
                    <a:pt x="10" y="36"/>
                  </a:lnTo>
                  <a:lnTo>
                    <a:pt x="3" y="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5" name="Freeform 19"/>
            <p:cNvSpPr>
              <a:spLocks noChangeAspect="1"/>
            </p:cNvSpPr>
            <p:nvPr/>
          </p:nvSpPr>
          <p:spPr bwMode="auto">
            <a:xfrm>
              <a:off x="3159" y="143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3 w 4"/>
                <a:gd name="T3" fmla="*/ 3 h 12"/>
                <a:gd name="T4" fmla="*/ 4 w 4"/>
                <a:gd name="T5" fmla="*/ 0 h 12"/>
                <a:gd name="T6" fmla="*/ 0 60000 65536"/>
                <a:gd name="T7" fmla="*/ 0 60000 65536"/>
                <a:gd name="T8" fmla="*/ 0 60000 65536"/>
                <a:gd name="T9" fmla="*/ 0 w 4"/>
                <a:gd name="T10" fmla="*/ 0 h 12"/>
                <a:gd name="T11" fmla="*/ 4 w 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2">
                  <a:moveTo>
                    <a:pt x="0" y="12"/>
                  </a:moveTo>
                  <a:lnTo>
                    <a:pt x="3" y="3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6" name="Freeform 20"/>
            <p:cNvSpPr>
              <a:spLocks noChangeAspect="1"/>
            </p:cNvSpPr>
            <p:nvPr/>
          </p:nvSpPr>
          <p:spPr bwMode="auto">
            <a:xfrm>
              <a:off x="3092" y="1442"/>
              <a:ext cx="67" cy="74"/>
            </a:xfrm>
            <a:custGeom>
              <a:avLst/>
              <a:gdLst>
                <a:gd name="T0" fmla="*/ 0 w 67"/>
                <a:gd name="T1" fmla="*/ 74 h 74"/>
                <a:gd name="T2" fmla="*/ 6 w 67"/>
                <a:gd name="T3" fmla="*/ 72 h 74"/>
                <a:gd name="T4" fmla="*/ 28 w 67"/>
                <a:gd name="T5" fmla="*/ 58 h 74"/>
                <a:gd name="T6" fmla="*/ 51 w 67"/>
                <a:gd name="T7" fmla="*/ 33 h 74"/>
                <a:gd name="T8" fmla="*/ 65 w 67"/>
                <a:gd name="T9" fmla="*/ 6 h 74"/>
                <a:gd name="T10" fmla="*/ 67 w 67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74"/>
                <a:gd name="T20" fmla="*/ 67 w 67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74">
                  <a:moveTo>
                    <a:pt x="0" y="74"/>
                  </a:moveTo>
                  <a:lnTo>
                    <a:pt x="6" y="72"/>
                  </a:lnTo>
                  <a:lnTo>
                    <a:pt x="28" y="58"/>
                  </a:lnTo>
                  <a:lnTo>
                    <a:pt x="51" y="33"/>
                  </a:lnTo>
                  <a:lnTo>
                    <a:pt x="65" y="6"/>
                  </a:lnTo>
                  <a:lnTo>
                    <a:pt x="6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7" name="Line 21"/>
            <p:cNvSpPr>
              <a:spLocks noChangeAspect="1" noChangeShapeType="1"/>
            </p:cNvSpPr>
            <p:nvPr/>
          </p:nvSpPr>
          <p:spPr bwMode="auto">
            <a:xfrm flipV="1">
              <a:off x="3089" y="151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8" name="Freeform 22"/>
            <p:cNvSpPr>
              <a:spLocks noChangeAspect="1"/>
            </p:cNvSpPr>
            <p:nvPr/>
          </p:nvSpPr>
          <p:spPr bwMode="auto">
            <a:xfrm>
              <a:off x="3080" y="1517"/>
              <a:ext cx="9" cy="1"/>
            </a:xfrm>
            <a:custGeom>
              <a:avLst/>
              <a:gdLst>
                <a:gd name="T0" fmla="*/ 0 w 9"/>
                <a:gd name="T1" fmla="*/ 1 h 1"/>
                <a:gd name="T2" fmla="*/ 1 w 9"/>
                <a:gd name="T3" fmla="*/ 1 h 1"/>
                <a:gd name="T4" fmla="*/ 2 w 9"/>
                <a:gd name="T5" fmla="*/ 1 h 1"/>
                <a:gd name="T6" fmla="*/ 4 w 9"/>
                <a:gd name="T7" fmla="*/ 1 h 1"/>
                <a:gd name="T8" fmla="*/ 5 w 9"/>
                <a:gd name="T9" fmla="*/ 1 h 1"/>
                <a:gd name="T10" fmla="*/ 6 w 9"/>
                <a:gd name="T11" fmla="*/ 1 h 1"/>
                <a:gd name="T12" fmla="*/ 7 w 9"/>
                <a:gd name="T13" fmla="*/ 1 h 1"/>
                <a:gd name="T14" fmla="*/ 8 w 9"/>
                <a:gd name="T15" fmla="*/ 0 h 1"/>
                <a:gd name="T16" fmla="*/ 9 w 9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9" name="Line 23"/>
            <p:cNvSpPr>
              <a:spLocks noChangeAspect="1" noChangeShapeType="1"/>
            </p:cNvSpPr>
            <p:nvPr/>
          </p:nvSpPr>
          <p:spPr bwMode="auto">
            <a:xfrm flipH="1" flipV="1">
              <a:off x="3070" y="1514"/>
              <a:ext cx="1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0" name="Freeform 24"/>
            <p:cNvSpPr>
              <a:spLocks noChangeAspect="1"/>
            </p:cNvSpPr>
            <p:nvPr/>
          </p:nvSpPr>
          <p:spPr bwMode="auto">
            <a:xfrm>
              <a:off x="2895" y="1243"/>
              <a:ext cx="79" cy="179"/>
            </a:xfrm>
            <a:custGeom>
              <a:avLst/>
              <a:gdLst>
                <a:gd name="T0" fmla="*/ 79 w 79"/>
                <a:gd name="T1" fmla="*/ 0 h 179"/>
                <a:gd name="T2" fmla="*/ 64 w 79"/>
                <a:gd name="T3" fmla="*/ 3 h 179"/>
                <a:gd name="T4" fmla="*/ 49 w 79"/>
                <a:gd name="T5" fmla="*/ 13 h 179"/>
                <a:gd name="T6" fmla="*/ 34 w 79"/>
                <a:gd name="T7" fmla="*/ 29 h 179"/>
                <a:gd name="T8" fmla="*/ 21 w 79"/>
                <a:gd name="T9" fmla="*/ 49 h 179"/>
                <a:gd name="T10" fmla="*/ 11 w 79"/>
                <a:gd name="T11" fmla="*/ 72 h 179"/>
                <a:gd name="T12" fmla="*/ 3 w 79"/>
                <a:gd name="T13" fmla="*/ 97 h 179"/>
                <a:gd name="T14" fmla="*/ 0 w 79"/>
                <a:gd name="T15" fmla="*/ 122 h 179"/>
                <a:gd name="T16" fmla="*/ 0 w 79"/>
                <a:gd name="T17" fmla="*/ 145 h 179"/>
                <a:gd name="T18" fmla="*/ 5 w 79"/>
                <a:gd name="T19" fmla="*/ 164 h 179"/>
                <a:gd name="T20" fmla="*/ 13 w 79"/>
                <a:gd name="T21" fmla="*/ 179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9"/>
                <a:gd name="T34" fmla="*/ 0 h 179"/>
                <a:gd name="T35" fmla="*/ 79 w 79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9" h="179">
                  <a:moveTo>
                    <a:pt x="79" y="0"/>
                  </a:moveTo>
                  <a:lnTo>
                    <a:pt x="64" y="3"/>
                  </a:lnTo>
                  <a:lnTo>
                    <a:pt x="49" y="13"/>
                  </a:lnTo>
                  <a:lnTo>
                    <a:pt x="34" y="29"/>
                  </a:lnTo>
                  <a:lnTo>
                    <a:pt x="21" y="49"/>
                  </a:lnTo>
                  <a:lnTo>
                    <a:pt x="11" y="72"/>
                  </a:lnTo>
                  <a:lnTo>
                    <a:pt x="3" y="97"/>
                  </a:lnTo>
                  <a:lnTo>
                    <a:pt x="0" y="122"/>
                  </a:lnTo>
                  <a:lnTo>
                    <a:pt x="0" y="145"/>
                  </a:lnTo>
                  <a:lnTo>
                    <a:pt x="5" y="164"/>
                  </a:lnTo>
                  <a:lnTo>
                    <a:pt x="13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1" name="Freeform 25"/>
            <p:cNvSpPr>
              <a:spLocks noChangeAspect="1"/>
            </p:cNvSpPr>
            <p:nvPr/>
          </p:nvSpPr>
          <p:spPr bwMode="auto">
            <a:xfrm>
              <a:off x="2974" y="1243"/>
              <a:ext cx="155" cy="74"/>
            </a:xfrm>
            <a:custGeom>
              <a:avLst/>
              <a:gdLst>
                <a:gd name="T0" fmla="*/ 155 w 155"/>
                <a:gd name="T1" fmla="*/ 74 h 74"/>
                <a:gd name="T2" fmla="*/ 139 w 155"/>
                <a:gd name="T3" fmla="*/ 56 h 74"/>
                <a:gd name="T4" fmla="*/ 121 w 155"/>
                <a:gd name="T5" fmla="*/ 41 h 74"/>
                <a:gd name="T6" fmla="*/ 103 w 155"/>
                <a:gd name="T7" fmla="*/ 28 h 74"/>
                <a:gd name="T8" fmla="*/ 84 w 155"/>
                <a:gd name="T9" fmla="*/ 17 h 74"/>
                <a:gd name="T10" fmla="*/ 64 w 155"/>
                <a:gd name="T11" fmla="*/ 9 h 74"/>
                <a:gd name="T12" fmla="*/ 43 w 155"/>
                <a:gd name="T13" fmla="*/ 4 h 74"/>
                <a:gd name="T14" fmla="*/ 22 w 155"/>
                <a:gd name="T15" fmla="*/ 0 h 74"/>
                <a:gd name="T16" fmla="*/ 0 w 155"/>
                <a:gd name="T17" fmla="*/ 0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74"/>
                <a:gd name="T29" fmla="*/ 155 w 155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74">
                  <a:moveTo>
                    <a:pt x="155" y="74"/>
                  </a:moveTo>
                  <a:lnTo>
                    <a:pt x="139" y="56"/>
                  </a:lnTo>
                  <a:lnTo>
                    <a:pt x="121" y="41"/>
                  </a:lnTo>
                  <a:lnTo>
                    <a:pt x="103" y="28"/>
                  </a:lnTo>
                  <a:lnTo>
                    <a:pt x="84" y="17"/>
                  </a:lnTo>
                  <a:lnTo>
                    <a:pt x="64" y="9"/>
                  </a:lnTo>
                  <a:lnTo>
                    <a:pt x="43" y="4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2" name="Freeform 26"/>
            <p:cNvSpPr>
              <a:spLocks noChangeAspect="1"/>
            </p:cNvSpPr>
            <p:nvPr/>
          </p:nvSpPr>
          <p:spPr bwMode="auto">
            <a:xfrm>
              <a:off x="2908" y="1422"/>
              <a:ext cx="155" cy="74"/>
            </a:xfrm>
            <a:custGeom>
              <a:avLst/>
              <a:gdLst>
                <a:gd name="T0" fmla="*/ 0 w 155"/>
                <a:gd name="T1" fmla="*/ 0 h 74"/>
                <a:gd name="T2" fmla="*/ 16 w 155"/>
                <a:gd name="T3" fmla="*/ 17 h 74"/>
                <a:gd name="T4" fmla="*/ 33 w 155"/>
                <a:gd name="T5" fmla="*/ 32 h 74"/>
                <a:gd name="T6" fmla="*/ 51 w 155"/>
                <a:gd name="T7" fmla="*/ 45 h 74"/>
                <a:gd name="T8" fmla="*/ 70 w 155"/>
                <a:gd name="T9" fmla="*/ 56 h 74"/>
                <a:gd name="T10" fmla="*/ 90 w 155"/>
                <a:gd name="T11" fmla="*/ 64 h 74"/>
                <a:gd name="T12" fmla="*/ 111 w 155"/>
                <a:gd name="T13" fmla="*/ 70 h 74"/>
                <a:gd name="T14" fmla="*/ 132 w 155"/>
                <a:gd name="T15" fmla="*/ 73 h 74"/>
                <a:gd name="T16" fmla="*/ 155 w 155"/>
                <a:gd name="T17" fmla="*/ 74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74"/>
                <a:gd name="T29" fmla="*/ 155 w 155"/>
                <a:gd name="T30" fmla="*/ 74 h 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74">
                  <a:moveTo>
                    <a:pt x="0" y="0"/>
                  </a:moveTo>
                  <a:lnTo>
                    <a:pt x="16" y="17"/>
                  </a:lnTo>
                  <a:lnTo>
                    <a:pt x="33" y="32"/>
                  </a:lnTo>
                  <a:lnTo>
                    <a:pt x="51" y="45"/>
                  </a:lnTo>
                  <a:lnTo>
                    <a:pt x="70" y="56"/>
                  </a:lnTo>
                  <a:lnTo>
                    <a:pt x="90" y="64"/>
                  </a:lnTo>
                  <a:lnTo>
                    <a:pt x="111" y="70"/>
                  </a:lnTo>
                  <a:lnTo>
                    <a:pt x="132" y="73"/>
                  </a:lnTo>
                  <a:lnTo>
                    <a:pt x="155" y="7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3" name="Freeform 27"/>
            <p:cNvSpPr>
              <a:spLocks noChangeAspect="1"/>
            </p:cNvSpPr>
            <p:nvPr/>
          </p:nvSpPr>
          <p:spPr bwMode="auto">
            <a:xfrm>
              <a:off x="2909" y="1254"/>
              <a:ext cx="52" cy="57"/>
            </a:xfrm>
            <a:custGeom>
              <a:avLst/>
              <a:gdLst>
                <a:gd name="T0" fmla="*/ 0 w 52"/>
                <a:gd name="T1" fmla="*/ 57 h 57"/>
                <a:gd name="T2" fmla="*/ 5 w 52"/>
                <a:gd name="T3" fmla="*/ 45 h 57"/>
                <a:gd name="T4" fmla="*/ 10 w 52"/>
                <a:gd name="T5" fmla="*/ 35 h 57"/>
                <a:gd name="T6" fmla="*/ 17 w 52"/>
                <a:gd name="T7" fmla="*/ 25 h 57"/>
                <a:gd name="T8" fmla="*/ 23 w 52"/>
                <a:gd name="T9" fmla="*/ 17 h 57"/>
                <a:gd name="T10" fmla="*/ 30 w 52"/>
                <a:gd name="T11" fmla="*/ 10 h 57"/>
                <a:gd name="T12" fmla="*/ 37 w 52"/>
                <a:gd name="T13" fmla="*/ 5 h 57"/>
                <a:gd name="T14" fmla="*/ 45 w 52"/>
                <a:gd name="T15" fmla="*/ 1 h 57"/>
                <a:gd name="T16" fmla="*/ 52 w 52"/>
                <a:gd name="T17" fmla="*/ 0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57"/>
                <a:gd name="T29" fmla="*/ 52 w 52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57">
                  <a:moveTo>
                    <a:pt x="0" y="57"/>
                  </a:moveTo>
                  <a:lnTo>
                    <a:pt x="5" y="45"/>
                  </a:lnTo>
                  <a:lnTo>
                    <a:pt x="10" y="35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30" y="10"/>
                  </a:lnTo>
                  <a:lnTo>
                    <a:pt x="37" y="5"/>
                  </a:lnTo>
                  <a:lnTo>
                    <a:pt x="45" y="1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4" name="Line 28"/>
            <p:cNvSpPr>
              <a:spLocks noChangeAspect="1" noChangeShapeType="1"/>
            </p:cNvSpPr>
            <p:nvPr/>
          </p:nvSpPr>
          <p:spPr bwMode="auto">
            <a:xfrm flipV="1">
              <a:off x="2905" y="1311"/>
              <a:ext cx="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5" name="Freeform 29"/>
            <p:cNvSpPr>
              <a:spLocks noChangeAspect="1"/>
            </p:cNvSpPr>
            <p:nvPr/>
          </p:nvSpPr>
          <p:spPr bwMode="auto">
            <a:xfrm>
              <a:off x="2896" y="1321"/>
              <a:ext cx="10" cy="82"/>
            </a:xfrm>
            <a:custGeom>
              <a:avLst/>
              <a:gdLst>
                <a:gd name="T0" fmla="*/ 10 w 10"/>
                <a:gd name="T1" fmla="*/ 82 h 82"/>
                <a:gd name="T2" fmla="*/ 6 w 10"/>
                <a:gd name="T3" fmla="*/ 75 h 82"/>
                <a:gd name="T4" fmla="*/ 3 w 10"/>
                <a:gd name="T5" fmla="*/ 67 h 82"/>
                <a:gd name="T6" fmla="*/ 1 w 10"/>
                <a:gd name="T7" fmla="*/ 58 h 82"/>
                <a:gd name="T8" fmla="*/ 0 w 10"/>
                <a:gd name="T9" fmla="*/ 47 h 82"/>
                <a:gd name="T10" fmla="*/ 1 w 10"/>
                <a:gd name="T11" fmla="*/ 36 h 82"/>
                <a:gd name="T12" fmla="*/ 2 w 10"/>
                <a:gd name="T13" fmla="*/ 24 h 82"/>
                <a:gd name="T14" fmla="*/ 5 w 10"/>
                <a:gd name="T15" fmla="*/ 12 h 82"/>
                <a:gd name="T16" fmla="*/ 9 w 10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2"/>
                <a:gd name="T29" fmla="*/ 10 w 10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2">
                  <a:moveTo>
                    <a:pt x="10" y="82"/>
                  </a:moveTo>
                  <a:lnTo>
                    <a:pt x="6" y="75"/>
                  </a:lnTo>
                  <a:lnTo>
                    <a:pt x="3" y="67"/>
                  </a:lnTo>
                  <a:lnTo>
                    <a:pt x="1" y="58"/>
                  </a:lnTo>
                  <a:lnTo>
                    <a:pt x="0" y="47"/>
                  </a:lnTo>
                  <a:lnTo>
                    <a:pt x="1" y="36"/>
                  </a:lnTo>
                  <a:lnTo>
                    <a:pt x="2" y="24"/>
                  </a:lnTo>
                  <a:lnTo>
                    <a:pt x="5" y="12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6" name="Freeform 30"/>
            <p:cNvSpPr>
              <a:spLocks noChangeAspect="1"/>
            </p:cNvSpPr>
            <p:nvPr/>
          </p:nvSpPr>
          <p:spPr bwMode="auto">
            <a:xfrm>
              <a:off x="2906" y="1403"/>
              <a:ext cx="170" cy="82"/>
            </a:xfrm>
            <a:custGeom>
              <a:avLst/>
              <a:gdLst>
                <a:gd name="T0" fmla="*/ 170 w 170"/>
                <a:gd name="T1" fmla="*/ 81 h 82"/>
                <a:gd name="T2" fmla="*/ 145 w 170"/>
                <a:gd name="T3" fmla="*/ 82 h 82"/>
                <a:gd name="T4" fmla="*/ 121 w 170"/>
                <a:gd name="T5" fmla="*/ 79 h 82"/>
                <a:gd name="T6" fmla="*/ 98 w 170"/>
                <a:gd name="T7" fmla="*/ 73 h 82"/>
                <a:gd name="T8" fmla="*/ 76 w 170"/>
                <a:gd name="T9" fmla="*/ 64 h 82"/>
                <a:gd name="T10" fmla="*/ 55 w 170"/>
                <a:gd name="T11" fmla="*/ 52 h 82"/>
                <a:gd name="T12" fmla="*/ 35 w 170"/>
                <a:gd name="T13" fmla="*/ 38 h 82"/>
                <a:gd name="T14" fmla="*/ 17 w 170"/>
                <a:gd name="T15" fmla="*/ 20 h 82"/>
                <a:gd name="T16" fmla="*/ 0 w 170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82"/>
                <a:gd name="T29" fmla="*/ 170 w 170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82">
                  <a:moveTo>
                    <a:pt x="170" y="81"/>
                  </a:moveTo>
                  <a:lnTo>
                    <a:pt x="145" y="82"/>
                  </a:lnTo>
                  <a:lnTo>
                    <a:pt x="121" y="79"/>
                  </a:lnTo>
                  <a:lnTo>
                    <a:pt x="98" y="73"/>
                  </a:lnTo>
                  <a:lnTo>
                    <a:pt x="76" y="64"/>
                  </a:lnTo>
                  <a:lnTo>
                    <a:pt x="55" y="52"/>
                  </a:lnTo>
                  <a:lnTo>
                    <a:pt x="35" y="38"/>
                  </a:lnTo>
                  <a:lnTo>
                    <a:pt x="17" y="2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7" name="Freeform 31"/>
            <p:cNvSpPr>
              <a:spLocks noChangeAspect="1"/>
            </p:cNvSpPr>
            <p:nvPr/>
          </p:nvSpPr>
          <p:spPr bwMode="auto">
            <a:xfrm>
              <a:off x="3076" y="1428"/>
              <a:ext cx="51" cy="56"/>
            </a:xfrm>
            <a:custGeom>
              <a:avLst/>
              <a:gdLst>
                <a:gd name="T0" fmla="*/ 51 w 51"/>
                <a:gd name="T1" fmla="*/ 0 h 56"/>
                <a:gd name="T2" fmla="*/ 47 w 51"/>
                <a:gd name="T3" fmla="*/ 11 h 56"/>
                <a:gd name="T4" fmla="*/ 41 w 51"/>
                <a:gd name="T5" fmla="*/ 22 h 56"/>
                <a:gd name="T6" fmla="*/ 35 w 51"/>
                <a:gd name="T7" fmla="*/ 31 h 56"/>
                <a:gd name="T8" fmla="*/ 28 w 51"/>
                <a:gd name="T9" fmla="*/ 40 h 56"/>
                <a:gd name="T10" fmla="*/ 21 w 51"/>
                <a:gd name="T11" fmla="*/ 46 h 56"/>
                <a:gd name="T12" fmla="*/ 14 w 51"/>
                <a:gd name="T13" fmla="*/ 51 h 56"/>
                <a:gd name="T14" fmla="*/ 6 w 51"/>
                <a:gd name="T15" fmla="*/ 55 h 56"/>
                <a:gd name="T16" fmla="*/ 0 w 51"/>
                <a:gd name="T17" fmla="*/ 5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"/>
                <a:gd name="T28" fmla="*/ 0 h 56"/>
                <a:gd name="T29" fmla="*/ 51 w 51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" h="56">
                  <a:moveTo>
                    <a:pt x="51" y="0"/>
                  </a:moveTo>
                  <a:lnTo>
                    <a:pt x="47" y="11"/>
                  </a:lnTo>
                  <a:lnTo>
                    <a:pt x="41" y="22"/>
                  </a:lnTo>
                  <a:lnTo>
                    <a:pt x="35" y="31"/>
                  </a:lnTo>
                  <a:lnTo>
                    <a:pt x="28" y="40"/>
                  </a:lnTo>
                  <a:lnTo>
                    <a:pt x="21" y="46"/>
                  </a:lnTo>
                  <a:lnTo>
                    <a:pt x="14" y="51"/>
                  </a:lnTo>
                  <a:lnTo>
                    <a:pt x="6" y="55"/>
                  </a:lnTo>
                  <a:lnTo>
                    <a:pt x="0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8" name="Line 32"/>
            <p:cNvSpPr>
              <a:spLocks noChangeAspect="1" noChangeShapeType="1"/>
            </p:cNvSpPr>
            <p:nvPr/>
          </p:nvSpPr>
          <p:spPr bwMode="auto">
            <a:xfrm flipH="1">
              <a:off x="3127" y="1417"/>
              <a:ext cx="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9" name="Freeform 33"/>
            <p:cNvSpPr>
              <a:spLocks noChangeAspect="1"/>
            </p:cNvSpPr>
            <p:nvPr/>
          </p:nvSpPr>
          <p:spPr bwMode="auto">
            <a:xfrm>
              <a:off x="3131" y="1335"/>
              <a:ext cx="9" cy="82"/>
            </a:xfrm>
            <a:custGeom>
              <a:avLst/>
              <a:gdLst>
                <a:gd name="T0" fmla="*/ 0 w 9"/>
                <a:gd name="T1" fmla="*/ 0 h 82"/>
                <a:gd name="T2" fmla="*/ 3 w 9"/>
                <a:gd name="T3" fmla="*/ 7 h 82"/>
                <a:gd name="T4" fmla="*/ 6 w 9"/>
                <a:gd name="T5" fmla="*/ 15 h 82"/>
                <a:gd name="T6" fmla="*/ 8 w 9"/>
                <a:gd name="T7" fmla="*/ 25 h 82"/>
                <a:gd name="T8" fmla="*/ 9 w 9"/>
                <a:gd name="T9" fmla="*/ 35 h 82"/>
                <a:gd name="T10" fmla="*/ 8 w 9"/>
                <a:gd name="T11" fmla="*/ 47 h 82"/>
                <a:gd name="T12" fmla="*/ 7 w 9"/>
                <a:gd name="T13" fmla="*/ 58 h 82"/>
                <a:gd name="T14" fmla="*/ 4 w 9"/>
                <a:gd name="T15" fmla="*/ 70 h 82"/>
                <a:gd name="T16" fmla="*/ 0 w 9"/>
                <a:gd name="T17" fmla="*/ 82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2"/>
                <a:gd name="T29" fmla="*/ 9 w 9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2">
                  <a:moveTo>
                    <a:pt x="0" y="0"/>
                  </a:moveTo>
                  <a:lnTo>
                    <a:pt x="3" y="7"/>
                  </a:lnTo>
                  <a:lnTo>
                    <a:pt x="6" y="15"/>
                  </a:lnTo>
                  <a:lnTo>
                    <a:pt x="8" y="25"/>
                  </a:lnTo>
                  <a:lnTo>
                    <a:pt x="9" y="35"/>
                  </a:lnTo>
                  <a:lnTo>
                    <a:pt x="8" y="47"/>
                  </a:lnTo>
                  <a:lnTo>
                    <a:pt x="7" y="58"/>
                  </a:lnTo>
                  <a:lnTo>
                    <a:pt x="4" y="70"/>
                  </a:lnTo>
                  <a:lnTo>
                    <a:pt x="0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0" name="Freeform 34"/>
            <p:cNvSpPr>
              <a:spLocks noChangeAspect="1"/>
            </p:cNvSpPr>
            <p:nvPr/>
          </p:nvSpPr>
          <p:spPr bwMode="auto">
            <a:xfrm>
              <a:off x="2961" y="1254"/>
              <a:ext cx="170" cy="81"/>
            </a:xfrm>
            <a:custGeom>
              <a:avLst/>
              <a:gdLst>
                <a:gd name="T0" fmla="*/ 0 w 170"/>
                <a:gd name="T1" fmla="*/ 0 h 81"/>
                <a:gd name="T2" fmla="*/ 24 w 170"/>
                <a:gd name="T3" fmla="*/ 0 h 81"/>
                <a:gd name="T4" fmla="*/ 48 w 170"/>
                <a:gd name="T5" fmla="*/ 3 h 81"/>
                <a:gd name="T6" fmla="*/ 71 w 170"/>
                <a:gd name="T7" fmla="*/ 8 h 81"/>
                <a:gd name="T8" fmla="*/ 93 w 170"/>
                <a:gd name="T9" fmla="*/ 17 h 81"/>
                <a:gd name="T10" fmla="*/ 114 w 170"/>
                <a:gd name="T11" fmla="*/ 29 h 81"/>
                <a:gd name="T12" fmla="*/ 134 w 170"/>
                <a:gd name="T13" fmla="*/ 44 h 81"/>
                <a:gd name="T14" fmla="*/ 152 w 170"/>
                <a:gd name="T15" fmla="*/ 61 h 81"/>
                <a:gd name="T16" fmla="*/ 170 w 170"/>
                <a:gd name="T17" fmla="*/ 81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81"/>
                <a:gd name="T29" fmla="*/ 170 w 170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81">
                  <a:moveTo>
                    <a:pt x="0" y="0"/>
                  </a:moveTo>
                  <a:lnTo>
                    <a:pt x="24" y="0"/>
                  </a:lnTo>
                  <a:lnTo>
                    <a:pt x="48" y="3"/>
                  </a:lnTo>
                  <a:lnTo>
                    <a:pt x="71" y="8"/>
                  </a:lnTo>
                  <a:lnTo>
                    <a:pt x="93" y="17"/>
                  </a:lnTo>
                  <a:lnTo>
                    <a:pt x="114" y="29"/>
                  </a:lnTo>
                  <a:lnTo>
                    <a:pt x="134" y="44"/>
                  </a:lnTo>
                  <a:lnTo>
                    <a:pt x="152" y="61"/>
                  </a:lnTo>
                  <a:lnTo>
                    <a:pt x="170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1" name="Freeform 35"/>
            <p:cNvSpPr>
              <a:spLocks noChangeAspect="1"/>
            </p:cNvSpPr>
            <p:nvPr/>
          </p:nvSpPr>
          <p:spPr bwMode="auto">
            <a:xfrm>
              <a:off x="3163" y="1430"/>
              <a:ext cx="3" cy="2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3 w 3"/>
                <a:gd name="T5" fmla="*/ 1 h 2"/>
                <a:gd name="T6" fmla="*/ 3 w 3"/>
                <a:gd name="T7" fmla="*/ 1 h 2"/>
                <a:gd name="T8" fmla="*/ 2 w 3"/>
                <a:gd name="T9" fmla="*/ 1 h 2"/>
                <a:gd name="T10" fmla="*/ 2 w 3"/>
                <a:gd name="T11" fmla="*/ 1 h 2"/>
                <a:gd name="T12" fmla="*/ 2 w 3"/>
                <a:gd name="T13" fmla="*/ 0 h 2"/>
                <a:gd name="T14" fmla="*/ 1 w 3"/>
                <a:gd name="T15" fmla="*/ 0 h 2"/>
                <a:gd name="T16" fmla="*/ 0 w 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2" name="Freeform 36"/>
            <p:cNvSpPr>
              <a:spLocks noChangeAspect="1"/>
            </p:cNvSpPr>
            <p:nvPr/>
          </p:nvSpPr>
          <p:spPr bwMode="auto">
            <a:xfrm>
              <a:off x="3163" y="1324"/>
              <a:ext cx="3" cy="2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  <a:gd name="T4" fmla="*/ 2 w 3"/>
                <a:gd name="T5" fmla="*/ 1 h 2"/>
                <a:gd name="T6" fmla="*/ 1 w 3"/>
                <a:gd name="T7" fmla="*/ 0 h 2"/>
                <a:gd name="T8" fmla="*/ 0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2"/>
                  </a:move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3" name="Freeform 37"/>
            <p:cNvSpPr>
              <a:spLocks noChangeAspect="1"/>
            </p:cNvSpPr>
            <p:nvPr/>
          </p:nvSpPr>
          <p:spPr bwMode="auto">
            <a:xfrm>
              <a:off x="3159" y="1442"/>
              <a:ext cx="4" cy="1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2 w 4"/>
                <a:gd name="T9" fmla="*/ 0 h 1"/>
                <a:gd name="T10" fmla="*/ 2 w 4"/>
                <a:gd name="T11" fmla="*/ 0 h 1"/>
                <a:gd name="T12" fmla="*/ 1 w 4"/>
                <a:gd name="T13" fmla="*/ 0 h 1"/>
                <a:gd name="T14" fmla="*/ 1 w 4"/>
                <a:gd name="T15" fmla="*/ 0 h 1"/>
                <a:gd name="T16" fmla="*/ 0 w 4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4" name="Freeform 38"/>
            <p:cNvSpPr>
              <a:spLocks noChangeAspect="1"/>
            </p:cNvSpPr>
            <p:nvPr/>
          </p:nvSpPr>
          <p:spPr bwMode="auto">
            <a:xfrm>
              <a:off x="3130" y="1335"/>
              <a:ext cx="2" cy="7"/>
            </a:xfrm>
            <a:custGeom>
              <a:avLst/>
              <a:gdLst>
                <a:gd name="T0" fmla="*/ 1 w 2"/>
                <a:gd name="T1" fmla="*/ 0 h 7"/>
                <a:gd name="T2" fmla="*/ 0 w 2"/>
                <a:gd name="T3" fmla="*/ 1 h 7"/>
                <a:gd name="T4" fmla="*/ 0 w 2"/>
                <a:gd name="T5" fmla="*/ 2 h 7"/>
                <a:gd name="T6" fmla="*/ 0 w 2"/>
                <a:gd name="T7" fmla="*/ 3 h 7"/>
                <a:gd name="T8" fmla="*/ 0 w 2"/>
                <a:gd name="T9" fmla="*/ 4 h 7"/>
                <a:gd name="T10" fmla="*/ 0 w 2"/>
                <a:gd name="T11" fmla="*/ 5 h 7"/>
                <a:gd name="T12" fmla="*/ 1 w 2"/>
                <a:gd name="T13" fmla="*/ 6 h 7"/>
                <a:gd name="T14" fmla="*/ 1 w 2"/>
                <a:gd name="T15" fmla="*/ 6 h 7"/>
                <a:gd name="T16" fmla="*/ 2 w 2"/>
                <a:gd name="T17" fmla="*/ 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7"/>
                <a:gd name="T29" fmla="*/ 2 w 2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7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5" name="Freeform 39"/>
            <p:cNvSpPr>
              <a:spLocks noChangeAspect="1"/>
            </p:cNvSpPr>
            <p:nvPr/>
          </p:nvSpPr>
          <p:spPr bwMode="auto">
            <a:xfrm>
              <a:off x="3076" y="1480"/>
              <a:ext cx="5" cy="4"/>
            </a:xfrm>
            <a:custGeom>
              <a:avLst/>
              <a:gdLst>
                <a:gd name="T0" fmla="*/ 5 w 5"/>
                <a:gd name="T1" fmla="*/ 1 h 4"/>
                <a:gd name="T2" fmla="*/ 4 w 5"/>
                <a:gd name="T3" fmla="*/ 0 h 4"/>
                <a:gd name="T4" fmla="*/ 3 w 5"/>
                <a:gd name="T5" fmla="*/ 0 h 4"/>
                <a:gd name="T6" fmla="*/ 2 w 5"/>
                <a:gd name="T7" fmla="*/ 1 h 4"/>
                <a:gd name="T8" fmla="*/ 2 w 5"/>
                <a:gd name="T9" fmla="*/ 1 h 4"/>
                <a:gd name="T10" fmla="*/ 1 w 5"/>
                <a:gd name="T11" fmla="*/ 1 h 4"/>
                <a:gd name="T12" fmla="*/ 0 w 5"/>
                <a:gd name="T13" fmla="*/ 2 h 4"/>
                <a:gd name="T14" fmla="*/ 0 w 5"/>
                <a:gd name="T15" fmla="*/ 3 h 4"/>
                <a:gd name="T16" fmla="*/ 0 w 5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4"/>
                <a:gd name="T29" fmla="*/ 5 w 5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4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6" name="Line 40"/>
            <p:cNvSpPr>
              <a:spLocks noChangeAspect="1" noChangeShapeType="1"/>
            </p:cNvSpPr>
            <p:nvPr/>
          </p:nvSpPr>
          <p:spPr bwMode="auto">
            <a:xfrm flipH="1" flipV="1">
              <a:off x="3400" y="1434"/>
              <a:ext cx="127" cy="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7" name="Line 41"/>
            <p:cNvSpPr>
              <a:spLocks noChangeAspect="1" noChangeShapeType="1"/>
            </p:cNvSpPr>
            <p:nvPr/>
          </p:nvSpPr>
          <p:spPr bwMode="auto">
            <a:xfrm flipH="1" flipV="1">
              <a:off x="3358" y="1416"/>
              <a:ext cx="2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8" name="Line 42"/>
            <p:cNvSpPr>
              <a:spLocks noChangeAspect="1" noChangeShapeType="1"/>
            </p:cNvSpPr>
            <p:nvPr/>
          </p:nvSpPr>
          <p:spPr bwMode="auto">
            <a:xfrm flipH="1" flipV="1">
              <a:off x="3317" y="1398"/>
              <a:ext cx="2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39" name="Line 43"/>
            <p:cNvSpPr>
              <a:spLocks noChangeAspect="1" noChangeShapeType="1"/>
            </p:cNvSpPr>
            <p:nvPr/>
          </p:nvSpPr>
          <p:spPr bwMode="auto">
            <a:xfrm flipH="1" flipV="1">
              <a:off x="3169" y="1334"/>
              <a:ext cx="127" cy="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0" name="Line 44"/>
            <p:cNvSpPr>
              <a:spLocks noChangeAspect="1" noChangeShapeType="1"/>
            </p:cNvSpPr>
            <p:nvPr/>
          </p:nvSpPr>
          <p:spPr bwMode="auto">
            <a:xfrm flipH="1" flipV="1">
              <a:off x="3376" y="1514"/>
              <a:ext cx="104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1" name="Line 45"/>
            <p:cNvSpPr>
              <a:spLocks noChangeAspect="1" noChangeShapeType="1"/>
            </p:cNvSpPr>
            <p:nvPr/>
          </p:nvSpPr>
          <p:spPr bwMode="auto">
            <a:xfrm flipH="1" flipV="1">
              <a:off x="3334" y="1498"/>
              <a:ext cx="2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2" name="Line 46"/>
            <p:cNvSpPr>
              <a:spLocks noChangeAspect="1" noChangeShapeType="1"/>
            </p:cNvSpPr>
            <p:nvPr/>
          </p:nvSpPr>
          <p:spPr bwMode="auto">
            <a:xfrm flipH="1" flipV="1">
              <a:off x="3292" y="1481"/>
              <a:ext cx="2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3" name="Line 47"/>
            <p:cNvSpPr>
              <a:spLocks noChangeAspect="1" noChangeShapeType="1"/>
            </p:cNvSpPr>
            <p:nvPr/>
          </p:nvSpPr>
          <p:spPr bwMode="auto">
            <a:xfrm flipH="1" flipV="1">
              <a:off x="3166" y="1432"/>
              <a:ext cx="105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4" name="Line 48"/>
            <p:cNvSpPr>
              <a:spLocks noChangeAspect="1" noChangeShapeType="1"/>
            </p:cNvSpPr>
            <p:nvPr/>
          </p:nvSpPr>
          <p:spPr bwMode="auto">
            <a:xfrm flipH="1" flipV="1">
              <a:off x="3341" y="1597"/>
              <a:ext cx="129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5" name="Line 49"/>
            <p:cNvSpPr>
              <a:spLocks noChangeAspect="1" noChangeShapeType="1"/>
            </p:cNvSpPr>
            <p:nvPr/>
          </p:nvSpPr>
          <p:spPr bwMode="auto">
            <a:xfrm flipH="1" flipV="1">
              <a:off x="3298" y="1582"/>
              <a:ext cx="2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6" name="Line 50"/>
            <p:cNvSpPr>
              <a:spLocks noChangeAspect="1" noChangeShapeType="1"/>
            </p:cNvSpPr>
            <p:nvPr/>
          </p:nvSpPr>
          <p:spPr bwMode="auto">
            <a:xfrm flipH="1" flipV="1">
              <a:off x="3255" y="1567"/>
              <a:ext cx="2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7" name="Line 51"/>
            <p:cNvSpPr>
              <a:spLocks noChangeAspect="1" noChangeShapeType="1"/>
            </p:cNvSpPr>
            <p:nvPr/>
          </p:nvSpPr>
          <p:spPr bwMode="auto">
            <a:xfrm flipH="1" flipV="1">
              <a:off x="3105" y="1512"/>
              <a:ext cx="129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8" name="Line 52"/>
            <p:cNvSpPr>
              <a:spLocks noChangeAspect="1" noChangeShapeType="1"/>
            </p:cNvSpPr>
            <p:nvPr/>
          </p:nvSpPr>
          <p:spPr bwMode="auto">
            <a:xfrm flipH="1" flipV="1">
              <a:off x="3372" y="1525"/>
              <a:ext cx="104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49" name="Line 53"/>
            <p:cNvSpPr>
              <a:spLocks noChangeAspect="1" noChangeShapeType="1"/>
            </p:cNvSpPr>
            <p:nvPr/>
          </p:nvSpPr>
          <p:spPr bwMode="auto">
            <a:xfrm flipH="1" flipV="1">
              <a:off x="3330" y="1508"/>
              <a:ext cx="2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0" name="Line 54"/>
            <p:cNvSpPr>
              <a:spLocks noChangeAspect="1" noChangeShapeType="1"/>
            </p:cNvSpPr>
            <p:nvPr/>
          </p:nvSpPr>
          <p:spPr bwMode="auto">
            <a:xfrm flipH="1" flipV="1">
              <a:off x="3288" y="1492"/>
              <a:ext cx="2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1" name="Line 55"/>
            <p:cNvSpPr>
              <a:spLocks noChangeAspect="1" noChangeShapeType="1"/>
            </p:cNvSpPr>
            <p:nvPr/>
          </p:nvSpPr>
          <p:spPr bwMode="auto">
            <a:xfrm flipH="1" flipV="1">
              <a:off x="3163" y="1442"/>
              <a:ext cx="104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2" name="Line 56"/>
            <p:cNvSpPr>
              <a:spLocks noChangeAspect="1" noChangeShapeType="1"/>
            </p:cNvSpPr>
            <p:nvPr/>
          </p:nvSpPr>
          <p:spPr bwMode="auto">
            <a:xfrm flipH="1" flipV="1">
              <a:off x="2964" y="1261"/>
              <a:ext cx="159" cy="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3" name="Freeform 57"/>
            <p:cNvSpPr>
              <a:spLocks noChangeAspect="1"/>
            </p:cNvSpPr>
            <p:nvPr/>
          </p:nvSpPr>
          <p:spPr bwMode="auto">
            <a:xfrm>
              <a:off x="2961" y="1254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1 h 7"/>
                <a:gd name="T4" fmla="*/ 0 w 3"/>
                <a:gd name="T5" fmla="*/ 2 h 7"/>
                <a:gd name="T6" fmla="*/ 0 w 3"/>
                <a:gd name="T7" fmla="*/ 3 h 7"/>
                <a:gd name="T8" fmla="*/ 0 w 3"/>
                <a:gd name="T9" fmla="*/ 4 h 7"/>
                <a:gd name="T10" fmla="*/ 0 w 3"/>
                <a:gd name="T11" fmla="*/ 5 h 7"/>
                <a:gd name="T12" fmla="*/ 1 w 3"/>
                <a:gd name="T13" fmla="*/ 6 h 7"/>
                <a:gd name="T14" fmla="*/ 2 w 3"/>
                <a:gd name="T15" fmla="*/ 7 h 7"/>
                <a:gd name="T16" fmla="*/ 3 w 3"/>
                <a:gd name="T17" fmla="*/ 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4" name="Freeform 58"/>
            <p:cNvSpPr>
              <a:spLocks noChangeAspect="1"/>
            </p:cNvSpPr>
            <p:nvPr/>
          </p:nvSpPr>
          <p:spPr bwMode="auto">
            <a:xfrm>
              <a:off x="2906" y="1400"/>
              <a:ext cx="6" cy="3"/>
            </a:xfrm>
            <a:custGeom>
              <a:avLst/>
              <a:gdLst>
                <a:gd name="T0" fmla="*/ 6 w 6"/>
                <a:gd name="T1" fmla="*/ 0 h 3"/>
                <a:gd name="T2" fmla="*/ 6 w 6"/>
                <a:gd name="T3" fmla="*/ 0 h 3"/>
                <a:gd name="T4" fmla="*/ 5 w 6"/>
                <a:gd name="T5" fmla="*/ 0 h 3"/>
                <a:gd name="T6" fmla="*/ 4 w 6"/>
                <a:gd name="T7" fmla="*/ 0 h 3"/>
                <a:gd name="T8" fmla="*/ 3 w 6"/>
                <a:gd name="T9" fmla="*/ 0 h 3"/>
                <a:gd name="T10" fmla="*/ 2 w 6"/>
                <a:gd name="T11" fmla="*/ 1 h 3"/>
                <a:gd name="T12" fmla="*/ 1 w 6"/>
                <a:gd name="T13" fmla="*/ 1 h 3"/>
                <a:gd name="T14" fmla="*/ 0 w 6"/>
                <a:gd name="T15" fmla="*/ 2 h 3"/>
                <a:gd name="T16" fmla="*/ 0 w 6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"/>
                <a:gd name="T29" fmla="*/ 6 w 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">
                  <a:moveTo>
                    <a:pt x="6" y="0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5" name="Freeform 59"/>
            <p:cNvSpPr>
              <a:spLocks noChangeAspect="1"/>
            </p:cNvSpPr>
            <p:nvPr/>
          </p:nvSpPr>
          <p:spPr bwMode="auto">
            <a:xfrm>
              <a:off x="2974" y="1232"/>
              <a:ext cx="14" cy="11"/>
            </a:xfrm>
            <a:custGeom>
              <a:avLst/>
              <a:gdLst>
                <a:gd name="T0" fmla="*/ 14 w 14"/>
                <a:gd name="T1" fmla="*/ 1 h 11"/>
                <a:gd name="T2" fmla="*/ 12 w 14"/>
                <a:gd name="T3" fmla="*/ 0 h 11"/>
                <a:gd name="T4" fmla="*/ 9 w 14"/>
                <a:gd name="T5" fmla="*/ 0 h 11"/>
                <a:gd name="T6" fmla="*/ 7 w 14"/>
                <a:gd name="T7" fmla="*/ 1 h 11"/>
                <a:gd name="T8" fmla="*/ 5 w 14"/>
                <a:gd name="T9" fmla="*/ 2 h 11"/>
                <a:gd name="T10" fmla="*/ 3 w 14"/>
                <a:gd name="T11" fmla="*/ 3 h 11"/>
                <a:gd name="T12" fmla="*/ 2 w 14"/>
                <a:gd name="T13" fmla="*/ 6 h 11"/>
                <a:gd name="T14" fmla="*/ 1 w 14"/>
                <a:gd name="T15" fmla="*/ 8 h 11"/>
                <a:gd name="T16" fmla="*/ 0 w 1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1"/>
                <a:gd name="T29" fmla="*/ 14 w 1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1">
                  <a:moveTo>
                    <a:pt x="14" y="1"/>
                  </a:moveTo>
                  <a:lnTo>
                    <a:pt x="12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6" name="Line 60"/>
            <p:cNvSpPr>
              <a:spLocks noChangeAspect="1" noChangeShapeType="1"/>
            </p:cNvSpPr>
            <p:nvPr/>
          </p:nvSpPr>
          <p:spPr bwMode="auto">
            <a:xfrm flipH="1" flipV="1">
              <a:off x="2912" y="1400"/>
              <a:ext cx="190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7" name="Freeform 61"/>
            <p:cNvSpPr>
              <a:spLocks noChangeAspect="1"/>
            </p:cNvSpPr>
            <p:nvPr/>
          </p:nvSpPr>
          <p:spPr bwMode="auto">
            <a:xfrm>
              <a:off x="3162" y="1321"/>
              <a:ext cx="3" cy="3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1 h 3"/>
                <a:gd name="T4" fmla="*/ 1 w 3"/>
                <a:gd name="T5" fmla="*/ 0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3" y="3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8" name="Freeform 62"/>
            <p:cNvSpPr>
              <a:spLocks noChangeAspect="1"/>
            </p:cNvSpPr>
            <p:nvPr/>
          </p:nvSpPr>
          <p:spPr bwMode="auto">
            <a:xfrm>
              <a:off x="2906" y="1422"/>
              <a:ext cx="2" cy="14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2 h 14"/>
                <a:gd name="T4" fmla="*/ 0 w 2"/>
                <a:gd name="T5" fmla="*/ 5 h 14"/>
                <a:gd name="T6" fmla="*/ 0 w 2"/>
                <a:gd name="T7" fmla="*/ 7 h 14"/>
                <a:gd name="T8" fmla="*/ 0 w 2"/>
                <a:gd name="T9" fmla="*/ 10 h 14"/>
                <a:gd name="T10" fmla="*/ 1 w 2"/>
                <a:gd name="T11" fmla="*/ 12 h 14"/>
                <a:gd name="T12" fmla="*/ 2 w 2"/>
                <a:gd name="T13" fmla="*/ 1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14"/>
                <a:gd name="T23" fmla="*/ 2 w 2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14">
                  <a:moveTo>
                    <a:pt x="2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59" name="Freeform 63"/>
            <p:cNvSpPr>
              <a:spLocks noChangeAspect="1"/>
            </p:cNvSpPr>
            <p:nvPr/>
          </p:nvSpPr>
          <p:spPr bwMode="auto">
            <a:xfrm>
              <a:off x="3089" y="1517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0" name="Freeform 64"/>
            <p:cNvSpPr>
              <a:spLocks noChangeAspect="1"/>
            </p:cNvSpPr>
            <p:nvPr/>
          </p:nvSpPr>
          <p:spPr bwMode="auto">
            <a:xfrm>
              <a:off x="2916" y="1261"/>
              <a:ext cx="48" cy="52"/>
            </a:xfrm>
            <a:custGeom>
              <a:avLst/>
              <a:gdLst>
                <a:gd name="T0" fmla="*/ 48 w 48"/>
                <a:gd name="T1" fmla="*/ 0 h 52"/>
                <a:gd name="T2" fmla="*/ 41 w 48"/>
                <a:gd name="T3" fmla="*/ 2 h 52"/>
                <a:gd name="T4" fmla="*/ 34 w 48"/>
                <a:gd name="T5" fmla="*/ 5 h 52"/>
                <a:gd name="T6" fmla="*/ 28 w 48"/>
                <a:gd name="T7" fmla="*/ 9 h 52"/>
                <a:gd name="T8" fmla="*/ 21 w 48"/>
                <a:gd name="T9" fmla="*/ 16 h 52"/>
                <a:gd name="T10" fmla="*/ 15 w 48"/>
                <a:gd name="T11" fmla="*/ 23 h 52"/>
                <a:gd name="T12" fmla="*/ 9 w 48"/>
                <a:gd name="T13" fmla="*/ 32 h 52"/>
                <a:gd name="T14" fmla="*/ 4 w 48"/>
                <a:gd name="T15" fmla="*/ 42 h 52"/>
                <a:gd name="T16" fmla="*/ 0 w 48"/>
                <a:gd name="T17" fmla="*/ 52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52"/>
                <a:gd name="T29" fmla="*/ 48 w 48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52">
                  <a:moveTo>
                    <a:pt x="48" y="0"/>
                  </a:moveTo>
                  <a:lnTo>
                    <a:pt x="41" y="2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5" y="23"/>
                  </a:lnTo>
                  <a:lnTo>
                    <a:pt x="9" y="32"/>
                  </a:lnTo>
                  <a:lnTo>
                    <a:pt x="4" y="42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1" name="Line 65"/>
            <p:cNvSpPr>
              <a:spLocks noChangeAspect="1" noChangeShapeType="1"/>
            </p:cNvSpPr>
            <p:nvPr/>
          </p:nvSpPr>
          <p:spPr bwMode="auto">
            <a:xfrm flipH="1" flipV="1">
              <a:off x="3078" y="1378"/>
              <a:ext cx="57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2" name="Line 66"/>
            <p:cNvSpPr>
              <a:spLocks noChangeAspect="1" noChangeShapeType="1"/>
            </p:cNvSpPr>
            <p:nvPr/>
          </p:nvSpPr>
          <p:spPr bwMode="auto">
            <a:xfrm flipH="1" flipV="1">
              <a:off x="3036" y="1361"/>
              <a:ext cx="2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3" name="Line 67"/>
            <p:cNvSpPr>
              <a:spLocks noChangeAspect="1" noChangeShapeType="1"/>
            </p:cNvSpPr>
            <p:nvPr/>
          </p:nvSpPr>
          <p:spPr bwMode="auto">
            <a:xfrm flipH="1" flipV="1">
              <a:off x="2994" y="1344"/>
              <a:ext cx="2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4" name="Line 68"/>
            <p:cNvSpPr>
              <a:spLocks noChangeAspect="1" noChangeShapeType="1"/>
            </p:cNvSpPr>
            <p:nvPr/>
          </p:nvSpPr>
          <p:spPr bwMode="auto">
            <a:xfrm flipH="1" flipV="1">
              <a:off x="2916" y="1313"/>
              <a:ext cx="5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5" name="Freeform 69"/>
            <p:cNvSpPr>
              <a:spLocks noChangeAspect="1"/>
            </p:cNvSpPr>
            <p:nvPr/>
          </p:nvSpPr>
          <p:spPr bwMode="auto">
            <a:xfrm>
              <a:off x="2909" y="1311"/>
              <a:ext cx="7" cy="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0 h 2"/>
                <a:gd name="T4" fmla="*/ 1 w 7"/>
                <a:gd name="T5" fmla="*/ 0 h 2"/>
                <a:gd name="T6" fmla="*/ 2 w 7"/>
                <a:gd name="T7" fmla="*/ 1 h 2"/>
                <a:gd name="T8" fmla="*/ 3 w 7"/>
                <a:gd name="T9" fmla="*/ 1 h 2"/>
                <a:gd name="T10" fmla="*/ 4 w 7"/>
                <a:gd name="T11" fmla="*/ 1 h 2"/>
                <a:gd name="T12" fmla="*/ 5 w 7"/>
                <a:gd name="T13" fmla="*/ 2 h 2"/>
                <a:gd name="T14" fmla="*/ 6 w 7"/>
                <a:gd name="T15" fmla="*/ 2 h 2"/>
                <a:gd name="T16" fmla="*/ 7 w 7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"/>
                <a:gd name="T29" fmla="*/ 7 w 7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6" name="Freeform 70"/>
            <p:cNvSpPr>
              <a:spLocks noChangeAspect="1"/>
            </p:cNvSpPr>
            <p:nvPr/>
          </p:nvSpPr>
          <p:spPr bwMode="auto">
            <a:xfrm>
              <a:off x="2904" y="1324"/>
              <a:ext cx="8" cy="76"/>
            </a:xfrm>
            <a:custGeom>
              <a:avLst/>
              <a:gdLst>
                <a:gd name="T0" fmla="*/ 8 w 8"/>
                <a:gd name="T1" fmla="*/ 0 h 76"/>
                <a:gd name="T2" fmla="*/ 4 w 8"/>
                <a:gd name="T3" fmla="*/ 11 h 76"/>
                <a:gd name="T4" fmla="*/ 2 w 8"/>
                <a:gd name="T5" fmla="*/ 22 h 76"/>
                <a:gd name="T6" fmla="*/ 0 w 8"/>
                <a:gd name="T7" fmla="*/ 33 h 76"/>
                <a:gd name="T8" fmla="*/ 0 w 8"/>
                <a:gd name="T9" fmla="*/ 44 h 76"/>
                <a:gd name="T10" fmla="*/ 0 w 8"/>
                <a:gd name="T11" fmla="*/ 53 h 76"/>
                <a:gd name="T12" fmla="*/ 2 w 8"/>
                <a:gd name="T13" fmla="*/ 62 h 76"/>
                <a:gd name="T14" fmla="*/ 5 w 8"/>
                <a:gd name="T15" fmla="*/ 70 h 76"/>
                <a:gd name="T16" fmla="*/ 8 w 8"/>
                <a:gd name="T17" fmla="*/ 76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76"/>
                <a:gd name="T29" fmla="*/ 8 w 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76">
                  <a:moveTo>
                    <a:pt x="8" y="0"/>
                  </a:moveTo>
                  <a:lnTo>
                    <a:pt x="4" y="11"/>
                  </a:lnTo>
                  <a:lnTo>
                    <a:pt x="2" y="22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0" y="53"/>
                  </a:lnTo>
                  <a:lnTo>
                    <a:pt x="2" y="62"/>
                  </a:lnTo>
                  <a:lnTo>
                    <a:pt x="5" y="70"/>
                  </a:lnTo>
                  <a:lnTo>
                    <a:pt x="8" y="7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7" name="Line 71"/>
            <p:cNvSpPr>
              <a:spLocks noChangeAspect="1" noChangeShapeType="1"/>
            </p:cNvSpPr>
            <p:nvPr/>
          </p:nvSpPr>
          <p:spPr bwMode="auto">
            <a:xfrm flipH="1" flipV="1">
              <a:off x="3074" y="1389"/>
              <a:ext cx="5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8" name="Line 72"/>
            <p:cNvSpPr>
              <a:spLocks noChangeAspect="1" noChangeShapeType="1"/>
            </p:cNvSpPr>
            <p:nvPr/>
          </p:nvSpPr>
          <p:spPr bwMode="auto">
            <a:xfrm flipH="1" flipV="1">
              <a:off x="3032" y="1372"/>
              <a:ext cx="2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69" name="Line 73"/>
            <p:cNvSpPr>
              <a:spLocks noChangeAspect="1" noChangeShapeType="1"/>
            </p:cNvSpPr>
            <p:nvPr/>
          </p:nvSpPr>
          <p:spPr bwMode="auto">
            <a:xfrm flipH="1" flipV="1">
              <a:off x="2990" y="1356"/>
              <a:ext cx="2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0" name="Line 74"/>
            <p:cNvSpPr>
              <a:spLocks noChangeAspect="1" noChangeShapeType="1"/>
            </p:cNvSpPr>
            <p:nvPr/>
          </p:nvSpPr>
          <p:spPr bwMode="auto">
            <a:xfrm flipH="1" flipV="1">
              <a:off x="2912" y="1324"/>
              <a:ext cx="5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1" name="Freeform 75"/>
            <p:cNvSpPr>
              <a:spLocks noChangeAspect="1"/>
            </p:cNvSpPr>
            <p:nvPr/>
          </p:nvSpPr>
          <p:spPr bwMode="auto">
            <a:xfrm>
              <a:off x="2905" y="1321"/>
              <a:ext cx="7" cy="3"/>
            </a:xfrm>
            <a:custGeom>
              <a:avLst/>
              <a:gdLst>
                <a:gd name="T0" fmla="*/ 0 w 7"/>
                <a:gd name="T1" fmla="*/ 0 h 3"/>
                <a:gd name="T2" fmla="*/ 1 w 7"/>
                <a:gd name="T3" fmla="*/ 1 h 3"/>
                <a:gd name="T4" fmla="*/ 1 w 7"/>
                <a:gd name="T5" fmla="*/ 1 h 3"/>
                <a:gd name="T6" fmla="*/ 2 w 7"/>
                <a:gd name="T7" fmla="*/ 1 h 3"/>
                <a:gd name="T8" fmla="*/ 3 w 7"/>
                <a:gd name="T9" fmla="*/ 2 h 3"/>
                <a:gd name="T10" fmla="*/ 4 w 7"/>
                <a:gd name="T11" fmla="*/ 2 h 3"/>
                <a:gd name="T12" fmla="*/ 5 w 7"/>
                <a:gd name="T13" fmla="*/ 3 h 3"/>
                <a:gd name="T14" fmla="*/ 6 w 7"/>
                <a:gd name="T15" fmla="*/ 3 h 3"/>
                <a:gd name="T16" fmla="*/ 7 w 7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"/>
                <a:gd name="T29" fmla="*/ 7 w 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V="1">
              <a:off x="3557" y="1500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3" name="Line 77"/>
            <p:cNvSpPr>
              <a:spLocks noChangeAspect="1" noChangeShapeType="1"/>
            </p:cNvSpPr>
            <p:nvPr/>
          </p:nvSpPr>
          <p:spPr bwMode="auto">
            <a:xfrm flipV="1">
              <a:off x="3640" y="1518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4" name="Freeform 78"/>
            <p:cNvSpPr>
              <a:spLocks noChangeAspect="1"/>
            </p:cNvSpPr>
            <p:nvPr/>
          </p:nvSpPr>
          <p:spPr bwMode="auto">
            <a:xfrm>
              <a:off x="3589" y="1552"/>
              <a:ext cx="20" cy="14"/>
            </a:xfrm>
            <a:custGeom>
              <a:avLst/>
              <a:gdLst>
                <a:gd name="T0" fmla="*/ 20 w 20"/>
                <a:gd name="T1" fmla="*/ 14 h 14"/>
                <a:gd name="T2" fmla="*/ 10 w 20"/>
                <a:gd name="T3" fmla="*/ 7 h 14"/>
                <a:gd name="T4" fmla="*/ 0 w 20"/>
                <a:gd name="T5" fmla="*/ 0 h 14"/>
                <a:gd name="T6" fmla="*/ 0 60000 65536"/>
                <a:gd name="T7" fmla="*/ 0 60000 65536"/>
                <a:gd name="T8" fmla="*/ 0 60000 65536"/>
                <a:gd name="T9" fmla="*/ 0 w 20"/>
                <a:gd name="T10" fmla="*/ 0 h 14"/>
                <a:gd name="T11" fmla="*/ 20 w 20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4">
                  <a:moveTo>
                    <a:pt x="20" y="14"/>
                  </a:move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5" name="Freeform 79"/>
            <p:cNvSpPr>
              <a:spLocks noChangeAspect="1"/>
            </p:cNvSpPr>
            <p:nvPr/>
          </p:nvSpPr>
          <p:spPr bwMode="auto">
            <a:xfrm>
              <a:off x="3609" y="1566"/>
              <a:ext cx="20" cy="15"/>
            </a:xfrm>
            <a:custGeom>
              <a:avLst/>
              <a:gdLst>
                <a:gd name="T0" fmla="*/ 20 w 20"/>
                <a:gd name="T1" fmla="*/ 15 h 15"/>
                <a:gd name="T2" fmla="*/ 10 w 20"/>
                <a:gd name="T3" fmla="*/ 7 h 15"/>
                <a:gd name="T4" fmla="*/ 0 w 20"/>
                <a:gd name="T5" fmla="*/ 0 h 15"/>
                <a:gd name="T6" fmla="*/ 0 60000 65536"/>
                <a:gd name="T7" fmla="*/ 0 60000 65536"/>
                <a:gd name="T8" fmla="*/ 0 60000 65536"/>
                <a:gd name="T9" fmla="*/ 0 w 20"/>
                <a:gd name="T10" fmla="*/ 0 h 15"/>
                <a:gd name="T11" fmla="*/ 20 w 2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5">
                  <a:moveTo>
                    <a:pt x="20" y="15"/>
                  </a:move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6" name="Freeform 80"/>
            <p:cNvSpPr>
              <a:spLocks noChangeAspect="1"/>
            </p:cNvSpPr>
            <p:nvPr/>
          </p:nvSpPr>
          <p:spPr bwMode="auto">
            <a:xfrm>
              <a:off x="3527" y="1634"/>
              <a:ext cx="107" cy="23"/>
            </a:xfrm>
            <a:custGeom>
              <a:avLst/>
              <a:gdLst>
                <a:gd name="T0" fmla="*/ 0 w 107"/>
                <a:gd name="T1" fmla="*/ 0 h 23"/>
                <a:gd name="T2" fmla="*/ 23 w 107"/>
                <a:gd name="T3" fmla="*/ 5 h 23"/>
                <a:gd name="T4" fmla="*/ 48 w 107"/>
                <a:gd name="T5" fmla="*/ 10 h 23"/>
                <a:gd name="T6" fmla="*/ 77 w 107"/>
                <a:gd name="T7" fmla="*/ 16 h 23"/>
                <a:gd name="T8" fmla="*/ 107 w 107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"/>
                <a:gd name="T16" fmla="*/ 0 h 23"/>
                <a:gd name="T17" fmla="*/ 107 w 10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" h="23">
                  <a:moveTo>
                    <a:pt x="0" y="0"/>
                  </a:moveTo>
                  <a:lnTo>
                    <a:pt x="23" y="5"/>
                  </a:lnTo>
                  <a:lnTo>
                    <a:pt x="48" y="10"/>
                  </a:lnTo>
                  <a:lnTo>
                    <a:pt x="77" y="16"/>
                  </a:lnTo>
                  <a:lnTo>
                    <a:pt x="107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7" name="Line 81"/>
            <p:cNvSpPr>
              <a:spLocks noChangeAspect="1" noChangeShapeType="1"/>
            </p:cNvSpPr>
            <p:nvPr/>
          </p:nvSpPr>
          <p:spPr bwMode="auto">
            <a:xfrm flipH="1">
              <a:off x="2912" y="1313"/>
              <a:ext cx="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8" name="Line 82"/>
            <p:cNvSpPr>
              <a:spLocks noChangeAspect="1" noChangeShapeType="1"/>
            </p:cNvSpPr>
            <p:nvPr/>
          </p:nvSpPr>
          <p:spPr bwMode="auto">
            <a:xfrm flipH="1">
              <a:off x="3514" y="1633"/>
              <a:ext cx="1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79" name="Freeform 83"/>
            <p:cNvSpPr>
              <a:spLocks noChangeAspect="1"/>
            </p:cNvSpPr>
            <p:nvPr/>
          </p:nvSpPr>
          <p:spPr bwMode="auto">
            <a:xfrm>
              <a:off x="3609" y="1545"/>
              <a:ext cx="11" cy="21"/>
            </a:xfrm>
            <a:custGeom>
              <a:avLst/>
              <a:gdLst>
                <a:gd name="T0" fmla="*/ 11 w 11"/>
                <a:gd name="T1" fmla="*/ 0 h 21"/>
                <a:gd name="T2" fmla="*/ 11 w 11"/>
                <a:gd name="T3" fmla="*/ 0 h 21"/>
                <a:gd name="T4" fmla="*/ 10 w 11"/>
                <a:gd name="T5" fmla="*/ 4 h 21"/>
                <a:gd name="T6" fmla="*/ 8 w 11"/>
                <a:gd name="T7" fmla="*/ 8 h 21"/>
                <a:gd name="T8" fmla="*/ 6 w 11"/>
                <a:gd name="T9" fmla="*/ 13 h 21"/>
                <a:gd name="T10" fmla="*/ 3 w 11"/>
                <a:gd name="T11" fmla="*/ 17 h 21"/>
                <a:gd name="T12" fmla="*/ 0 w 1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21"/>
                <a:gd name="T23" fmla="*/ 11 w 1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21">
                  <a:moveTo>
                    <a:pt x="11" y="0"/>
                  </a:moveTo>
                  <a:lnTo>
                    <a:pt x="11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6" y="13"/>
                  </a:lnTo>
                  <a:lnTo>
                    <a:pt x="3" y="17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0" name="Line 84"/>
            <p:cNvSpPr>
              <a:spLocks noChangeAspect="1" noChangeShapeType="1"/>
            </p:cNvSpPr>
            <p:nvPr/>
          </p:nvSpPr>
          <p:spPr bwMode="auto">
            <a:xfrm>
              <a:off x="3557" y="1526"/>
              <a:ext cx="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1" name="Line 85"/>
            <p:cNvSpPr>
              <a:spLocks noChangeAspect="1" noChangeShapeType="1"/>
            </p:cNvSpPr>
            <p:nvPr/>
          </p:nvSpPr>
          <p:spPr bwMode="auto">
            <a:xfrm>
              <a:off x="3653" y="1521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2" name="Freeform 86"/>
            <p:cNvSpPr>
              <a:spLocks noChangeAspect="1"/>
            </p:cNvSpPr>
            <p:nvPr/>
          </p:nvSpPr>
          <p:spPr bwMode="auto">
            <a:xfrm>
              <a:off x="3543" y="1519"/>
              <a:ext cx="7" cy="17"/>
            </a:xfrm>
            <a:custGeom>
              <a:avLst/>
              <a:gdLst>
                <a:gd name="T0" fmla="*/ 7 w 7"/>
                <a:gd name="T1" fmla="*/ 17 h 17"/>
                <a:gd name="T2" fmla="*/ 2 w 7"/>
                <a:gd name="T3" fmla="*/ 3 h 17"/>
                <a:gd name="T4" fmla="*/ 0 w 7"/>
                <a:gd name="T5" fmla="*/ 0 h 17"/>
                <a:gd name="T6" fmla="*/ 0 60000 65536"/>
                <a:gd name="T7" fmla="*/ 0 60000 65536"/>
                <a:gd name="T8" fmla="*/ 0 60000 65536"/>
                <a:gd name="T9" fmla="*/ 0 w 7"/>
                <a:gd name="T10" fmla="*/ 0 h 17"/>
                <a:gd name="T11" fmla="*/ 7 w 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7">
                  <a:moveTo>
                    <a:pt x="7" y="17"/>
                  </a:move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3" name="Freeform 87"/>
            <p:cNvSpPr>
              <a:spLocks noChangeAspect="1"/>
            </p:cNvSpPr>
            <p:nvPr/>
          </p:nvSpPr>
          <p:spPr bwMode="auto">
            <a:xfrm>
              <a:off x="3394" y="2715"/>
              <a:ext cx="83" cy="56"/>
            </a:xfrm>
            <a:custGeom>
              <a:avLst/>
              <a:gdLst>
                <a:gd name="T0" fmla="*/ 0 w 83"/>
                <a:gd name="T1" fmla="*/ 0 h 56"/>
                <a:gd name="T2" fmla="*/ 1 w 83"/>
                <a:gd name="T3" fmla="*/ 2 h 56"/>
                <a:gd name="T4" fmla="*/ 11 w 83"/>
                <a:gd name="T5" fmla="*/ 17 h 56"/>
                <a:gd name="T6" fmla="*/ 27 w 83"/>
                <a:gd name="T7" fmla="*/ 30 h 56"/>
                <a:gd name="T8" fmla="*/ 50 w 83"/>
                <a:gd name="T9" fmla="*/ 43 h 56"/>
                <a:gd name="T10" fmla="*/ 79 w 83"/>
                <a:gd name="T11" fmla="*/ 55 h 56"/>
                <a:gd name="T12" fmla="*/ 83 w 83"/>
                <a:gd name="T13" fmla="*/ 56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56"/>
                <a:gd name="T23" fmla="*/ 83 w 83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56">
                  <a:moveTo>
                    <a:pt x="0" y="0"/>
                  </a:moveTo>
                  <a:lnTo>
                    <a:pt x="1" y="2"/>
                  </a:lnTo>
                  <a:lnTo>
                    <a:pt x="11" y="17"/>
                  </a:lnTo>
                  <a:lnTo>
                    <a:pt x="27" y="30"/>
                  </a:lnTo>
                  <a:lnTo>
                    <a:pt x="50" y="43"/>
                  </a:lnTo>
                  <a:lnTo>
                    <a:pt x="79" y="55"/>
                  </a:lnTo>
                  <a:lnTo>
                    <a:pt x="83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4" name="Freeform 88"/>
            <p:cNvSpPr>
              <a:spLocks noChangeAspect="1"/>
            </p:cNvSpPr>
            <p:nvPr/>
          </p:nvSpPr>
          <p:spPr bwMode="auto">
            <a:xfrm>
              <a:off x="3499" y="2778"/>
              <a:ext cx="21" cy="6"/>
            </a:xfrm>
            <a:custGeom>
              <a:avLst/>
              <a:gdLst>
                <a:gd name="T0" fmla="*/ 0 w 21"/>
                <a:gd name="T1" fmla="*/ 0 h 6"/>
                <a:gd name="T2" fmla="*/ 8 w 21"/>
                <a:gd name="T3" fmla="*/ 3 h 6"/>
                <a:gd name="T4" fmla="*/ 21 w 21"/>
                <a:gd name="T5" fmla="*/ 6 h 6"/>
                <a:gd name="T6" fmla="*/ 0 60000 65536"/>
                <a:gd name="T7" fmla="*/ 0 60000 65536"/>
                <a:gd name="T8" fmla="*/ 0 60000 65536"/>
                <a:gd name="T9" fmla="*/ 0 w 21"/>
                <a:gd name="T10" fmla="*/ 0 h 6"/>
                <a:gd name="T11" fmla="*/ 21 w 2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6">
                  <a:moveTo>
                    <a:pt x="0" y="0"/>
                  </a:moveTo>
                  <a:lnTo>
                    <a:pt x="8" y="3"/>
                  </a:lnTo>
                  <a:lnTo>
                    <a:pt x="2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5" name="Freeform 89"/>
            <p:cNvSpPr>
              <a:spLocks noChangeAspect="1"/>
            </p:cNvSpPr>
            <p:nvPr/>
          </p:nvSpPr>
          <p:spPr bwMode="auto">
            <a:xfrm>
              <a:off x="3542" y="2789"/>
              <a:ext cx="22" cy="4"/>
            </a:xfrm>
            <a:custGeom>
              <a:avLst/>
              <a:gdLst>
                <a:gd name="T0" fmla="*/ 0 w 22"/>
                <a:gd name="T1" fmla="*/ 0 h 4"/>
                <a:gd name="T2" fmla="*/ 5 w 22"/>
                <a:gd name="T3" fmla="*/ 1 h 4"/>
                <a:gd name="T4" fmla="*/ 22 w 22"/>
                <a:gd name="T5" fmla="*/ 4 h 4"/>
                <a:gd name="T6" fmla="*/ 0 60000 65536"/>
                <a:gd name="T7" fmla="*/ 0 60000 65536"/>
                <a:gd name="T8" fmla="*/ 0 60000 65536"/>
                <a:gd name="T9" fmla="*/ 0 w 22"/>
                <a:gd name="T10" fmla="*/ 0 h 4"/>
                <a:gd name="T11" fmla="*/ 22 w 2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">
                  <a:moveTo>
                    <a:pt x="0" y="0"/>
                  </a:moveTo>
                  <a:lnTo>
                    <a:pt x="5" y="1"/>
                  </a:lnTo>
                  <a:lnTo>
                    <a:pt x="2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6" name="Freeform 90"/>
            <p:cNvSpPr>
              <a:spLocks noChangeAspect="1"/>
            </p:cNvSpPr>
            <p:nvPr/>
          </p:nvSpPr>
          <p:spPr bwMode="auto">
            <a:xfrm>
              <a:off x="3587" y="2797"/>
              <a:ext cx="100" cy="11"/>
            </a:xfrm>
            <a:custGeom>
              <a:avLst/>
              <a:gdLst>
                <a:gd name="T0" fmla="*/ 0 w 100"/>
                <a:gd name="T1" fmla="*/ 0 h 11"/>
                <a:gd name="T2" fmla="*/ 4 w 100"/>
                <a:gd name="T3" fmla="*/ 1 h 11"/>
                <a:gd name="T4" fmla="*/ 51 w 100"/>
                <a:gd name="T5" fmla="*/ 7 h 11"/>
                <a:gd name="T6" fmla="*/ 100 w 100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1"/>
                <a:gd name="T14" fmla="*/ 100 w 100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1">
                  <a:moveTo>
                    <a:pt x="0" y="0"/>
                  </a:moveTo>
                  <a:lnTo>
                    <a:pt x="4" y="1"/>
                  </a:lnTo>
                  <a:lnTo>
                    <a:pt x="51" y="7"/>
                  </a:lnTo>
                  <a:lnTo>
                    <a:pt x="10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7" name="Freeform 91"/>
            <p:cNvSpPr>
              <a:spLocks noChangeAspect="1"/>
            </p:cNvSpPr>
            <p:nvPr/>
          </p:nvSpPr>
          <p:spPr bwMode="auto">
            <a:xfrm>
              <a:off x="4143" y="2715"/>
              <a:ext cx="14" cy="21"/>
            </a:xfrm>
            <a:custGeom>
              <a:avLst/>
              <a:gdLst>
                <a:gd name="T0" fmla="*/ 0 w 14"/>
                <a:gd name="T1" fmla="*/ 21 h 21"/>
                <a:gd name="T2" fmla="*/ 11 w 14"/>
                <a:gd name="T3" fmla="*/ 7 h 21"/>
                <a:gd name="T4" fmla="*/ 14 w 14"/>
                <a:gd name="T5" fmla="*/ 0 h 21"/>
                <a:gd name="T6" fmla="*/ 0 60000 65536"/>
                <a:gd name="T7" fmla="*/ 0 60000 65536"/>
                <a:gd name="T8" fmla="*/ 0 60000 65536"/>
                <a:gd name="T9" fmla="*/ 0 w 14"/>
                <a:gd name="T10" fmla="*/ 0 h 21"/>
                <a:gd name="T11" fmla="*/ 14 w 14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1">
                  <a:moveTo>
                    <a:pt x="0" y="21"/>
                  </a:moveTo>
                  <a:lnTo>
                    <a:pt x="11" y="7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8" name="Freeform 92"/>
            <p:cNvSpPr>
              <a:spLocks noChangeAspect="1"/>
            </p:cNvSpPr>
            <p:nvPr/>
          </p:nvSpPr>
          <p:spPr bwMode="auto">
            <a:xfrm>
              <a:off x="4121" y="2732"/>
              <a:ext cx="18" cy="14"/>
            </a:xfrm>
            <a:custGeom>
              <a:avLst/>
              <a:gdLst>
                <a:gd name="T0" fmla="*/ 0 w 18"/>
                <a:gd name="T1" fmla="*/ 14 h 14"/>
                <a:gd name="T2" fmla="*/ 2 w 18"/>
                <a:gd name="T3" fmla="*/ 13 h 14"/>
                <a:gd name="T4" fmla="*/ 6 w 18"/>
                <a:gd name="T5" fmla="*/ 10 h 14"/>
                <a:gd name="T6" fmla="*/ 9 w 18"/>
                <a:gd name="T7" fmla="*/ 8 h 14"/>
                <a:gd name="T8" fmla="*/ 12 w 18"/>
                <a:gd name="T9" fmla="*/ 5 h 14"/>
                <a:gd name="T10" fmla="*/ 15 w 18"/>
                <a:gd name="T11" fmla="*/ 3 h 14"/>
                <a:gd name="T12" fmla="*/ 18 w 18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4"/>
                <a:gd name="T23" fmla="*/ 18 w 18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4">
                  <a:moveTo>
                    <a:pt x="0" y="14"/>
                  </a:moveTo>
                  <a:lnTo>
                    <a:pt x="2" y="13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89" name="Freeform 93"/>
            <p:cNvSpPr>
              <a:spLocks noChangeAspect="1"/>
            </p:cNvSpPr>
            <p:nvPr/>
          </p:nvSpPr>
          <p:spPr bwMode="auto">
            <a:xfrm>
              <a:off x="3688" y="2805"/>
              <a:ext cx="71" cy="3"/>
            </a:xfrm>
            <a:custGeom>
              <a:avLst/>
              <a:gdLst>
                <a:gd name="T0" fmla="*/ 0 w 71"/>
                <a:gd name="T1" fmla="*/ 0 h 3"/>
                <a:gd name="T2" fmla="*/ 5 w 71"/>
                <a:gd name="T3" fmla="*/ 0 h 3"/>
                <a:gd name="T4" fmla="*/ 14 w 71"/>
                <a:gd name="T5" fmla="*/ 1 h 3"/>
                <a:gd name="T6" fmla="*/ 24 w 71"/>
                <a:gd name="T7" fmla="*/ 1 h 3"/>
                <a:gd name="T8" fmla="*/ 33 w 71"/>
                <a:gd name="T9" fmla="*/ 2 h 3"/>
                <a:gd name="T10" fmla="*/ 43 w 71"/>
                <a:gd name="T11" fmla="*/ 2 h 3"/>
                <a:gd name="T12" fmla="*/ 52 w 71"/>
                <a:gd name="T13" fmla="*/ 2 h 3"/>
                <a:gd name="T14" fmla="*/ 62 w 71"/>
                <a:gd name="T15" fmla="*/ 3 h 3"/>
                <a:gd name="T16" fmla="*/ 71 w 71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3"/>
                <a:gd name="T29" fmla="*/ 71 w 7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3">
                  <a:moveTo>
                    <a:pt x="0" y="0"/>
                  </a:moveTo>
                  <a:lnTo>
                    <a:pt x="5" y="0"/>
                  </a:lnTo>
                  <a:lnTo>
                    <a:pt x="14" y="1"/>
                  </a:lnTo>
                  <a:lnTo>
                    <a:pt x="24" y="1"/>
                  </a:lnTo>
                  <a:lnTo>
                    <a:pt x="33" y="2"/>
                  </a:lnTo>
                  <a:lnTo>
                    <a:pt x="43" y="2"/>
                  </a:lnTo>
                  <a:lnTo>
                    <a:pt x="52" y="2"/>
                  </a:lnTo>
                  <a:lnTo>
                    <a:pt x="62" y="3"/>
                  </a:lnTo>
                  <a:lnTo>
                    <a:pt x="7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0" name="Freeform 94"/>
            <p:cNvSpPr>
              <a:spLocks noChangeAspect="1"/>
            </p:cNvSpPr>
            <p:nvPr/>
          </p:nvSpPr>
          <p:spPr bwMode="auto">
            <a:xfrm>
              <a:off x="3766" y="2806"/>
              <a:ext cx="120" cy="5"/>
            </a:xfrm>
            <a:custGeom>
              <a:avLst/>
              <a:gdLst>
                <a:gd name="T0" fmla="*/ 0 w 120"/>
                <a:gd name="T1" fmla="*/ 5 h 5"/>
                <a:gd name="T2" fmla="*/ 53 w 120"/>
                <a:gd name="T3" fmla="*/ 4 h 5"/>
                <a:gd name="T4" fmla="*/ 104 w 120"/>
                <a:gd name="T5" fmla="*/ 2 h 5"/>
                <a:gd name="T6" fmla="*/ 120 w 12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5"/>
                <a:gd name="T14" fmla="*/ 120 w 12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5">
                  <a:moveTo>
                    <a:pt x="0" y="5"/>
                  </a:moveTo>
                  <a:lnTo>
                    <a:pt x="53" y="4"/>
                  </a:lnTo>
                  <a:lnTo>
                    <a:pt x="104" y="2"/>
                  </a:lnTo>
                  <a:lnTo>
                    <a:pt x="1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1" name="Freeform 95"/>
            <p:cNvSpPr>
              <a:spLocks noChangeAspect="1"/>
            </p:cNvSpPr>
            <p:nvPr/>
          </p:nvSpPr>
          <p:spPr bwMode="auto">
            <a:xfrm>
              <a:off x="3908" y="2802"/>
              <a:ext cx="23" cy="2"/>
            </a:xfrm>
            <a:custGeom>
              <a:avLst/>
              <a:gdLst>
                <a:gd name="T0" fmla="*/ 0 w 23"/>
                <a:gd name="T1" fmla="*/ 2 h 2"/>
                <a:gd name="T2" fmla="*/ 12 w 23"/>
                <a:gd name="T3" fmla="*/ 1 h 2"/>
                <a:gd name="T4" fmla="*/ 23 w 23"/>
                <a:gd name="T5" fmla="*/ 0 h 2"/>
                <a:gd name="T6" fmla="*/ 0 60000 65536"/>
                <a:gd name="T7" fmla="*/ 0 60000 65536"/>
                <a:gd name="T8" fmla="*/ 0 60000 65536"/>
                <a:gd name="T9" fmla="*/ 0 w 23"/>
                <a:gd name="T10" fmla="*/ 0 h 2"/>
                <a:gd name="T11" fmla="*/ 23 w 2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">
                  <a:moveTo>
                    <a:pt x="0" y="2"/>
                  </a:moveTo>
                  <a:lnTo>
                    <a:pt x="12" y="1"/>
                  </a:lnTo>
                  <a:lnTo>
                    <a:pt x="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2" name="Freeform 96"/>
            <p:cNvSpPr>
              <a:spLocks noChangeAspect="1"/>
            </p:cNvSpPr>
            <p:nvPr/>
          </p:nvSpPr>
          <p:spPr bwMode="auto">
            <a:xfrm>
              <a:off x="3953" y="2795"/>
              <a:ext cx="22" cy="4"/>
            </a:xfrm>
            <a:custGeom>
              <a:avLst/>
              <a:gdLst>
                <a:gd name="T0" fmla="*/ 0 w 22"/>
                <a:gd name="T1" fmla="*/ 4 h 4"/>
                <a:gd name="T2" fmla="*/ 14 w 22"/>
                <a:gd name="T3" fmla="*/ 2 h 4"/>
                <a:gd name="T4" fmla="*/ 22 w 22"/>
                <a:gd name="T5" fmla="*/ 0 h 4"/>
                <a:gd name="T6" fmla="*/ 0 60000 65536"/>
                <a:gd name="T7" fmla="*/ 0 60000 65536"/>
                <a:gd name="T8" fmla="*/ 0 60000 65536"/>
                <a:gd name="T9" fmla="*/ 0 w 22"/>
                <a:gd name="T10" fmla="*/ 0 h 4"/>
                <a:gd name="T11" fmla="*/ 22 w 2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">
                  <a:moveTo>
                    <a:pt x="0" y="4"/>
                  </a:moveTo>
                  <a:lnTo>
                    <a:pt x="14" y="2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3" name="Freeform 97"/>
            <p:cNvSpPr>
              <a:spLocks noChangeAspect="1"/>
            </p:cNvSpPr>
            <p:nvPr/>
          </p:nvSpPr>
          <p:spPr bwMode="auto">
            <a:xfrm>
              <a:off x="3997" y="2756"/>
              <a:ext cx="115" cy="35"/>
            </a:xfrm>
            <a:custGeom>
              <a:avLst/>
              <a:gdLst>
                <a:gd name="T0" fmla="*/ 0 w 115"/>
                <a:gd name="T1" fmla="*/ 35 h 35"/>
                <a:gd name="T2" fmla="*/ 14 w 115"/>
                <a:gd name="T3" fmla="*/ 33 h 35"/>
                <a:gd name="T4" fmla="*/ 53 w 115"/>
                <a:gd name="T5" fmla="*/ 23 h 35"/>
                <a:gd name="T6" fmla="*/ 87 w 115"/>
                <a:gd name="T7" fmla="*/ 12 h 35"/>
                <a:gd name="T8" fmla="*/ 115 w 115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35"/>
                <a:gd name="T17" fmla="*/ 115 w 11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35">
                  <a:moveTo>
                    <a:pt x="0" y="35"/>
                  </a:moveTo>
                  <a:lnTo>
                    <a:pt x="14" y="33"/>
                  </a:lnTo>
                  <a:lnTo>
                    <a:pt x="53" y="23"/>
                  </a:lnTo>
                  <a:lnTo>
                    <a:pt x="87" y="12"/>
                  </a:lnTo>
                  <a:lnTo>
                    <a:pt x="1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4" name="Line 98"/>
            <p:cNvSpPr>
              <a:spLocks noChangeAspect="1" noChangeShapeType="1"/>
            </p:cNvSpPr>
            <p:nvPr/>
          </p:nvSpPr>
          <p:spPr bwMode="auto">
            <a:xfrm>
              <a:off x="3812" y="264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5" name="Line 99"/>
            <p:cNvSpPr>
              <a:spLocks noChangeAspect="1" noChangeShapeType="1"/>
            </p:cNvSpPr>
            <p:nvPr/>
          </p:nvSpPr>
          <p:spPr bwMode="auto">
            <a:xfrm>
              <a:off x="4117" y="259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6" name="Line 100"/>
            <p:cNvSpPr>
              <a:spLocks noChangeAspect="1" noChangeShapeType="1"/>
            </p:cNvSpPr>
            <p:nvPr/>
          </p:nvSpPr>
          <p:spPr bwMode="auto">
            <a:xfrm>
              <a:off x="3746" y="2696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7" name="Line 101"/>
            <p:cNvSpPr>
              <a:spLocks noChangeAspect="1" noChangeShapeType="1"/>
            </p:cNvSpPr>
            <p:nvPr/>
          </p:nvSpPr>
          <p:spPr bwMode="auto">
            <a:xfrm>
              <a:off x="3927" y="2572"/>
              <a:ext cx="7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8" name="Line 102"/>
            <p:cNvSpPr>
              <a:spLocks noChangeAspect="1" noChangeShapeType="1"/>
            </p:cNvSpPr>
            <p:nvPr/>
          </p:nvSpPr>
          <p:spPr bwMode="auto">
            <a:xfrm flipH="1" flipV="1">
              <a:off x="4032" y="2554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99" name="Freeform 103"/>
            <p:cNvSpPr>
              <a:spLocks noChangeAspect="1"/>
            </p:cNvSpPr>
            <p:nvPr/>
          </p:nvSpPr>
          <p:spPr bwMode="auto">
            <a:xfrm>
              <a:off x="3970" y="3083"/>
              <a:ext cx="94" cy="31"/>
            </a:xfrm>
            <a:custGeom>
              <a:avLst/>
              <a:gdLst>
                <a:gd name="T0" fmla="*/ 94 w 94"/>
                <a:gd name="T1" fmla="*/ 0 h 31"/>
                <a:gd name="T2" fmla="*/ 70 w 94"/>
                <a:gd name="T3" fmla="*/ 11 h 31"/>
                <a:gd name="T4" fmla="*/ 40 w 94"/>
                <a:gd name="T5" fmla="*/ 22 h 31"/>
                <a:gd name="T6" fmla="*/ 6 w 94"/>
                <a:gd name="T7" fmla="*/ 30 h 31"/>
                <a:gd name="T8" fmla="*/ 0 w 94"/>
                <a:gd name="T9" fmla="*/ 3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31"/>
                <a:gd name="T17" fmla="*/ 94 w 9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31">
                  <a:moveTo>
                    <a:pt x="94" y="0"/>
                  </a:moveTo>
                  <a:lnTo>
                    <a:pt x="70" y="11"/>
                  </a:lnTo>
                  <a:lnTo>
                    <a:pt x="40" y="22"/>
                  </a:lnTo>
                  <a:lnTo>
                    <a:pt x="6" y="30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0" name="Freeform 104"/>
            <p:cNvSpPr>
              <a:spLocks noChangeAspect="1"/>
            </p:cNvSpPr>
            <p:nvPr/>
          </p:nvSpPr>
          <p:spPr bwMode="auto">
            <a:xfrm>
              <a:off x="3926" y="3118"/>
              <a:ext cx="22" cy="4"/>
            </a:xfrm>
            <a:custGeom>
              <a:avLst/>
              <a:gdLst>
                <a:gd name="T0" fmla="*/ 22 w 22"/>
                <a:gd name="T1" fmla="*/ 0 h 4"/>
                <a:gd name="T2" fmla="*/ 11 w 22"/>
                <a:gd name="T3" fmla="*/ 2 h 4"/>
                <a:gd name="T4" fmla="*/ 0 w 22"/>
                <a:gd name="T5" fmla="*/ 4 h 4"/>
                <a:gd name="T6" fmla="*/ 0 60000 65536"/>
                <a:gd name="T7" fmla="*/ 0 60000 65536"/>
                <a:gd name="T8" fmla="*/ 0 60000 65536"/>
                <a:gd name="T9" fmla="*/ 0 w 22"/>
                <a:gd name="T10" fmla="*/ 0 h 4"/>
                <a:gd name="T11" fmla="*/ 22 w 2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">
                  <a:moveTo>
                    <a:pt x="22" y="0"/>
                  </a:moveTo>
                  <a:lnTo>
                    <a:pt x="11" y="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1" name="Freeform 105"/>
            <p:cNvSpPr>
              <a:spLocks noChangeAspect="1"/>
            </p:cNvSpPr>
            <p:nvPr/>
          </p:nvSpPr>
          <p:spPr bwMode="auto">
            <a:xfrm>
              <a:off x="3881" y="3125"/>
              <a:ext cx="23" cy="2"/>
            </a:xfrm>
            <a:custGeom>
              <a:avLst/>
              <a:gdLst>
                <a:gd name="T0" fmla="*/ 23 w 23"/>
                <a:gd name="T1" fmla="*/ 0 h 2"/>
                <a:gd name="T2" fmla="*/ 14 w 23"/>
                <a:gd name="T3" fmla="*/ 1 h 2"/>
                <a:gd name="T4" fmla="*/ 0 w 23"/>
                <a:gd name="T5" fmla="*/ 2 h 2"/>
                <a:gd name="T6" fmla="*/ 0 60000 65536"/>
                <a:gd name="T7" fmla="*/ 0 60000 65536"/>
                <a:gd name="T8" fmla="*/ 0 60000 65536"/>
                <a:gd name="T9" fmla="*/ 0 w 23"/>
                <a:gd name="T10" fmla="*/ 0 h 2"/>
                <a:gd name="T11" fmla="*/ 23 w 2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">
                  <a:moveTo>
                    <a:pt x="23" y="0"/>
                  </a:moveTo>
                  <a:lnTo>
                    <a:pt x="14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2" name="Freeform 106"/>
            <p:cNvSpPr>
              <a:spLocks noChangeAspect="1"/>
            </p:cNvSpPr>
            <p:nvPr/>
          </p:nvSpPr>
          <p:spPr bwMode="auto">
            <a:xfrm>
              <a:off x="3761" y="3129"/>
              <a:ext cx="98" cy="3"/>
            </a:xfrm>
            <a:custGeom>
              <a:avLst/>
              <a:gdLst>
                <a:gd name="T0" fmla="*/ 98 w 98"/>
                <a:gd name="T1" fmla="*/ 0 h 3"/>
                <a:gd name="T2" fmla="*/ 90 w 98"/>
                <a:gd name="T3" fmla="*/ 1 h 3"/>
                <a:gd name="T4" fmla="*/ 44 w 98"/>
                <a:gd name="T5" fmla="*/ 3 h 3"/>
                <a:gd name="T6" fmla="*/ 0 w 98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3"/>
                <a:gd name="T14" fmla="*/ 98 w 98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3">
                  <a:moveTo>
                    <a:pt x="98" y="0"/>
                  </a:moveTo>
                  <a:lnTo>
                    <a:pt x="90" y="1"/>
                  </a:lnTo>
                  <a:lnTo>
                    <a:pt x="44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3" name="Freeform 107"/>
            <p:cNvSpPr>
              <a:spLocks noChangeAspect="1"/>
            </p:cNvSpPr>
            <p:nvPr/>
          </p:nvSpPr>
          <p:spPr bwMode="auto">
            <a:xfrm>
              <a:off x="3648" y="3127"/>
              <a:ext cx="113" cy="7"/>
            </a:xfrm>
            <a:custGeom>
              <a:avLst/>
              <a:gdLst>
                <a:gd name="T0" fmla="*/ 113 w 113"/>
                <a:gd name="T1" fmla="*/ 7 h 7"/>
                <a:gd name="T2" fmla="*/ 66 w 113"/>
                <a:gd name="T3" fmla="*/ 5 h 7"/>
                <a:gd name="T4" fmla="*/ 21 w 113"/>
                <a:gd name="T5" fmla="*/ 2 h 7"/>
                <a:gd name="T6" fmla="*/ 0 w 11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7"/>
                <a:gd name="T14" fmla="*/ 113 w 11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7">
                  <a:moveTo>
                    <a:pt x="113" y="7"/>
                  </a:moveTo>
                  <a:lnTo>
                    <a:pt x="66" y="5"/>
                  </a:lnTo>
                  <a:lnTo>
                    <a:pt x="21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4" name="Freeform 108"/>
            <p:cNvSpPr>
              <a:spLocks noChangeAspect="1"/>
            </p:cNvSpPr>
            <p:nvPr/>
          </p:nvSpPr>
          <p:spPr bwMode="auto">
            <a:xfrm>
              <a:off x="3604" y="3120"/>
              <a:ext cx="22" cy="4"/>
            </a:xfrm>
            <a:custGeom>
              <a:avLst/>
              <a:gdLst>
                <a:gd name="T0" fmla="*/ 22 w 22"/>
                <a:gd name="T1" fmla="*/ 4 h 4"/>
                <a:gd name="T2" fmla="*/ 22 w 22"/>
                <a:gd name="T3" fmla="*/ 4 h 4"/>
                <a:gd name="T4" fmla="*/ 0 w 22"/>
                <a:gd name="T5" fmla="*/ 0 h 4"/>
                <a:gd name="T6" fmla="*/ 0 60000 65536"/>
                <a:gd name="T7" fmla="*/ 0 60000 65536"/>
                <a:gd name="T8" fmla="*/ 0 60000 65536"/>
                <a:gd name="T9" fmla="*/ 0 w 22"/>
                <a:gd name="T10" fmla="*/ 0 h 4"/>
                <a:gd name="T11" fmla="*/ 22 w 2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">
                  <a:moveTo>
                    <a:pt x="22" y="4"/>
                  </a:moveTo>
                  <a:lnTo>
                    <a:pt x="22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5" name="Line 109"/>
            <p:cNvSpPr>
              <a:spLocks noChangeAspect="1" noChangeShapeType="1"/>
            </p:cNvSpPr>
            <p:nvPr/>
          </p:nvSpPr>
          <p:spPr bwMode="auto">
            <a:xfrm flipH="1" flipV="1">
              <a:off x="3560" y="3111"/>
              <a:ext cx="2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6" name="Freeform 110"/>
            <p:cNvSpPr>
              <a:spLocks noChangeAspect="1"/>
            </p:cNvSpPr>
            <p:nvPr/>
          </p:nvSpPr>
          <p:spPr bwMode="auto">
            <a:xfrm>
              <a:off x="3448" y="3043"/>
              <a:ext cx="90" cy="63"/>
            </a:xfrm>
            <a:custGeom>
              <a:avLst/>
              <a:gdLst>
                <a:gd name="T0" fmla="*/ 90 w 90"/>
                <a:gd name="T1" fmla="*/ 63 h 63"/>
                <a:gd name="T2" fmla="*/ 70 w 90"/>
                <a:gd name="T3" fmla="*/ 56 h 63"/>
                <a:gd name="T4" fmla="*/ 44 w 90"/>
                <a:gd name="T5" fmla="*/ 46 h 63"/>
                <a:gd name="T6" fmla="*/ 23 w 90"/>
                <a:gd name="T7" fmla="*/ 34 h 63"/>
                <a:gd name="T8" fmla="*/ 9 w 90"/>
                <a:gd name="T9" fmla="*/ 22 h 63"/>
                <a:gd name="T10" fmla="*/ 1 w 90"/>
                <a:gd name="T11" fmla="*/ 9 h 63"/>
                <a:gd name="T12" fmla="*/ 0 w 90"/>
                <a:gd name="T13" fmla="*/ 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63"/>
                <a:gd name="T23" fmla="*/ 90 w 90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63">
                  <a:moveTo>
                    <a:pt x="90" y="63"/>
                  </a:moveTo>
                  <a:lnTo>
                    <a:pt x="70" y="56"/>
                  </a:lnTo>
                  <a:lnTo>
                    <a:pt x="44" y="46"/>
                  </a:lnTo>
                  <a:lnTo>
                    <a:pt x="23" y="34"/>
                  </a:lnTo>
                  <a:lnTo>
                    <a:pt x="9" y="22"/>
                  </a:lnTo>
                  <a:lnTo>
                    <a:pt x="1" y="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7" name="Line 111"/>
            <p:cNvSpPr>
              <a:spLocks noChangeAspect="1" noChangeShapeType="1"/>
            </p:cNvSpPr>
            <p:nvPr/>
          </p:nvSpPr>
          <p:spPr bwMode="auto">
            <a:xfrm>
              <a:off x="3736" y="276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8" name="Line 112"/>
            <p:cNvSpPr>
              <a:spLocks noChangeAspect="1" noChangeShapeType="1"/>
            </p:cNvSpPr>
            <p:nvPr/>
          </p:nvSpPr>
          <p:spPr bwMode="auto">
            <a:xfrm flipH="1" flipV="1">
              <a:off x="4039" y="2515"/>
              <a:ext cx="11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09" name="Line 113"/>
            <p:cNvSpPr>
              <a:spLocks noChangeAspect="1" noChangeShapeType="1"/>
            </p:cNvSpPr>
            <p:nvPr/>
          </p:nvSpPr>
          <p:spPr bwMode="auto">
            <a:xfrm>
              <a:off x="4039" y="2543"/>
              <a:ext cx="1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0" name="Line 114"/>
            <p:cNvSpPr>
              <a:spLocks noChangeAspect="1" noChangeShapeType="1"/>
            </p:cNvSpPr>
            <p:nvPr/>
          </p:nvSpPr>
          <p:spPr bwMode="auto">
            <a:xfrm flipH="1">
              <a:off x="3396" y="2458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1" name="Line 115"/>
            <p:cNvSpPr>
              <a:spLocks noChangeAspect="1" noChangeShapeType="1"/>
            </p:cNvSpPr>
            <p:nvPr/>
          </p:nvSpPr>
          <p:spPr bwMode="auto">
            <a:xfrm flipV="1">
              <a:off x="3429" y="2592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2" name="Line 116"/>
            <p:cNvSpPr>
              <a:spLocks noChangeAspect="1" noChangeShapeType="1"/>
            </p:cNvSpPr>
            <p:nvPr/>
          </p:nvSpPr>
          <p:spPr bwMode="auto">
            <a:xfrm>
              <a:off x="4160" y="2621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3" name="Line 117"/>
            <p:cNvSpPr>
              <a:spLocks noChangeAspect="1" noChangeShapeType="1"/>
            </p:cNvSpPr>
            <p:nvPr/>
          </p:nvSpPr>
          <p:spPr bwMode="auto">
            <a:xfrm>
              <a:off x="3854" y="339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4" name="Line 118"/>
            <p:cNvSpPr>
              <a:spLocks noChangeAspect="1" noChangeShapeType="1"/>
            </p:cNvSpPr>
            <p:nvPr/>
          </p:nvSpPr>
          <p:spPr bwMode="auto">
            <a:xfrm>
              <a:off x="4146" y="2705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5" name="Freeform 119"/>
            <p:cNvSpPr>
              <a:spLocks noChangeAspect="1"/>
            </p:cNvSpPr>
            <p:nvPr/>
          </p:nvSpPr>
          <p:spPr bwMode="auto">
            <a:xfrm>
              <a:off x="4067" y="3044"/>
              <a:ext cx="37" cy="41"/>
            </a:xfrm>
            <a:custGeom>
              <a:avLst/>
              <a:gdLst>
                <a:gd name="T0" fmla="*/ 37 w 37"/>
                <a:gd name="T1" fmla="*/ 0 h 41"/>
                <a:gd name="T2" fmla="*/ 36 w 37"/>
                <a:gd name="T3" fmla="*/ 4 h 41"/>
                <a:gd name="T4" fmla="*/ 31 w 37"/>
                <a:gd name="T5" fmla="*/ 17 h 41"/>
                <a:gd name="T6" fmla="*/ 18 w 37"/>
                <a:gd name="T7" fmla="*/ 29 h 41"/>
                <a:gd name="T8" fmla="*/ 0 w 37"/>
                <a:gd name="T9" fmla="*/ 4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41"/>
                <a:gd name="T17" fmla="*/ 37 w 3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41">
                  <a:moveTo>
                    <a:pt x="37" y="0"/>
                  </a:moveTo>
                  <a:lnTo>
                    <a:pt x="36" y="4"/>
                  </a:lnTo>
                  <a:lnTo>
                    <a:pt x="31" y="17"/>
                  </a:lnTo>
                  <a:lnTo>
                    <a:pt x="18" y="29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6" name="Line 120"/>
            <p:cNvSpPr>
              <a:spLocks noChangeAspect="1" noChangeShapeType="1"/>
            </p:cNvSpPr>
            <p:nvPr/>
          </p:nvSpPr>
          <p:spPr bwMode="auto">
            <a:xfrm>
              <a:off x="4007" y="3374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7" name="Line 121"/>
            <p:cNvSpPr>
              <a:spLocks noChangeAspect="1" noChangeShapeType="1"/>
            </p:cNvSpPr>
            <p:nvPr/>
          </p:nvSpPr>
          <p:spPr bwMode="auto">
            <a:xfrm>
              <a:off x="4107" y="283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8" name="Line 122"/>
            <p:cNvSpPr>
              <a:spLocks noChangeAspect="1" noChangeShapeType="1"/>
            </p:cNvSpPr>
            <p:nvPr/>
          </p:nvSpPr>
          <p:spPr bwMode="auto">
            <a:xfrm>
              <a:off x="4064" y="3043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19" name="Line 123"/>
            <p:cNvSpPr>
              <a:spLocks noChangeAspect="1" noChangeShapeType="1"/>
            </p:cNvSpPr>
            <p:nvPr/>
          </p:nvSpPr>
          <p:spPr bwMode="auto">
            <a:xfrm>
              <a:off x="4063" y="3260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0" name="Freeform 124"/>
            <p:cNvSpPr>
              <a:spLocks noChangeAspect="1"/>
            </p:cNvSpPr>
            <p:nvPr/>
          </p:nvSpPr>
          <p:spPr bwMode="auto">
            <a:xfrm>
              <a:off x="3505" y="2447"/>
              <a:ext cx="75" cy="14"/>
            </a:xfrm>
            <a:custGeom>
              <a:avLst/>
              <a:gdLst>
                <a:gd name="T0" fmla="*/ 75 w 75"/>
                <a:gd name="T1" fmla="*/ 14 h 14"/>
                <a:gd name="T2" fmla="*/ 22 w 75"/>
                <a:gd name="T3" fmla="*/ 5 h 14"/>
                <a:gd name="T4" fmla="*/ 0 w 75"/>
                <a:gd name="T5" fmla="*/ 0 h 14"/>
                <a:gd name="T6" fmla="*/ 0 60000 65536"/>
                <a:gd name="T7" fmla="*/ 0 60000 65536"/>
                <a:gd name="T8" fmla="*/ 0 60000 65536"/>
                <a:gd name="T9" fmla="*/ 0 w 75"/>
                <a:gd name="T10" fmla="*/ 0 h 14"/>
                <a:gd name="T11" fmla="*/ 75 w 7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4">
                  <a:moveTo>
                    <a:pt x="75" y="14"/>
                  </a:moveTo>
                  <a:lnTo>
                    <a:pt x="22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1" name="Freeform 125"/>
            <p:cNvSpPr>
              <a:spLocks noChangeAspect="1"/>
            </p:cNvSpPr>
            <p:nvPr/>
          </p:nvSpPr>
          <p:spPr bwMode="auto">
            <a:xfrm>
              <a:off x="3461" y="2436"/>
              <a:ext cx="22" cy="6"/>
            </a:xfrm>
            <a:custGeom>
              <a:avLst/>
              <a:gdLst>
                <a:gd name="T0" fmla="*/ 22 w 22"/>
                <a:gd name="T1" fmla="*/ 6 h 6"/>
                <a:gd name="T2" fmla="*/ 17 w 22"/>
                <a:gd name="T3" fmla="*/ 5 h 6"/>
                <a:gd name="T4" fmla="*/ 0 w 22"/>
                <a:gd name="T5" fmla="*/ 0 h 6"/>
                <a:gd name="T6" fmla="*/ 0 60000 65536"/>
                <a:gd name="T7" fmla="*/ 0 60000 65536"/>
                <a:gd name="T8" fmla="*/ 0 60000 65536"/>
                <a:gd name="T9" fmla="*/ 0 w 22"/>
                <a:gd name="T10" fmla="*/ 0 h 6"/>
                <a:gd name="T11" fmla="*/ 22 w 2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6">
                  <a:moveTo>
                    <a:pt x="22" y="6"/>
                  </a:moveTo>
                  <a:lnTo>
                    <a:pt x="17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2" name="Freeform 126"/>
            <p:cNvSpPr>
              <a:spLocks noChangeAspect="1"/>
            </p:cNvSpPr>
            <p:nvPr/>
          </p:nvSpPr>
          <p:spPr bwMode="auto">
            <a:xfrm>
              <a:off x="3418" y="2421"/>
              <a:ext cx="21" cy="8"/>
            </a:xfrm>
            <a:custGeom>
              <a:avLst/>
              <a:gdLst>
                <a:gd name="T0" fmla="*/ 21 w 21"/>
                <a:gd name="T1" fmla="*/ 8 h 8"/>
                <a:gd name="T2" fmla="*/ 18 w 21"/>
                <a:gd name="T3" fmla="*/ 7 h 8"/>
                <a:gd name="T4" fmla="*/ 0 w 21"/>
                <a:gd name="T5" fmla="*/ 0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1" y="8"/>
                  </a:moveTo>
                  <a:lnTo>
                    <a:pt x="18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3" name="Freeform 127"/>
            <p:cNvSpPr>
              <a:spLocks noChangeAspect="1"/>
            </p:cNvSpPr>
            <p:nvPr/>
          </p:nvSpPr>
          <p:spPr bwMode="auto">
            <a:xfrm>
              <a:off x="3345" y="2358"/>
              <a:ext cx="53" cy="54"/>
            </a:xfrm>
            <a:custGeom>
              <a:avLst/>
              <a:gdLst>
                <a:gd name="T0" fmla="*/ 53 w 53"/>
                <a:gd name="T1" fmla="*/ 54 h 54"/>
                <a:gd name="T2" fmla="*/ 29 w 53"/>
                <a:gd name="T3" fmla="*/ 40 h 54"/>
                <a:gd name="T4" fmla="*/ 10 w 53"/>
                <a:gd name="T5" fmla="*/ 24 h 54"/>
                <a:gd name="T6" fmla="*/ 0 w 53"/>
                <a:gd name="T7" fmla="*/ 7 h 54"/>
                <a:gd name="T8" fmla="*/ 0 w 53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4"/>
                <a:gd name="T17" fmla="*/ 53 w 5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4">
                  <a:moveTo>
                    <a:pt x="53" y="54"/>
                  </a:moveTo>
                  <a:lnTo>
                    <a:pt x="29" y="40"/>
                  </a:lnTo>
                  <a:lnTo>
                    <a:pt x="10" y="24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4" name="Freeform 128"/>
            <p:cNvSpPr>
              <a:spLocks noChangeAspect="1"/>
            </p:cNvSpPr>
            <p:nvPr/>
          </p:nvSpPr>
          <p:spPr bwMode="auto">
            <a:xfrm>
              <a:off x="3919" y="2272"/>
              <a:ext cx="13" cy="61"/>
            </a:xfrm>
            <a:custGeom>
              <a:avLst/>
              <a:gdLst>
                <a:gd name="T0" fmla="*/ 13 w 13"/>
                <a:gd name="T1" fmla="*/ 0 h 61"/>
                <a:gd name="T2" fmla="*/ 3 w 13"/>
                <a:gd name="T3" fmla="*/ 53 h 61"/>
                <a:gd name="T4" fmla="*/ 0 w 13"/>
                <a:gd name="T5" fmla="*/ 61 h 61"/>
                <a:gd name="T6" fmla="*/ 0 60000 65536"/>
                <a:gd name="T7" fmla="*/ 0 60000 65536"/>
                <a:gd name="T8" fmla="*/ 0 60000 65536"/>
                <a:gd name="T9" fmla="*/ 0 w 13"/>
                <a:gd name="T10" fmla="*/ 0 h 61"/>
                <a:gd name="T11" fmla="*/ 13 w 13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61">
                  <a:moveTo>
                    <a:pt x="13" y="0"/>
                  </a:moveTo>
                  <a:lnTo>
                    <a:pt x="3" y="53"/>
                  </a:lnTo>
                  <a:lnTo>
                    <a:pt x="0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5" name="Freeform 129"/>
            <p:cNvSpPr>
              <a:spLocks noChangeAspect="1"/>
            </p:cNvSpPr>
            <p:nvPr/>
          </p:nvSpPr>
          <p:spPr bwMode="auto">
            <a:xfrm>
              <a:off x="3900" y="2356"/>
              <a:ext cx="11" cy="20"/>
            </a:xfrm>
            <a:custGeom>
              <a:avLst/>
              <a:gdLst>
                <a:gd name="T0" fmla="*/ 11 w 11"/>
                <a:gd name="T1" fmla="*/ 0 h 20"/>
                <a:gd name="T2" fmla="*/ 10 w 11"/>
                <a:gd name="T3" fmla="*/ 1 h 20"/>
                <a:gd name="T4" fmla="*/ 0 w 11"/>
                <a:gd name="T5" fmla="*/ 20 h 20"/>
                <a:gd name="T6" fmla="*/ 0 60000 65536"/>
                <a:gd name="T7" fmla="*/ 0 60000 65536"/>
                <a:gd name="T8" fmla="*/ 0 60000 65536"/>
                <a:gd name="T9" fmla="*/ 0 w 11"/>
                <a:gd name="T10" fmla="*/ 0 h 20"/>
                <a:gd name="T11" fmla="*/ 11 w 1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20">
                  <a:moveTo>
                    <a:pt x="11" y="0"/>
                  </a:moveTo>
                  <a:lnTo>
                    <a:pt x="10" y="1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6" name="Line 130"/>
            <p:cNvSpPr>
              <a:spLocks noChangeAspect="1" noChangeShapeType="1"/>
            </p:cNvSpPr>
            <p:nvPr/>
          </p:nvSpPr>
          <p:spPr bwMode="auto">
            <a:xfrm flipH="1">
              <a:off x="3872" y="2396"/>
              <a:ext cx="15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7" name="Line 131"/>
            <p:cNvSpPr>
              <a:spLocks noChangeAspect="1" noChangeShapeType="1"/>
            </p:cNvSpPr>
            <p:nvPr/>
          </p:nvSpPr>
          <p:spPr bwMode="auto">
            <a:xfrm flipH="1">
              <a:off x="3841" y="2429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8" name="Line 132"/>
            <p:cNvSpPr>
              <a:spLocks noChangeAspect="1" noChangeShapeType="1"/>
            </p:cNvSpPr>
            <p:nvPr/>
          </p:nvSpPr>
          <p:spPr bwMode="auto">
            <a:xfrm flipH="1">
              <a:off x="3812" y="2439"/>
              <a:ext cx="29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29" name="Line 133"/>
            <p:cNvSpPr>
              <a:spLocks noChangeAspect="1" noChangeShapeType="1"/>
            </p:cNvSpPr>
            <p:nvPr/>
          </p:nvSpPr>
          <p:spPr bwMode="auto">
            <a:xfrm flipH="1">
              <a:off x="3784" y="2453"/>
              <a:ext cx="28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0" name="Line 134"/>
            <p:cNvSpPr>
              <a:spLocks noChangeAspect="1" noChangeShapeType="1"/>
            </p:cNvSpPr>
            <p:nvPr/>
          </p:nvSpPr>
          <p:spPr bwMode="auto">
            <a:xfrm flipH="1">
              <a:off x="3764" y="2462"/>
              <a:ext cx="2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1" name="Line 135"/>
            <p:cNvSpPr>
              <a:spLocks noChangeAspect="1" noChangeShapeType="1"/>
            </p:cNvSpPr>
            <p:nvPr/>
          </p:nvSpPr>
          <p:spPr bwMode="auto">
            <a:xfrm flipH="1">
              <a:off x="3750" y="2466"/>
              <a:ext cx="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2" name="Line 136"/>
            <p:cNvSpPr>
              <a:spLocks noChangeAspect="1" noChangeShapeType="1"/>
            </p:cNvSpPr>
            <p:nvPr/>
          </p:nvSpPr>
          <p:spPr bwMode="auto">
            <a:xfrm flipH="1">
              <a:off x="3721" y="2469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3" name="Line 137"/>
            <p:cNvSpPr>
              <a:spLocks noChangeAspect="1" noChangeShapeType="1"/>
            </p:cNvSpPr>
            <p:nvPr/>
          </p:nvSpPr>
          <p:spPr bwMode="auto">
            <a:xfrm flipH="1">
              <a:off x="3705" y="2470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4" name="Line 138"/>
            <p:cNvSpPr>
              <a:spLocks noChangeAspect="1" noChangeShapeType="1"/>
            </p:cNvSpPr>
            <p:nvPr/>
          </p:nvSpPr>
          <p:spPr bwMode="auto">
            <a:xfrm flipH="1">
              <a:off x="3678" y="2469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5" name="Line 139"/>
            <p:cNvSpPr>
              <a:spLocks noChangeAspect="1" noChangeShapeType="1"/>
            </p:cNvSpPr>
            <p:nvPr/>
          </p:nvSpPr>
          <p:spPr bwMode="auto">
            <a:xfrm flipH="1" flipV="1">
              <a:off x="3661" y="246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6" name="Line 140"/>
            <p:cNvSpPr>
              <a:spLocks noChangeAspect="1" noChangeShapeType="1"/>
            </p:cNvSpPr>
            <p:nvPr/>
          </p:nvSpPr>
          <p:spPr bwMode="auto">
            <a:xfrm flipH="1" flipV="1">
              <a:off x="3628" y="2466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7" name="Line 141"/>
            <p:cNvSpPr>
              <a:spLocks noChangeAspect="1" noChangeShapeType="1"/>
            </p:cNvSpPr>
            <p:nvPr/>
          </p:nvSpPr>
          <p:spPr bwMode="auto">
            <a:xfrm flipH="1" flipV="1">
              <a:off x="3603" y="2463"/>
              <a:ext cx="2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8" name="Line 142"/>
            <p:cNvSpPr>
              <a:spLocks noChangeAspect="1" noChangeShapeType="1"/>
            </p:cNvSpPr>
            <p:nvPr/>
          </p:nvSpPr>
          <p:spPr bwMode="auto">
            <a:xfrm flipH="1" flipV="1">
              <a:off x="3580" y="2461"/>
              <a:ext cx="2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39" name="Freeform 143"/>
            <p:cNvSpPr>
              <a:spLocks noChangeAspect="1"/>
            </p:cNvSpPr>
            <p:nvPr/>
          </p:nvSpPr>
          <p:spPr bwMode="auto">
            <a:xfrm>
              <a:off x="4135" y="2161"/>
              <a:ext cx="68" cy="65"/>
            </a:xfrm>
            <a:custGeom>
              <a:avLst/>
              <a:gdLst>
                <a:gd name="T0" fmla="*/ 68 w 68"/>
                <a:gd name="T1" fmla="*/ 0 h 65"/>
                <a:gd name="T2" fmla="*/ 66 w 68"/>
                <a:gd name="T3" fmla="*/ 12 h 65"/>
                <a:gd name="T4" fmla="*/ 58 w 68"/>
                <a:gd name="T5" fmla="*/ 27 h 65"/>
                <a:gd name="T6" fmla="*/ 44 w 68"/>
                <a:gd name="T7" fmla="*/ 40 h 65"/>
                <a:gd name="T8" fmla="*/ 24 w 68"/>
                <a:gd name="T9" fmla="*/ 54 h 65"/>
                <a:gd name="T10" fmla="*/ 0 w 68"/>
                <a:gd name="T11" fmla="*/ 65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65"/>
                <a:gd name="T20" fmla="*/ 68 w 68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65">
                  <a:moveTo>
                    <a:pt x="68" y="0"/>
                  </a:moveTo>
                  <a:lnTo>
                    <a:pt x="66" y="12"/>
                  </a:lnTo>
                  <a:lnTo>
                    <a:pt x="58" y="27"/>
                  </a:lnTo>
                  <a:lnTo>
                    <a:pt x="44" y="40"/>
                  </a:lnTo>
                  <a:lnTo>
                    <a:pt x="24" y="54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0" name="Freeform 144"/>
            <p:cNvSpPr>
              <a:spLocks noChangeAspect="1"/>
            </p:cNvSpPr>
            <p:nvPr/>
          </p:nvSpPr>
          <p:spPr bwMode="auto">
            <a:xfrm>
              <a:off x="4093" y="2234"/>
              <a:ext cx="21" cy="8"/>
            </a:xfrm>
            <a:custGeom>
              <a:avLst/>
              <a:gdLst>
                <a:gd name="T0" fmla="*/ 21 w 21"/>
                <a:gd name="T1" fmla="*/ 0 h 8"/>
                <a:gd name="T2" fmla="*/ 8 w 21"/>
                <a:gd name="T3" fmla="*/ 5 h 8"/>
                <a:gd name="T4" fmla="*/ 0 w 21"/>
                <a:gd name="T5" fmla="*/ 8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1" y="0"/>
                  </a:moveTo>
                  <a:lnTo>
                    <a:pt x="8" y="5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1" name="Freeform 145"/>
            <p:cNvSpPr>
              <a:spLocks noChangeAspect="1"/>
            </p:cNvSpPr>
            <p:nvPr/>
          </p:nvSpPr>
          <p:spPr bwMode="auto">
            <a:xfrm>
              <a:off x="4049" y="2248"/>
              <a:ext cx="22" cy="5"/>
            </a:xfrm>
            <a:custGeom>
              <a:avLst/>
              <a:gdLst>
                <a:gd name="T0" fmla="*/ 22 w 22"/>
                <a:gd name="T1" fmla="*/ 0 h 5"/>
                <a:gd name="T2" fmla="*/ 16 w 22"/>
                <a:gd name="T3" fmla="*/ 2 h 5"/>
                <a:gd name="T4" fmla="*/ 0 w 22"/>
                <a:gd name="T5" fmla="*/ 5 h 5"/>
                <a:gd name="T6" fmla="*/ 0 60000 65536"/>
                <a:gd name="T7" fmla="*/ 0 60000 65536"/>
                <a:gd name="T8" fmla="*/ 0 60000 65536"/>
                <a:gd name="T9" fmla="*/ 0 w 22"/>
                <a:gd name="T10" fmla="*/ 0 h 5"/>
                <a:gd name="T11" fmla="*/ 22 w 2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5">
                  <a:moveTo>
                    <a:pt x="22" y="0"/>
                  </a:moveTo>
                  <a:lnTo>
                    <a:pt x="16" y="2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2" name="Freeform 146"/>
            <p:cNvSpPr>
              <a:spLocks noChangeAspect="1"/>
            </p:cNvSpPr>
            <p:nvPr/>
          </p:nvSpPr>
          <p:spPr bwMode="auto">
            <a:xfrm>
              <a:off x="3932" y="2258"/>
              <a:ext cx="95" cy="14"/>
            </a:xfrm>
            <a:custGeom>
              <a:avLst/>
              <a:gdLst>
                <a:gd name="T0" fmla="*/ 95 w 95"/>
                <a:gd name="T1" fmla="*/ 0 h 14"/>
                <a:gd name="T2" fmla="*/ 92 w 95"/>
                <a:gd name="T3" fmla="*/ 1 h 14"/>
                <a:gd name="T4" fmla="*/ 47 w 95"/>
                <a:gd name="T5" fmla="*/ 8 h 14"/>
                <a:gd name="T6" fmla="*/ 0 w 95"/>
                <a:gd name="T7" fmla="*/ 1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4"/>
                <a:gd name="T14" fmla="*/ 95 w 9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4">
                  <a:moveTo>
                    <a:pt x="95" y="0"/>
                  </a:moveTo>
                  <a:lnTo>
                    <a:pt x="92" y="1"/>
                  </a:lnTo>
                  <a:lnTo>
                    <a:pt x="47" y="8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3" name="Freeform 147"/>
            <p:cNvSpPr>
              <a:spLocks noChangeAspect="1"/>
            </p:cNvSpPr>
            <p:nvPr/>
          </p:nvSpPr>
          <p:spPr bwMode="auto">
            <a:xfrm>
              <a:off x="3588" y="2438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46 w 133"/>
                <a:gd name="T3" fmla="*/ 5 h 6"/>
                <a:gd name="T4" fmla="*/ 93 w 133"/>
                <a:gd name="T5" fmla="*/ 6 h 6"/>
                <a:gd name="T6" fmla="*/ 126 w 133"/>
                <a:gd name="T7" fmla="*/ 5 h 6"/>
                <a:gd name="T8" fmla="*/ 133 w 133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"/>
                <a:gd name="T17" fmla="*/ 133 w 13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">
                  <a:moveTo>
                    <a:pt x="0" y="0"/>
                  </a:moveTo>
                  <a:lnTo>
                    <a:pt x="46" y="5"/>
                  </a:lnTo>
                  <a:lnTo>
                    <a:pt x="93" y="6"/>
                  </a:lnTo>
                  <a:lnTo>
                    <a:pt x="126" y="5"/>
                  </a:lnTo>
                  <a:lnTo>
                    <a:pt x="13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4" name="Freeform 148"/>
            <p:cNvSpPr>
              <a:spLocks noChangeAspect="1"/>
            </p:cNvSpPr>
            <p:nvPr/>
          </p:nvSpPr>
          <p:spPr bwMode="auto">
            <a:xfrm>
              <a:off x="3743" y="2434"/>
              <a:ext cx="22" cy="5"/>
            </a:xfrm>
            <a:custGeom>
              <a:avLst/>
              <a:gdLst>
                <a:gd name="T0" fmla="*/ 0 w 22"/>
                <a:gd name="T1" fmla="*/ 5 h 5"/>
                <a:gd name="T2" fmla="*/ 4 w 22"/>
                <a:gd name="T3" fmla="*/ 5 h 5"/>
                <a:gd name="T4" fmla="*/ 22 w 22"/>
                <a:gd name="T5" fmla="*/ 0 h 5"/>
                <a:gd name="T6" fmla="*/ 0 60000 65536"/>
                <a:gd name="T7" fmla="*/ 0 60000 65536"/>
                <a:gd name="T8" fmla="*/ 0 60000 65536"/>
                <a:gd name="T9" fmla="*/ 0 w 22"/>
                <a:gd name="T10" fmla="*/ 0 h 5"/>
                <a:gd name="T11" fmla="*/ 22 w 2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5">
                  <a:moveTo>
                    <a:pt x="0" y="5"/>
                  </a:moveTo>
                  <a:lnTo>
                    <a:pt x="4" y="5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5" name="Freeform 149"/>
            <p:cNvSpPr>
              <a:spLocks noChangeAspect="1"/>
            </p:cNvSpPr>
            <p:nvPr/>
          </p:nvSpPr>
          <p:spPr bwMode="auto">
            <a:xfrm>
              <a:off x="3786" y="2416"/>
              <a:ext cx="20" cy="11"/>
            </a:xfrm>
            <a:custGeom>
              <a:avLst/>
              <a:gdLst>
                <a:gd name="T0" fmla="*/ 0 w 20"/>
                <a:gd name="T1" fmla="*/ 11 h 11"/>
                <a:gd name="T2" fmla="*/ 3 w 20"/>
                <a:gd name="T3" fmla="*/ 10 h 11"/>
                <a:gd name="T4" fmla="*/ 14 w 20"/>
                <a:gd name="T5" fmla="*/ 5 h 11"/>
                <a:gd name="T6" fmla="*/ 20 w 20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1"/>
                <a:gd name="T14" fmla="*/ 20 w 20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1">
                  <a:moveTo>
                    <a:pt x="0" y="11"/>
                  </a:moveTo>
                  <a:lnTo>
                    <a:pt x="3" y="10"/>
                  </a:lnTo>
                  <a:lnTo>
                    <a:pt x="14" y="5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6" name="Freeform 150"/>
            <p:cNvSpPr>
              <a:spLocks noChangeAspect="1"/>
            </p:cNvSpPr>
            <p:nvPr/>
          </p:nvSpPr>
          <p:spPr bwMode="auto">
            <a:xfrm>
              <a:off x="3823" y="2264"/>
              <a:ext cx="23" cy="137"/>
            </a:xfrm>
            <a:custGeom>
              <a:avLst/>
              <a:gdLst>
                <a:gd name="T0" fmla="*/ 0 w 23"/>
                <a:gd name="T1" fmla="*/ 137 h 137"/>
                <a:gd name="T2" fmla="*/ 10 w 23"/>
                <a:gd name="T3" fmla="*/ 123 h 137"/>
                <a:gd name="T4" fmla="*/ 15 w 23"/>
                <a:gd name="T5" fmla="*/ 111 h 137"/>
                <a:gd name="T6" fmla="*/ 19 w 23"/>
                <a:gd name="T7" fmla="*/ 98 h 137"/>
                <a:gd name="T8" fmla="*/ 22 w 23"/>
                <a:gd name="T9" fmla="*/ 71 h 137"/>
                <a:gd name="T10" fmla="*/ 23 w 23"/>
                <a:gd name="T11" fmla="*/ 44 h 137"/>
                <a:gd name="T12" fmla="*/ 23 w 23"/>
                <a:gd name="T13" fmla="*/ 21 h 137"/>
                <a:gd name="T14" fmla="*/ 22 w 23"/>
                <a:gd name="T15" fmla="*/ 0 h 1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37"/>
                <a:gd name="T26" fmla="*/ 23 w 23"/>
                <a:gd name="T27" fmla="*/ 137 h 1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37">
                  <a:moveTo>
                    <a:pt x="0" y="137"/>
                  </a:moveTo>
                  <a:lnTo>
                    <a:pt x="10" y="123"/>
                  </a:lnTo>
                  <a:lnTo>
                    <a:pt x="15" y="111"/>
                  </a:lnTo>
                  <a:lnTo>
                    <a:pt x="19" y="98"/>
                  </a:lnTo>
                  <a:lnTo>
                    <a:pt x="22" y="71"/>
                  </a:lnTo>
                  <a:lnTo>
                    <a:pt x="23" y="44"/>
                  </a:lnTo>
                  <a:lnTo>
                    <a:pt x="23" y="21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7" name="Freeform 151"/>
            <p:cNvSpPr>
              <a:spLocks noChangeAspect="1"/>
            </p:cNvSpPr>
            <p:nvPr/>
          </p:nvSpPr>
          <p:spPr bwMode="auto">
            <a:xfrm>
              <a:off x="3845" y="2264"/>
              <a:ext cx="87" cy="10"/>
            </a:xfrm>
            <a:custGeom>
              <a:avLst/>
              <a:gdLst>
                <a:gd name="T0" fmla="*/ 87 w 87"/>
                <a:gd name="T1" fmla="*/ 8 h 10"/>
                <a:gd name="T2" fmla="*/ 82 w 87"/>
                <a:gd name="T3" fmla="*/ 9 h 10"/>
                <a:gd name="T4" fmla="*/ 59 w 87"/>
                <a:gd name="T5" fmla="*/ 10 h 10"/>
                <a:gd name="T6" fmla="*/ 36 w 87"/>
                <a:gd name="T7" fmla="*/ 8 h 10"/>
                <a:gd name="T8" fmla="*/ 15 w 87"/>
                <a:gd name="T9" fmla="*/ 5 h 10"/>
                <a:gd name="T10" fmla="*/ 1 w 87"/>
                <a:gd name="T11" fmla="*/ 1 h 10"/>
                <a:gd name="T12" fmla="*/ 0 w 87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7"/>
                <a:gd name="T22" fmla="*/ 0 h 10"/>
                <a:gd name="T23" fmla="*/ 87 w 87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7" h="10">
                  <a:moveTo>
                    <a:pt x="87" y="8"/>
                  </a:moveTo>
                  <a:lnTo>
                    <a:pt x="82" y="9"/>
                  </a:lnTo>
                  <a:lnTo>
                    <a:pt x="59" y="10"/>
                  </a:lnTo>
                  <a:lnTo>
                    <a:pt x="36" y="8"/>
                  </a:lnTo>
                  <a:lnTo>
                    <a:pt x="15" y="5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8" name="Freeform 152"/>
            <p:cNvSpPr>
              <a:spLocks noChangeAspect="1"/>
            </p:cNvSpPr>
            <p:nvPr/>
          </p:nvSpPr>
          <p:spPr bwMode="auto">
            <a:xfrm>
              <a:off x="3782" y="2247"/>
              <a:ext cx="28" cy="124"/>
            </a:xfrm>
            <a:custGeom>
              <a:avLst/>
              <a:gdLst>
                <a:gd name="T0" fmla="*/ 28 w 28"/>
                <a:gd name="T1" fmla="*/ 0 h 124"/>
                <a:gd name="T2" fmla="*/ 25 w 28"/>
                <a:gd name="T3" fmla="*/ 48 h 124"/>
                <a:gd name="T4" fmla="*/ 20 w 28"/>
                <a:gd name="T5" fmla="*/ 79 h 124"/>
                <a:gd name="T6" fmla="*/ 9 w 28"/>
                <a:gd name="T7" fmla="*/ 110 h 124"/>
                <a:gd name="T8" fmla="*/ 0 w 28"/>
                <a:gd name="T9" fmla="*/ 124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24"/>
                <a:gd name="T17" fmla="*/ 28 w 28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24">
                  <a:moveTo>
                    <a:pt x="28" y="0"/>
                  </a:moveTo>
                  <a:lnTo>
                    <a:pt x="25" y="48"/>
                  </a:lnTo>
                  <a:lnTo>
                    <a:pt x="20" y="79"/>
                  </a:lnTo>
                  <a:lnTo>
                    <a:pt x="9" y="110"/>
                  </a:lnTo>
                  <a:lnTo>
                    <a:pt x="0" y="1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49" name="Freeform 153"/>
            <p:cNvSpPr>
              <a:spLocks noChangeAspect="1"/>
            </p:cNvSpPr>
            <p:nvPr/>
          </p:nvSpPr>
          <p:spPr bwMode="auto">
            <a:xfrm>
              <a:off x="3749" y="2389"/>
              <a:ext cx="19" cy="12"/>
            </a:xfrm>
            <a:custGeom>
              <a:avLst/>
              <a:gdLst>
                <a:gd name="T0" fmla="*/ 19 w 19"/>
                <a:gd name="T1" fmla="*/ 0 h 12"/>
                <a:gd name="T2" fmla="*/ 16 w 19"/>
                <a:gd name="T3" fmla="*/ 4 h 12"/>
                <a:gd name="T4" fmla="*/ 0 w 19"/>
                <a:gd name="T5" fmla="*/ 12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19" y="0"/>
                  </a:moveTo>
                  <a:lnTo>
                    <a:pt x="16" y="4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0" name="Freeform 154"/>
            <p:cNvSpPr>
              <a:spLocks noChangeAspect="1"/>
            </p:cNvSpPr>
            <p:nvPr/>
          </p:nvSpPr>
          <p:spPr bwMode="auto">
            <a:xfrm>
              <a:off x="3708" y="2412"/>
              <a:ext cx="21" cy="8"/>
            </a:xfrm>
            <a:custGeom>
              <a:avLst/>
              <a:gdLst>
                <a:gd name="T0" fmla="*/ 21 w 21"/>
                <a:gd name="T1" fmla="*/ 0 h 8"/>
                <a:gd name="T2" fmla="*/ 15 w 21"/>
                <a:gd name="T3" fmla="*/ 4 h 8"/>
                <a:gd name="T4" fmla="*/ 0 w 21"/>
                <a:gd name="T5" fmla="*/ 8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1" y="0"/>
                  </a:moveTo>
                  <a:lnTo>
                    <a:pt x="15" y="4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1" name="Freeform 155"/>
            <p:cNvSpPr>
              <a:spLocks noChangeAspect="1"/>
            </p:cNvSpPr>
            <p:nvPr/>
          </p:nvSpPr>
          <p:spPr bwMode="auto">
            <a:xfrm>
              <a:off x="3565" y="2425"/>
              <a:ext cx="121" cy="5"/>
            </a:xfrm>
            <a:custGeom>
              <a:avLst/>
              <a:gdLst>
                <a:gd name="T0" fmla="*/ 121 w 121"/>
                <a:gd name="T1" fmla="*/ 0 h 5"/>
                <a:gd name="T2" fmla="*/ 87 w 121"/>
                <a:gd name="T3" fmla="*/ 4 h 5"/>
                <a:gd name="T4" fmla="*/ 43 w 121"/>
                <a:gd name="T5" fmla="*/ 5 h 5"/>
                <a:gd name="T6" fmla="*/ 0 w 121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5"/>
                <a:gd name="T14" fmla="*/ 121 w 12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5">
                  <a:moveTo>
                    <a:pt x="121" y="0"/>
                  </a:moveTo>
                  <a:lnTo>
                    <a:pt x="87" y="4"/>
                  </a:lnTo>
                  <a:lnTo>
                    <a:pt x="43" y="5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2" name="Line 156"/>
            <p:cNvSpPr>
              <a:spLocks noChangeAspect="1" noChangeShapeType="1"/>
            </p:cNvSpPr>
            <p:nvPr/>
          </p:nvSpPr>
          <p:spPr bwMode="auto">
            <a:xfrm flipH="1" flipV="1">
              <a:off x="3810" y="2247"/>
              <a:ext cx="35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3" name="Freeform 157"/>
            <p:cNvSpPr>
              <a:spLocks noChangeAspect="1"/>
            </p:cNvSpPr>
            <p:nvPr/>
          </p:nvSpPr>
          <p:spPr bwMode="auto">
            <a:xfrm>
              <a:off x="4038" y="2512"/>
              <a:ext cx="1" cy="32"/>
            </a:xfrm>
            <a:custGeom>
              <a:avLst/>
              <a:gdLst>
                <a:gd name="T0" fmla="*/ 0 w 1"/>
                <a:gd name="T1" fmla="*/ 0 h 32"/>
                <a:gd name="T2" fmla="*/ 0 w 1"/>
                <a:gd name="T3" fmla="*/ 22 h 32"/>
                <a:gd name="T4" fmla="*/ 0 w 1"/>
                <a:gd name="T5" fmla="*/ 32 h 32"/>
                <a:gd name="T6" fmla="*/ 0 60000 65536"/>
                <a:gd name="T7" fmla="*/ 0 60000 65536"/>
                <a:gd name="T8" fmla="*/ 0 60000 65536"/>
                <a:gd name="T9" fmla="*/ 0 w 1"/>
                <a:gd name="T10" fmla="*/ 0 h 32"/>
                <a:gd name="T11" fmla="*/ 1 w 1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2">
                  <a:moveTo>
                    <a:pt x="0" y="0"/>
                  </a:moveTo>
                  <a:lnTo>
                    <a:pt x="0" y="2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4" name="Freeform 158"/>
            <p:cNvSpPr>
              <a:spLocks noChangeAspect="1"/>
            </p:cNvSpPr>
            <p:nvPr/>
          </p:nvSpPr>
          <p:spPr bwMode="auto">
            <a:xfrm>
              <a:off x="3435" y="2387"/>
              <a:ext cx="65" cy="19"/>
            </a:xfrm>
            <a:custGeom>
              <a:avLst/>
              <a:gdLst>
                <a:gd name="T0" fmla="*/ 0 w 65"/>
                <a:gd name="T1" fmla="*/ 0 h 19"/>
                <a:gd name="T2" fmla="*/ 52 w 65"/>
                <a:gd name="T3" fmla="*/ 16 h 19"/>
                <a:gd name="T4" fmla="*/ 65 w 65"/>
                <a:gd name="T5" fmla="*/ 19 h 19"/>
                <a:gd name="T6" fmla="*/ 0 60000 65536"/>
                <a:gd name="T7" fmla="*/ 0 60000 65536"/>
                <a:gd name="T8" fmla="*/ 0 60000 65536"/>
                <a:gd name="T9" fmla="*/ 0 w 65"/>
                <a:gd name="T10" fmla="*/ 0 h 19"/>
                <a:gd name="T11" fmla="*/ 65 w 6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9">
                  <a:moveTo>
                    <a:pt x="0" y="0"/>
                  </a:moveTo>
                  <a:lnTo>
                    <a:pt x="52" y="16"/>
                  </a:lnTo>
                  <a:lnTo>
                    <a:pt x="65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5" name="Freeform 159"/>
            <p:cNvSpPr>
              <a:spLocks noChangeAspect="1"/>
            </p:cNvSpPr>
            <p:nvPr/>
          </p:nvSpPr>
          <p:spPr bwMode="auto">
            <a:xfrm>
              <a:off x="3522" y="2410"/>
              <a:ext cx="22" cy="3"/>
            </a:xfrm>
            <a:custGeom>
              <a:avLst/>
              <a:gdLst>
                <a:gd name="T0" fmla="*/ 0 w 22"/>
                <a:gd name="T1" fmla="*/ 0 h 3"/>
                <a:gd name="T2" fmla="*/ 2 w 22"/>
                <a:gd name="T3" fmla="*/ 0 h 3"/>
                <a:gd name="T4" fmla="*/ 22 w 22"/>
                <a:gd name="T5" fmla="*/ 3 h 3"/>
                <a:gd name="T6" fmla="*/ 0 60000 65536"/>
                <a:gd name="T7" fmla="*/ 0 60000 65536"/>
                <a:gd name="T8" fmla="*/ 0 60000 65536"/>
                <a:gd name="T9" fmla="*/ 0 w 22"/>
                <a:gd name="T10" fmla="*/ 0 h 3"/>
                <a:gd name="T11" fmla="*/ 22 w 2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3">
                  <a:moveTo>
                    <a:pt x="0" y="0"/>
                  </a:moveTo>
                  <a:lnTo>
                    <a:pt x="2" y="0"/>
                  </a:lnTo>
                  <a:lnTo>
                    <a:pt x="22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6" name="Line 160"/>
            <p:cNvSpPr>
              <a:spLocks noChangeAspect="1" noChangeShapeType="1"/>
            </p:cNvSpPr>
            <p:nvPr/>
          </p:nvSpPr>
          <p:spPr bwMode="auto">
            <a:xfrm>
              <a:off x="3566" y="2416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7" name="Freeform 161"/>
            <p:cNvSpPr>
              <a:spLocks noChangeAspect="1"/>
            </p:cNvSpPr>
            <p:nvPr/>
          </p:nvSpPr>
          <p:spPr bwMode="auto">
            <a:xfrm>
              <a:off x="3611" y="2403"/>
              <a:ext cx="111" cy="15"/>
            </a:xfrm>
            <a:custGeom>
              <a:avLst/>
              <a:gdLst>
                <a:gd name="T0" fmla="*/ 0 w 111"/>
                <a:gd name="T1" fmla="*/ 15 h 15"/>
                <a:gd name="T2" fmla="*/ 41 w 111"/>
                <a:gd name="T3" fmla="*/ 14 h 15"/>
                <a:gd name="T4" fmla="*/ 75 w 111"/>
                <a:gd name="T5" fmla="*/ 11 h 15"/>
                <a:gd name="T6" fmla="*/ 108 w 111"/>
                <a:gd name="T7" fmla="*/ 2 h 15"/>
                <a:gd name="T8" fmla="*/ 111 w 111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15"/>
                <a:gd name="T17" fmla="*/ 111 w 11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15">
                  <a:moveTo>
                    <a:pt x="0" y="15"/>
                  </a:moveTo>
                  <a:lnTo>
                    <a:pt x="41" y="14"/>
                  </a:lnTo>
                  <a:lnTo>
                    <a:pt x="75" y="11"/>
                  </a:lnTo>
                  <a:lnTo>
                    <a:pt x="108" y="2"/>
                  </a:lnTo>
                  <a:lnTo>
                    <a:pt x="1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8" name="Freeform 162"/>
            <p:cNvSpPr>
              <a:spLocks noChangeAspect="1"/>
            </p:cNvSpPr>
            <p:nvPr/>
          </p:nvSpPr>
          <p:spPr bwMode="auto">
            <a:xfrm>
              <a:off x="3741" y="2380"/>
              <a:ext cx="19" cy="12"/>
            </a:xfrm>
            <a:custGeom>
              <a:avLst/>
              <a:gdLst>
                <a:gd name="T0" fmla="*/ 0 w 19"/>
                <a:gd name="T1" fmla="*/ 12 h 12"/>
                <a:gd name="T2" fmla="*/ 16 w 19"/>
                <a:gd name="T3" fmla="*/ 4 h 12"/>
                <a:gd name="T4" fmla="*/ 19 w 19"/>
                <a:gd name="T5" fmla="*/ 0 h 12"/>
                <a:gd name="T6" fmla="*/ 0 60000 65536"/>
                <a:gd name="T7" fmla="*/ 0 60000 65536"/>
                <a:gd name="T8" fmla="*/ 0 60000 65536"/>
                <a:gd name="T9" fmla="*/ 0 w 19"/>
                <a:gd name="T10" fmla="*/ 0 h 12"/>
                <a:gd name="T11" fmla="*/ 19 w 1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2">
                  <a:moveTo>
                    <a:pt x="0" y="12"/>
                  </a:moveTo>
                  <a:lnTo>
                    <a:pt x="16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59" name="Freeform 163"/>
            <p:cNvSpPr>
              <a:spLocks noChangeAspect="1"/>
            </p:cNvSpPr>
            <p:nvPr/>
          </p:nvSpPr>
          <p:spPr bwMode="auto">
            <a:xfrm>
              <a:off x="3774" y="2340"/>
              <a:ext cx="10" cy="22"/>
            </a:xfrm>
            <a:custGeom>
              <a:avLst/>
              <a:gdLst>
                <a:gd name="T0" fmla="*/ 0 w 10"/>
                <a:gd name="T1" fmla="*/ 22 h 22"/>
                <a:gd name="T2" fmla="*/ 7 w 10"/>
                <a:gd name="T3" fmla="*/ 11 h 22"/>
                <a:gd name="T4" fmla="*/ 10 w 10"/>
                <a:gd name="T5" fmla="*/ 0 h 22"/>
                <a:gd name="T6" fmla="*/ 0 60000 65536"/>
                <a:gd name="T7" fmla="*/ 0 60000 65536"/>
                <a:gd name="T8" fmla="*/ 0 60000 65536"/>
                <a:gd name="T9" fmla="*/ 0 w 10"/>
                <a:gd name="T10" fmla="*/ 0 h 22"/>
                <a:gd name="T11" fmla="*/ 10 w 10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2">
                  <a:moveTo>
                    <a:pt x="0" y="22"/>
                  </a:moveTo>
                  <a:lnTo>
                    <a:pt x="7" y="1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0" name="Freeform 164"/>
            <p:cNvSpPr>
              <a:spLocks noChangeAspect="1"/>
            </p:cNvSpPr>
            <p:nvPr/>
          </p:nvSpPr>
          <p:spPr bwMode="auto">
            <a:xfrm>
              <a:off x="3791" y="2247"/>
              <a:ext cx="7" cy="71"/>
            </a:xfrm>
            <a:custGeom>
              <a:avLst/>
              <a:gdLst>
                <a:gd name="T0" fmla="*/ 0 w 7"/>
                <a:gd name="T1" fmla="*/ 71 h 71"/>
                <a:gd name="T2" fmla="*/ 4 w 7"/>
                <a:gd name="T3" fmla="*/ 46 h 71"/>
                <a:gd name="T4" fmla="*/ 7 w 7"/>
                <a:gd name="T5" fmla="*/ 0 h 71"/>
                <a:gd name="T6" fmla="*/ 0 60000 65536"/>
                <a:gd name="T7" fmla="*/ 0 60000 65536"/>
                <a:gd name="T8" fmla="*/ 0 60000 65536"/>
                <a:gd name="T9" fmla="*/ 0 w 7"/>
                <a:gd name="T10" fmla="*/ 0 h 71"/>
                <a:gd name="T11" fmla="*/ 7 w 7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71">
                  <a:moveTo>
                    <a:pt x="0" y="71"/>
                  </a:moveTo>
                  <a:lnTo>
                    <a:pt x="4" y="46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1" name="Freeform 165"/>
            <p:cNvSpPr>
              <a:spLocks noChangeAspect="1"/>
            </p:cNvSpPr>
            <p:nvPr/>
          </p:nvSpPr>
          <p:spPr bwMode="auto">
            <a:xfrm>
              <a:off x="3798" y="2246"/>
              <a:ext cx="12" cy="1"/>
            </a:xfrm>
            <a:custGeom>
              <a:avLst/>
              <a:gdLst>
                <a:gd name="T0" fmla="*/ 12 w 12"/>
                <a:gd name="T1" fmla="*/ 1 h 1"/>
                <a:gd name="T2" fmla="*/ 10 w 12"/>
                <a:gd name="T3" fmla="*/ 1 h 1"/>
                <a:gd name="T4" fmla="*/ 7 w 12"/>
                <a:gd name="T5" fmla="*/ 0 h 1"/>
                <a:gd name="T6" fmla="*/ 4 w 12"/>
                <a:gd name="T7" fmla="*/ 0 h 1"/>
                <a:gd name="T8" fmla="*/ 2 w 12"/>
                <a:gd name="T9" fmla="*/ 0 h 1"/>
                <a:gd name="T10" fmla="*/ 0 w 12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"/>
                <a:gd name="T20" fmla="*/ 12 w 1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">
                  <a:moveTo>
                    <a:pt x="12" y="1"/>
                  </a:moveTo>
                  <a:lnTo>
                    <a:pt x="10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2" name="Freeform 166"/>
            <p:cNvSpPr>
              <a:spLocks noChangeAspect="1"/>
            </p:cNvSpPr>
            <p:nvPr/>
          </p:nvSpPr>
          <p:spPr bwMode="auto">
            <a:xfrm>
              <a:off x="3646" y="2228"/>
              <a:ext cx="163" cy="12"/>
            </a:xfrm>
            <a:custGeom>
              <a:avLst/>
              <a:gdLst>
                <a:gd name="T0" fmla="*/ 163 w 163"/>
                <a:gd name="T1" fmla="*/ 0 h 12"/>
                <a:gd name="T2" fmla="*/ 126 w 163"/>
                <a:gd name="T3" fmla="*/ 6 h 12"/>
                <a:gd name="T4" fmla="*/ 87 w 163"/>
                <a:gd name="T5" fmla="*/ 9 h 12"/>
                <a:gd name="T6" fmla="*/ 45 w 163"/>
                <a:gd name="T7" fmla="*/ 11 h 12"/>
                <a:gd name="T8" fmla="*/ 4 w 163"/>
                <a:gd name="T9" fmla="*/ 12 h 12"/>
                <a:gd name="T10" fmla="*/ 0 w 163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3"/>
                <a:gd name="T19" fmla="*/ 0 h 12"/>
                <a:gd name="T20" fmla="*/ 163 w 16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3" h="12">
                  <a:moveTo>
                    <a:pt x="163" y="0"/>
                  </a:moveTo>
                  <a:lnTo>
                    <a:pt x="126" y="6"/>
                  </a:lnTo>
                  <a:lnTo>
                    <a:pt x="87" y="9"/>
                  </a:lnTo>
                  <a:lnTo>
                    <a:pt x="45" y="11"/>
                  </a:lnTo>
                  <a:lnTo>
                    <a:pt x="4" y="12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3" name="Freeform 167"/>
            <p:cNvSpPr>
              <a:spLocks noChangeAspect="1"/>
            </p:cNvSpPr>
            <p:nvPr/>
          </p:nvSpPr>
          <p:spPr bwMode="auto">
            <a:xfrm>
              <a:off x="3601" y="2238"/>
              <a:ext cx="22" cy="1"/>
            </a:xfrm>
            <a:custGeom>
              <a:avLst/>
              <a:gdLst>
                <a:gd name="T0" fmla="*/ 22 w 22"/>
                <a:gd name="T1" fmla="*/ 1 h 1"/>
                <a:gd name="T2" fmla="*/ 7 w 22"/>
                <a:gd name="T3" fmla="*/ 0 h 1"/>
                <a:gd name="T4" fmla="*/ 0 w 22"/>
                <a:gd name="T5" fmla="*/ 0 h 1"/>
                <a:gd name="T6" fmla="*/ 0 60000 65536"/>
                <a:gd name="T7" fmla="*/ 0 60000 65536"/>
                <a:gd name="T8" fmla="*/ 0 60000 65536"/>
                <a:gd name="T9" fmla="*/ 0 w 22"/>
                <a:gd name="T10" fmla="*/ 0 h 1"/>
                <a:gd name="T11" fmla="*/ 22 w 2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">
                  <a:moveTo>
                    <a:pt x="22" y="1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4" name="Freeform 168"/>
            <p:cNvSpPr>
              <a:spLocks noChangeAspect="1"/>
            </p:cNvSpPr>
            <p:nvPr/>
          </p:nvSpPr>
          <p:spPr bwMode="auto">
            <a:xfrm>
              <a:off x="3556" y="2234"/>
              <a:ext cx="23" cy="2"/>
            </a:xfrm>
            <a:custGeom>
              <a:avLst/>
              <a:gdLst>
                <a:gd name="T0" fmla="*/ 23 w 23"/>
                <a:gd name="T1" fmla="*/ 2 h 2"/>
                <a:gd name="T2" fmla="*/ 12 w 23"/>
                <a:gd name="T3" fmla="*/ 1 h 2"/>
                <a:gd name="T4" fmla="*/ 0 w 23"/>
                <a:gd name="T5" fmla="*/ 0 h 2"/>
                <a:gd name="T6" fmla="*/ 0 60000 65536"/>
                <a:gd name="T7" fmla="*/ 0 60000 65536"/>
                <a:gd name="T8" fmla="*/ 0 60000 65536"/>
                <a:gd name="T9" fmla="*/ 0 w 23"/>
                <a:gd name="T10" fmla="*/ 0 h 2"/>
                <a:gd name="T11" fmla="*/ 23 w 2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">
                  <a:moveTo>
                    <a:pt x="23" y="2"/>
                  </a:moveTo>
                  <a:lnTo>
                    <a:pt x="12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5" name="Freeform 169"/>
            <p:cNvSpPr>
              <a:spLocks noChangeAspect="1"/>
            </p:cNvSpPr>
            <p:nvPr/>
          </p:nvSpPr>
          <p:spPr bwMode="auto">
            <a:xfrm>
              <a:off x="3390" y="2164"/>
              <a:ext cx="144" cy="67"/>
            </a:xfrm>
            <a:custGeom>
              <a:avLst/>
              <a:gdLst>
                <a:gd name="T0" fmla="*/ 144 w 144"/>
                <a:gd name="T1" fmla="*/ 67 h 67"/>
                <a:gd name="T2" fmla="*/ 140 w 144"/>
                <a:gd name="T3" fmla="*/ 66 h 67"/>
                <a:gd name="T4" fmla="*/ 105 w 144"/>
                <a:gd name="T5" fmla="*/ 60 h 67"/>
                <a:gd name="T6" fmla="*/ 74 w 144"/>
                <a:gd name="T7" fmla="*/ 52 h 67"/>
                <a:gd name="T8" fmla="*/ 48 w 144"/>
                <a:gd name="T9" fmla="*/ 43 h 67"/>
                <a:gd name="T10" fmla="*/ 27 w 144"/>
                <a:gd name="T11" fmla="*/ 33 h 67"/>
                <a:gd name="T12" fmla="*/ 12 w 144"/>
                <a:gd name="T13" fmla="*/ 22 h 67"/>
                <a:gd name="T14" fmla="*/ 3 w 144"/>
                <a:gd name="T15" fmla="*/ 11 h 67"/>
                <a:gd name="T16" fmla="*/ 0 w 144"/>
                <a:gd name="T17" fmla="*/ 0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67"/>
                <a:gd name="T29" fmla="*/ 144 w 144"/>
                <a:gd name="T30" fmla="*/ 67 h 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67">
                  <a:moveTo>
                    <a:pt x="144" y="67"/>
                  </a:moveTo>
                  <a:lnTo>
                    <a:pt x="140" y="66"/>
                  </a:lnTo>
                  <a:lnTo>
                    <a:pt x="105" y="60"/>
                  </a:lnTo>
                  <a:lnTo>
                    <a:pt x="74" y="52"/>
                  </a:lnTo>
                  <a:lnTo>
                    <a:pt x="48" y="43"/>
                  </a:lnTo>
                  <a:lnTo>
                    <a:pt x="27" y="33"/>
                  </a:lnTo>
                  <a:lnTo>
                    <a:pt x="12" y="22"/>
                  </a:lnTo>
                  <a:lnTo>
                    <a:pt x="3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6" name="Line 170"/>
            <p:cNvSpPr>
              <a:spLocks noChangeAspect="1" noChangeShapeType="1"/>
            </p:cNvSpPr>
            <p:nvPr/>
          </p:nvSpPr>
          <p:spPr bwMode="auto">
            <a:xfrm>
              <a:off x="3809" y="222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7" name="Freeform 171"/>
            <p:cNvSpPr>
              <a:spLocks noChangeAspect="1"/>
            </p:cNvSpPr>
            <p:nvPr/>
          </p:nvSpPr>
          <p:spPr bwMode="auto">
            <a:xfrm>
              <a:off x="3405" y="2115"/>
              <a:ext cx="33" cy="70"/>
            </a:xfrm>
            <a:custGeom>
              <a:avLst/>
              <a:gdLst>
                <a:gd name="T0" fmla="*/ 33 w 33"/>
                <a:gd name="T1" fmla="*/ 0 h 70"/>
                <a:gd name="T2" fmla="*/ 24 w 33"/>
                <a:gd name="T3" fmla="*/ 4 h 70"/>
                <a:gd name="T4" fmla="*/ 10 w 33"/>
                <a:gd name="T5" fmla="*/ 15 h 70"/>
                <a:gd name="T6" fmla="*/ 1 w 33"/>
                <a:gd name="T7" fmla="*/ 26 h 70"/>
                <a:gd name="T8" fmla="*/ 0 w 33"/>
                <a:gd name="T9" fmla="*/ 38 h 70"/>
                <a:gd name="T10" fmla="*/ 5 w 33"/>
                <a:gd name="T11" fmla="*/ 49 h 70"/>
                <a:gd name="T12" fmla="*/ 16 w 33"/>
                <a:gd name="T13" fmla="*/ 60 h 70"/>
                <a:gd name="T14" fmla="*/ 33 w 33"/>
                <a:gd name="T15" fmla="*/ 70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70"/>
                <a:gd name="T26" fmla="*/ 33 w 33"/>
                <a:gd name="T27" fmla="*/ 70 h 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70">
                  <a:moveTo>
                    <a:pt x="33" y="0"/>
                  </a:moveTo>
                  <a:lnTo>
                    <a:pt x="24" y="4"/>
                  </a:lnTo>
                  <a:lnTo>
                    <a:pt x="10" y="15"/>
                  </a:lnTo>
                  <a:lnTo>
                    <a:pt x="1" y="26"/>
                  </a:lnTo>
                  <a:lnTo>
                    <a:pt x="0" y="38"/>
                  </a:lnTo>
                  <a:lnTo>
                    <a:pt x="5" y="49"/>
                  </a:lnTo>
                  <a:lnTo>
                    <a:pt x="16" y="60"/>
                  </a:lnTo>
                  <a:lnTo>
                    <a:pt x="33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8" name="Freeform 172"/>
            <p:cNvSpPr>
              <a:spLocks noChangeAspect="1"/>
            </p:cNvSpPr>
            <p:nvPr/>
          </p:nvSpPr>
          <p:spPr bwMode="auto">
            <a:xfrm>
              <a:off x="3802" y="2211"/>
              <a:ext cx="7" cy="17"/>
            </a:xfrm>
            <a:custGeom>
              <a:avLst/>
              <a:gdLst>
                <a:gd name="T0" fmla="*/ 0 w 7"/>
                <a:gd name="T1" fmla="*/ 0 h 17"/>
                <a:gd name="T2" fmla="*/ 1 w 7"/>
                <a:gd name="T3" fmla="*/ 0 h 17"/>
                <a:gd name="T4" fmla="*/ 2 w 7"/>
                <a:gd name="T5" fmla="*/ 2 h 17"/>
                <a:gd name="T6" fmla="*/ 4 w 7"/>
                <a:gd name="T7" fmla="*/ 4 h 17"/>
                <a:gd name="T8" fmla="*/ 5 w 7"/>
                <a:gd name="T9" fmla="*/ 6 h 17"/>
                <a:gd name="T10" fmla="*/ 6 w 7"/>
                <a:gd name="T11" fmla="*/ 9 h 17"/>
                <a:gd name="T12" fmla="*/ 7 w 7"/>
                <a:gd name="T13" fmla="*/ 11 h 17"/>
                <a:gd name="T14" fmla="*/ 7 w 7"/>
                <a:gd name="T15" fmla="*/ 15 h 17"/>
                <a:gd name="T16" fmla="*/ 7 w 7"/>
                <a:gd name="T17" fmla="*/ 1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0" y="0"/>
                  </a:moveTo>
                  <a:lnTo>
                    <a:pt x="1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6" y="9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69" name="Freeform 173"/>
            <p:cNvSpPr>
              <a:spLocks noChangeAspect="1"/>
            </p:cNvSpPr>
            <p:nvPr/>
          </p:nvSpPr>
          <p:spPr bwMode="auto">
            <a:xfrm>
              <a:off x="3853" y="2254"/>
              <a:ext cx="75" cy="9"/>
            </a:xfrm>
            <a:custGeom>
              <a:avLst/>
              <a:gdLst>
                <a:gd name="T0" fmla="*/ 0 w 75"/>
                <a:gd name="T1" fmla="*/ 0 h 9"/>
                <a:gd name="T2" fmla="*/ 13 w 75"/>
                <a:gd name="T3" fmla="*/ 5 h 9"/>
                <a:gd name="T4" fmla="*/ 31 w 75"/>
                <a:gd name="T5" fmla="*/ 8 h 9"/>
                <a:gd name="T6" fmla="*/ 51 w 75"/>
                <a:gd name="T7" fmla="*/ 9 h 9"/>
                <a:gd name="T8" fmla="*/ 72 w 75"/>
                <a:gd name="T9" fmla="*/ 8 h 9"/>
                <a:gd name="T10" fmla="*/ 75 w 75"/>
                <a:gd name="T11" fmla="*/ 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9"/>
                <a:gd name="T20" fmla="*/ 75 w 7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9">
                  <a:moveTo>
                    <a:pt x="0" y="0"/>
                  </a:moveTo>
                  <a:lnTo>
                    <a:pt x="13" y="5"/>
                  </a:lnTo>
                  <a:lnTo>
                    <a:pt x="31" y="8"/>
                  </a:lnTo>
                  <a:lnTo>
                    <a:pt x="51" y="9"/>
                  </a:lnTo>
                  <a:lnTo>
                    <a:pt x="72" y="8"/>
                  </a:lnTo>
                  <a:lnTo>
                    <a:pt x="75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0" name="Freeform 174"/>
            <p:cNvSpPr>
              <a:spLocks noChangeAspect="1"/>
            </p:cNvSpPr>
            <p:nvPr/>
          </p:nvSpPr>
          <p:spPr bwMode="auto">
            <a:xfrm>
              <a:off x="3928" y="2262"/>
              <a:ext cx="4" cy="10"/>
            </a:xfrm>
            <a:custGeom>
              <a:avLst/>
              <a:gdLst>
                <a:gd name="T0" fmla="*/ 0 w 4"/>
                <a:gd name="T1" fmla="*/ 0 h 10"/>
                <a:gd name="T2" fmla="*/ 2 w 4"/>
                <a:gd name="T3" fmla="*/ 1 h 10"/>
                <a:gd name="T4" fmla="*/ 3 w 4"/>
                <a:gd name="T5" fmla="*/ 4 h 10"/>
                <a:gd name="T6" fmla="*/ 3 w 4"/>
                <a:gd name="T7" fmla="*/ 7 h 10"/>
                <a:gd name="T8" fmla="*/ 4 w 4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0" y="0"/>
                  </a:moveTo>
                  <a:lnTo>
                    <a:pt x="2" y="1"/>
                  </a:lnTo>
                  <a:lnTo>
                    <a:pt x="3" y="4"/>
                  </a:lnTo>
                  <a:lnTo>
                    <a:pt x="3" y="7"/>
                  </a:lnTo>
                  <a:lnTo>
                    <a:pt x="4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1" name="Freeform 175"/>
            <p:cNvSpPr>
              <a:spLocks noChangeAspect="1"/>
            </p:cNvSpPr>
            <p:nvPr/>
          </p:nvSpPr>
          <p:spPr bwMode="auto">
            <a:xfrm>
              <a:off x="3845" y="2254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4 h 10"/>
                <a:gd name="T6" fmla="*/ 1 w 8"/>
                <a:gd name="T7" fmla="*/ 7 h 10"/>
                <a:gd name="T8" fmla="*/ 0 w 8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0"/>
                  </a:moveTo>
                  <a:lnTo>
                    <a:pt x="5" y="1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2" name="Line 176"/>
            <p:cNvSpPr>
              <a:spLocks noChangeAspect="1" noChangeShapeType="1"/>
            </p:cNvSpPr>
            <p:nvPr/>
          </p:nvSpPr>
          <p:spPr bwMode="auto">
            <a:xfrm flipH="1" flipV="1">
              <a:off x="3763" y="2134"/>
              <a:ext cx="47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3" name="Line 177"/>
            <p:cNvSpPr>
              <a:spLocks noChangeAspect="1" noChangeShapeType="1"/>
            </p:cNvSpPr>
            <p:nvPr/>
          </p:nvSpPr>
          <p:spPr bwMode="auto">
            <a:xfrm flipV="1">
              <a:off x="3802" y="2209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4" name="Freeform 178"/>
            <p:cNvSpPr>
              <a:spLocks noChangeAspect="1"/>
            </p:cNvSpPr>
            <p:nvPr/>
          </p:nvSpPr>
          <p:spPr bwMode="auto">
            <a:xfrm>
              <a:off x="3750" y="2138"/>
              <a:ext cx="30" cy="50"/>
            </a:xfrm>
            <a:custGeom>
              <a:avLst/>
              <a:gdLst>
                <a:gd name="T0" fmla="*/ 13 w 30"/>
                <a:gd name="T1" fmla="*/ 0 h 50"/>
                <a:gd name="T2" fmla="*/ 21 w 30"/>
                <a:gd name="T3" fmla="*/ 6 h 50"/>
                <a:gd name="T4" fmla="*/ 29 w 30"/>
                <a:gd name="T5" fmla="*/ 15 h 50"/>
                <a:gd name="T6" fmla="*/ 30 w 30"/>
                <a:gd name="T7" fmla="*/ 24 h 50"/>
                <a:gd name="T8" fmla="*/ 25 w 30"/>
                <a:gd name="T9" fmla="*/ 34 h 50"/>
                <a:gd name="T10" fmla="*/ 14 w 30"/>
                <a:gd name="T11" fmla="*/ 43 h 50"/>
                <a:gd name="T12" fmla="*/ 0 w 30"/>
                <a:gd name="T13" fmla="*/ 5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50"/>
                <a:gd name="T23" fmla="*/ 30 w 30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50">
                  <a:moveTo>
                    <a:pt x="13" y="0"/>
                  </a:moveTo>
                  <a:lnTo>
                    <a:pt x="21" y="6"/>
                  </a:lnTo>
                  <a:lnTo>
                    <a:pt x="29" y="15"/>
                  </a:lnTo>
                  <a:lnTo>
                    <a:pt x="30" y="24"/>
                  </a:lnTo>
                  <a:lnTo>
                    <a:pt x="25" y="34"/>
                  </a:lnTo>
                  <a:lnTo>
                    <a:pt x="14" y="43"/>
                  </a:lnTo>
                  <a:lnTo>
                    <a:pt x="0" y="5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5" name="Freeform 179"/>
            <p:cNvSpPr>
              <a:spLocks noChangeAspect="1"/>
            </p:cNvSpPr>
            <p:nvPr/>
          </p:nvSpPr>
          <p:spPr bwMode="auto">
            <a:xfrm>
              <a:off x="3419" y="2138"/>
              <a:ext cx="43" cy="54"/>
            </a:xfrm>
            <a:custGeom>
              <a:avLst/>
              <a:gdLst>
                <a:gd name="T0" fmla="*/ 43 w 43"/>
                <a:gd name="T1" fmla="*/ 54 h 54"/>
                <a:gd name="T2" fmla="*/ 34 w 43"/>
                <a:gd name="T3" fmla="*/ 51 h 54"/>
                <a:gd name="T4" fmla="*/ 17 w 43"/>
                <a:gd name="T5" fmla="*/ 43 h 54"/>
                <a:gd name="T6" fmla="*/ 5 w 43"/>
                <a:gd name="T7" fmla="*/ 34 h 54"/>
                <a:gd name="T8" fmla="*/ 0 w 43"/>
                <a:gd name="T9" fmla="*/ 24 h 54"/>
                <a:gd name="T10" fmla="*/ 2 w 43"/>
                <a:gd name="T11" fmla="*/ 15 h 54"/>
                <a:gd name="T12" fmla="*/ 10 w 43"/>
                <a:gd name="T13" fmla="*/ 6 h 54"/>
                <a:gd name="T14" fmla="*/ 18 w 43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54"/>
                <a:gd name="T26" fmla="*/ 43 w 43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54">
                  <a:moveTo>
                    <a:pt x="43" y="54"/>
                  </a:moveTo>
                  <a:lnTo>
                    <a:pt x="34" y="51"/>
                  </a:lnTo>
                  <a:lnTo>
                    <a:pt x="17" y="43"/>
                  </a:lnTo>
                  <a:lnTo>
                    <a:pt x="5" y="34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10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6" name="Line 180"/>
            <p:cNvSpPr>
              <a:spLocks noChangeAspect="1" noChangeShapeType="1"/>
            </p:cNvSpPr>
            <p:nvPr/>
          </p:nvSpPr>
          <p:spPr bwMode="auto">
            <a:xfrm>
              <a:off x="3831" y="2244"/>
              <a:ext cx="22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7" name="Line 181"/>
            <p:cNvSpPr>
              <a:spLocks noChangeAspect="1" noChangeShapeType="1"/>
            </p:cNvSpPr>
            <p:nvPr/>
          </p:nvSpPr>
          <p:spPr bwMode="auto">
            <a:xfrm>
              <a:off x="3811" y="223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8" name="Freeform 182"/>
            <p:cNvSpPr>
              <a:spLocks noChangeAspect="1"/>
            </p:cNvSpPr>
            <p:nvPr/>
          </p:nvSpPr>
          <p:spPr bwMode="auto">
            <a:xfrm>
              <a:off x="3437" y="2142"/>
              <a:ext cx="107" cy="43"/>
            </a:xfrm>
            <a:custGeom>
              <a:avLst/>
              <a:gdLst>
                <a:gd name="T0" fmla="*/ 0 w 107"/>
                <a:gd name="T1" fmla="*/ 0 h 43"/>
                <a:gd name="T2" fmla="*/ 1 w 107"/>
                <a:gd name="T3" fmla="*/ 6 h 43"/>
                <a:gd name="T4" fmla="*/ 8 w 107"/>
                <a:gd name="T5" fmla="*/ 15 h 43"/>
                <a:gd name="T6" fmla="*/ 22 w 107"/>
                <a:gd name="T7" fmla="*/ 23 h 43"/>
                <a:gd name="T8" fmla="*/ 40 w 107"/>
                <a:gd name="T9" fmla="*/ 30 h 43"/>
                <a:gd name="T10" fmla="*/ 64 w 107"/>
                <a:gd name="T11" fmla="*/ 36 h 43"/>
                <a:gd name="T12" fmla="*/ 91 w 107"/>
                <a:gd name="T13" fmla="*/ 41 h 43"/>
                <a:gd name="T14" fmla="*/ 107 w 107"/>
                <a:gd name="T15" fmla="*/ 43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43"/>
                <a:gd name="T26" fmla="*/ 107 w 107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43">
                  <a:moveTo>
                    <a:pt x="0" y="0"/>
                  </a:moveTo>
                  <a:lnTo>
                    <a:pt x="1" y="6"/>
                  </a:lnTo>
                  <a:lnTo>
                    <a:pt x="8" y="15"/>
                  </a:lnTo>
                  <a:lnTo>
                    <a:pt x="22" y="23"/>
                  </a:lnTo>
                  <a:lnTo>
                    <a:pt x="40" y="30"/>
                  </a:lnTo>
                  <a:lnTo>
                    <a:pt x="64" y="36"/>
                  </a:lnTo>
                  <a:lnTo>
                    <a:pt x="91" y="41"/>
                  </a:lnTo>
                  <a:lnTo>
                    <a:pt x="107" y="4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79" name="Line 183"/>
            <p:cNvSpPr>
              <a:spLocks noChangeAspect="1" noChangeShapeType="1"/>
            </p:cNvSpPr>
            <p:nvPr/>
          </p:nvSpPr>
          <p:spPr bwMode="auto">
            <a:xfrm>
              <a:off x="3566" y="2186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0" name="Freeform 184"/>
            <p:cNvSpPr>
              <a:spLocks noChangeAspect="1"/>
            </p:cNvSpPr>
            <p:nvPr/>
          </p:nvSpPr>
          <p:spPr bwMode="auto">
            <a:xfrm>
              <a:off x="3611" y="2186"/>
              <a:ext cx="22" cy="1"/>
            </a:xfrm>
            <a:custGeom>
              <a:avLst/>
              <a:gdLst>
                <a:gd name="T0" fmla="*/ 0 w 22"/>
                <a:gd name="T1" fmla="*/ 1 h 1"/>
                <a:gd name="T2" fmla="*/ 10 w 22"/>
                <a:gd name="T3" fmla="*/ 1 h 1"/>
                <a:gd name="T4" fmla="*/ 22 w 22"/>
                <a:gd name="T5" fmla="*/ 0 h 1"/>
                <a:gd name="T6" fmla="*/ 0 60000 65536"/>
                <a:gd name="T7" fmla="*/ 0 60000 65536"/>
                <a:gd name="T8" fmla="*/ 0 60000 65536"/>
                <a:gd name="T9" fmla="*/ 0 w 22"/>
                <a:gd name="T10" fmla="*/ 0 h 1"/>
                <a:gd name="T11" fmla="*/ 22 w 2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">
                  <a:moveTo>
                    <a:pt x="0" y="1"/>
                  </a:moveTo>
                  <a:lnTo>
                    <a:pt x="10" y="1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1" name="Freeform 185"/>
            <p:cNvSpPr>
              <a:spLocks noChangeAspect="1"/>
            </p:cNvSpPr>
            <p:nvPr/>
          </p:nvSpPr>
          <p:spPr bwMode="auto">
            <a:xfrm>
              <a:off x="3656" y="2142"/>
              <a:ext cx="107" cy="43"/>
            </a:xfrm>
            <a:custGeom>
              <a:avLst/>
              <a:gdLst>
                <a:gd name="T0" fmla="*/ 0 w 107"/>
                <a:gd name="T1" fmla="*/ 43 h 43"/>
                <a:gd name="T2" fmla="*/ 25 w 107"/>
                <a:gd name="T3" fmla="*/ 39 h 43"/>
                <a:gd name="T4" fmla="*/ 51 w 107"/>
                <a:gd name="T5" fmla="*/ 34 h 43"/>
                <a:gd name="T6" fmla="*/ 73 w 107"/>
                <a:gd name="T7" fmla="*/ 28 h 43"/>
                <a:gd name="T8" fmla="*/ 90 w 107"/>
                <a:gd name="T9" fmla="*/ 20 h 43"/>
                <a:gd name="T10" fmla="*/ 101 w 107"/>
                <a:gd name="T11" fmla="*/ 12 h 43"/>
                <a:gd name="T12" fmla="*/ 107 w 107"/>
                <a:gd name="T13" fmla="*/ 3 h 43"/>
                <a:gd name="T14" fmla="*/ 107 w 107"/>
                <a:gd name="T15" fmla="*/ 0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43"/>
                <a:gd name="T26" fmla="*/ 107 w 107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43">
                  <a:moveTo>
                    <a:pt x="0" y="43"/>
                  </a:moveTo>
                  <a:lnTo>
                    <a:pt x="25" y="39"/>
                  </a:lnTo>
                  <a:lnTo>
                    <a:pt x="51" y="34"/>
                  </a:lnTo>
                  <a:lnTo>
                    <a:pt x="73" y="28"/>
                  </a:lnTo>
                  <a:lnTo>
                    <a:pt x="90" y="20"/>
                  </a:lnTo>
                  <a:lnTo>
                    <a:pt x="101" y="12"/>
                  </a:lnTo>
                  <a:lnTo>
                    <a:pt x="107" y="3"/>
                  </a:lnTo>
                  <a:lnTo>
                    <a:pt x="10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2" name="Freeform 186"/>
            <p:cNvSpPr>
              <a:spLocks noChangeAspect="1"/>
            </p:cNvSpPr>
            <p:nvPr/>
          </p:nvSpPr>
          <p:spPr bwMode="auto">
            <a:xfrm>
              <a:off x="3975" y="2327"/>
              <a:ext cx="32" cy="4"/>
            </a:xfrm>
            <a:custGeom>
              <a:avLst/>
              <a:gdLst>
                <a:gd name="T0" fmla="*/ 32 w 32"/>
                <a:gd name="T1" fmla="*/ 0 h 4"/>
                <a:gd name="T2" fmla="*/ 32 w 32"/>
                <a:gd name="T3" fmla="*/ 0 h 4"/>
                <a:gd name="T4" fmla="*/ 31 w 32"/>
                <a:gd name="T5" fmla="*/ 1 h 4"/>
                <a:gd name="T6" fmla="*/ 28 w 32"/>
                <a:gd name="T7" fmla="*/ 3 h 4"/>
                <a:gd name="T8" fmla="*/ 24 w 32"/>
                <a:gd name="T9" fmla="*/ 4 h 4"/>
                <a:gd name="T10" fmla="*/ 20 w 32"/>
                <a:gd name="T11" fmla="*/ 4 h 4"/>
                <a:gd name="T12" fmla="*/ 14 w 32"/>
                <a:gd name="T13" fmla="*/ 4 h 4"/>
                <a:gd name="T14" fmla="*/ 9 w 32"/>
                <a:gd name="T15" fmla="*/ 4 h 4"/>
                <a:gd name="T16" fmla="*/ 3 w 32"/>
                <a:gd name="T17" fmla="*/ 4 h 4"/>
                <a:gd name="T18" fmla="*/ 0 w 32"/>
                <a:gd name="T19" fmla="*/ 3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4"/>
                <a:gd name="T32" fmla="*/ 32 w 32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4">
                  <a:moveTo>
                    <a:pt x="32" y="0"/>
                  </a:moveTo>
                  <a:lnTo>
                    <a:pt x="32" y="0"/>
                  </a:lnTo>
                  <a:lnTo>
                    <a:pt x="31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9" y="4"/>
                  </a:lnTo>
                  <a:lnTo>
                    <a:pt x="3" y="4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3" name="Freeform 187"/>
            <p:cNvSpPr>
              <a:spLocks noChangeAspect="1"/>
            </p:cNvSpPr>
            <p:nvPr/>
          </p:nvSpPr>
          <p:spPr bwMode="auto">
            <a:xfrm>
              <a:off x="3990" y="231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4" name="Freeform 188"/>
            <p:cNvSpPr>
              <a:spLocks noChangeAspect="1"/>
            </p:cNvSpPr>
            <p:nvPr/>
          </p:nvSpPr>
          <p:spPr bwMode="auto">
            <a:xfrm>
              <a:off x="3426" y="2397"/>
              <a:ext cx="161" cy="41"/>
            </a:xfrm>
            <a:custGeom>
              <a:avLst/>
              <a:gdLst>
                <a:gd name="T0" fmla="*/ 0 w 161"/>
                <a:gd name="T1" fmla="*/ 0 h 41"/>
                <a:gd name="T2" fmla="*/ 30 w 161"/>
                <a:gd name="T3" fmla="*/ 12 h 41"/>
                <a:gd name="T4" fmla="*/ 64 w 161"/>
                <a:gd name="T5" fmla="*/ 22 h 41"/>
                <a:gd name="T6" fmla="*/ 110 w 161"/>
                <a:gd name="T7" fmla="*/ 32 h 41"/>
                <a:gd name="T8" fmla="*/ 161 w 161"/>
                <a:gd name="T9" fmla="*/ 4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41"/>
                <a:gd name="T17" fmla="*/ 161 w 16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41">
                  <a:moveTo>
                    <a:pt x="0" y="0"/>
                  </a:moveTo>
                  <a:lnTo>
                    <a:pt x="30" y="12"/>
                  </a:lnTo>
                  <a:lnTo>
                    <a:pt x="64" y="22"/>
                  </a:lnTo>
                  <a:lnTo>
                    <a:pt x="110" y="32"/>
                  </a:lnTo>
                  <a:lnTo>
                    <a:pt x="161" y="4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5" name="Freeform 189"/>
            <p:cNvSpPr>
              <a:spLocks noChangeAspect="1"/>
            </p:cNvSpPr>
            <p:nvPr/>
          </p:nvSpPr>
          <p:spPr bwMode="auto">
            <a:xfrm>
              <a:off x="3362" y="2330"/>
              <a:ext cx="38" cy="54"/>
            </a:xfrm>
            <a:custGeom>
              <a:avLst/>
              <a:gdLst>
                <a:gd name="T0" fmla="*/ 0 w 38"/>
                <a:gd name="T1" fmla="*/ 0 h 54"/>
                <a:gd name="T2" fmla="*/ 1 w 38"/>
                <a:gd name="T3" fmla="*/ 16 h 54"/>
                <a:gd name="T4" fmla="*/ 10 w 38"/>
                <a:gd name="T5" fmla="*/ 32 h 54"/>
                <a:gd name="T6" fmla="*/ 25 w 38"/>
                <a:gd name="T7" fmla="*/ 46 h 54"/>
                <a:gd name="T8" fmla="*/ 38 w 38"/>
                <a:gd name="T9" fmla="*/ 5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0" y="0"/>
                  </a:moveTo>
                  <a:lnTo>
                    <a:pt x="1" y="16"/>
                  </a:lnTo>
                  <a:lnTo>
                    <a:pt x="10" y="32"/>
                  </a:lnTo>
                  <a:lnTo>
                    <a:pt x="25" y="46"/>
                  </a:lnTo>
                  <a:lnTo>
                    <a:pt x="38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6" name="Freeform 190"/>
            <p:cNvSpPr>
              <a:spLocks noChangeAspect="1"/>
            </p:cNvSpPr>
            <p:nvPr/>
          </p:nvSpPr>
          <p:spPr bwMode="auto">
            <a:xfrm>
              <a:off x="3810" y="2240"/>
              <a:ext cx="3" cy="7"/>
            </a:xfrm>
            <a:custGeom>
              <a:avLst/>
              <a:gdLst>
                <a:gd name="T0" fmla="*/ 3 w 3"/>
                <a:gd name="T1" fmla="*/ 0 h 7"/>
                <a:gd name="T2" fmla="*/ 2 w 3"/>
                <a:gd name="T3" fmla="*/ 1 h 7"/>
                <a:gd name="T4" fmla="*/ 1 w 3"/>
                <a:gd name="T5" fmla="*/ 2 h 7"/>
                <a:gd name="T6" fmla="*/ 1 w 3"/>
                <a:gd name="T7" fmla="*/ 4 h 7"/>
                <a:gd name="T8" fmla="*/ 0 w 3"/>
                <a:gd name="T9" fmla="*/ 6 h 7"/>
                <a:gd name="T10" fmla="*/ 0 w 3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7"/>
                <a:gd name="T20" fmla="*/ 3 w 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7">
                  <a:moveTo>
                    <a:pt x="3" y="0"/>
                  </a:move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7" name="Freeform 191"/>
            <p:cNvSpPr>
              <a:spLocks noChangeAspect="1"/>
            </p:cNvSpPr>
            <p:nvPr/>
          </p:nvSpPr>
          <p:spPr bwMode="auto">
            <a:xfrm>
              <a:off x="4038" y="2315"/>
              <a:ext cx="30" cy="5"/>
            </a:xfrm>
            <a:custGeom>
              <a:avLst/>
              <a:gdLst>
                <a:gd name="T0" fmla="*/ 30 w 30"/>
                <a:gd name="T1" fmla="*/ 0 h 5"/>
                <a:gd name="T2" fmla="*/ 30 w 30"/>
                <a:gd name="T3" fmla="*/ 1 h 5"/>
                <a:gd name="T4" fmla="*/ 28 w 30"/>
                <a:gd name="T5" fmla="*/ 2 h 5"/>
                <a:gd name="T6" fmla="*/ 24 w 30"/>
                <a:gd name="T7" fmla="*/ 3 h 5"/>
                <a:gd name="T8" fmla="*/ 21 w 30"/>
                <a:gd name="T9" fmla="*/ 4 h 5"/>
                <a:gd name="T10" fmla="*/ 16 w 30"/>
                <a:gd name="T11" fmla="*/ 5 h 5"/>
                <a:gd name="T12" fmla="*/ 9 w 30"/>
                <a:gd name="T13" fmla="*/ 5 h 5"/>
                <a:gd name="T14" fmla="*/ 4 w 30"/>
                <a:gd name="T15" fmla="*/ 4 h 5"/>
                <a:gd name="T16" fmla="*/ 0 w 30"/>
                <a:gd name="T17" fmla="*/ 4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5"/>
                <a:gd name="T29" fmla="*/ 30 w 30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5">
                  <a:moveTo>
                    <a:pt x="30" y="0"/>
                  </a:moveTo>
                  <a:lnTo>
                    <a:pt x="30" y="1"/>
                  </a:lnTo>
                  <a:lnTo>
                    <a:pt x="28" y="2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6" y="5"/>
                  </a:lnTo>
                  <a:lnTo>
                    <a:pt x="9" y="5"/>
                  </a:lnTo>
                  <a:lnTo>
                    <a:pt x="4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8" name="Freeform 192"/>
            <p:cNvSpPr>
              <a:spLocks noChangeAspect="1"/>
            </p:cNvSpPr>
            <p:nvPr/>
          </p:nvSpPr>
          <p:spPr bwMode="auto">
            <a:xfrm>
              <a:off x="4051" y="229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89" name="Line 193"/>
            <p:cNvSpPr>
              <a:spLocks noChangeAspect="1" noChangeShapeType="1"/>
            </p:cNvSpPr>
            <p:nvPr/>
          </p:nvSpPr>
          <p:spPr bwMode="auto">
            <a:xfrm>
              <a:off x="3931" y="253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0" name="Line 194"/>
            <p:cNvSpPr>
              <a:spLocks noChangeAspect="1" noChangeShapeType="1"/>
            </p:cNvSpPr>
            <p:nvPr/>
          </p:nvSpPr>
          <p:spPr bwMode="auto">
            <a:xfrm flipV="1">
              <a:off x="4027" y="251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1" name="Line 195"/>
            <p:cNvSpPr>
              <a:spLocks noChangeAspect="1" noChangeShapeType="1"/>
            </p:cNvSpPr>
            <p:nvPr/>
          </p:nvSpPr>
          <p:spPr bwMode="auto">
            <a:xfrm flipH="1">
              <a:off x="3809" y="2228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2" name="Freeform 196"/>
            <p:cNvSpPr>
              <a:spLocks noChangeAspect="1"/>
            </p:cNvSpPr>
            <p:nvPr/>
          </p:nvSpPr>
          <p:spPr bwMode="auto">
            <a:xfrm>
              <a:off x="4093" y="2300"/>
              <a:ext cx="28" cy="5"/>
            </a:xfrm>
            <a:custGeom>
              <a:avLst/>
              <a:gdLst>
                <a:gd name="T0" fmla="*/ 28 w 28"/>
                <a:gd name="T1" fmla="*/ 0 h 5"/>
                <a:gd name="T2" fmla="*/ 28 w 28"/>
                <a:gd name="T3" fmla="*/ 0 h 5"/>
                <a:gd name="T4" fmla="*/ 27 w 28"/>
                <a:gd name="T5" fmla="*/ 2 h 5"/>
                <a:gd name="T6" fmla="*/ 24 w 28"/>
                <a:gd name="T7" fmla="*/ 3 h 5"/>
                <a:gd name="T8" fmla="*/ 21 w 28"/>
                <a:gd name="T9" fmla="*/ 4 h 5"/>
                <a:gd name="T10" fmla="*/ 16 w 28"/>
                <a:gd name="T11" fmla="*/ 5 h 5"/>
                <a:gd name="T12" fmla="*/ 10 w 28"/>
                <a:gd name="T13" fmla="*/ 5 h 5"/>
                <a:gd name="T14" fmla="*/ 5 w 28"/>
                <a:gd name="T15" fmla="*/ 5 h 5"/>
                <a:gd name="T16" fmla="*/ 0 w 28"/>
                <a:gd name="T17" fmla="*/ 5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5"/>
                <a:gd name="T29" fmla="*/ 28 w 28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5">
                  <a:moveTo>
                    <a:pt x="28" y="0"/>
                  </a:moveTo>
                  <a:lnTo>
                    <a:pt x="28" y="0"/>
                  </a:lnTo>
                  <a:lnTo>
                    <a:pt x="27" y="2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5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3" name="Freeform 197"/>
            <p:cNvSpPr>
              <a:spLocks noChangeAspect="1"/>
            </p:cNvSpPr>
            <p:nvPr/>
          </p:nvSpPr>
          <p:spPr bwMode="auto">
            <a:xfrm>
              <a:off x="4104" y="2284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4" name="Freeform 198"/>
            <p:cNvSpPr>
              <a:spLocks noChangeAspect="1"/>
            </p:cNvSpPr>
            <p:nvPr/>
          </p:nvSpPr>
          <p:spPr bwMode="auto">
            <a:xfrm>
              <a:off x="4139" y="2283"/>
              <a:ext cx="25" cy="5"/>
            </a:xfrm>
            <a:custGeom>
              <a:avLst/>
              <a:gdLst>
                <a:gd name="T0" fmla="*/ 25 w 25"/>
                <a:gd name="T1" fmla="*/ 0 h 5"/>
                <a:gd name="T2" fmla="*/ 25 w 25"/>
                <a:gd name="T3" fmla="*/ 1 h 5"/>
                <a:gd name="T4" fmla="*/ 23 w 25"/>
                <a:gd name="T5" fmla="*/ 3 h 5"/>
                <a:gd name="T6" fmla="*/ 21 w 25"/>
                <a:gd name="T7" fmla="*/ 3 h 5"/>
                <a:gd name="T8" fmla="*/ 16 w 25"/>
                <a:gd name="T9" fmla="*/ 5 h 5"/>
                <a:gd name="T10" fmla="*/ 10 w 25"/>
                <a:gd name="T11" fmla="*/ 5 h 5"/>
                <a:gd name="T12" fmla="*/ 4 w 25"/>
                <a:gd name="T13" fmla="*/ 5 h 5"/>
                <a:gd name="T14" fmla="*/ 0 w 25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5"/>
                <a:gd name="T26" fmla="*/ 25 w 2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5">
                  <a:moveTo>
                    <a:pt x="25" y="0"/>
                  </a:moveTo>
                  <a:lnTo>
                    <a:pt x="25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4" y="5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5" name="Freeform 199"/>
            <p:cNvSpPr>
              <a:spLocks noChangeAspect="1"/>
            </p:cNvSpPr>
            <p:nvPr/>
          </p:nvSpPr>
          <p:spPr bwMode="auto">
            <a:xfrm>
              <a:off x="4147" y="2267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6" name="Line 200"/>
            <p:cNvSpPr>
              <a:spLocks noChangeAspect="1" noChangeShapeType="1"/>
            </p:cNvSpPr>
            <p:nvPr/>
          </p:nvSpPr>
          <p:spPr bwMode="auto">
            <a:xfrm flipV="1">
              <a:off x="3384" y="2333"/>
              <a:ext cx="7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7" name="Freeform 201"/>
            <p:cNvSpPr>
              <a:spLocks noChangeAspect="1"/>
            </p:cNvSpPr>
            <p:nvPr/>
          </p:nvSpPr>
          <p:spPr bwMode="auto">
            <a:xfrm>
              <a:off x="3417" y="23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8" name="Freeform 202"/>
            <p:cNvSpPr>
              <a:spLocks noChangeAspect="1"/>
            </p:cNvSpPr>
            <p:nvPr/>
          </p:nvSpPr>
          <p:spPr bwMode="auto">
            <a:xfrm>
              <a:off x="3418" y="2338"/>
              <a:ext cx="8" cy="23"/>
            </a:xfrm>
            <a:custGeom>
              <a:avLst/>
              <a:gdLst>
                <a:gd name="T0" fmla="*/ 0 w 8"/>
                <a:gd name="T1" fmla="*/ 0 h 23"/>
                <a:gd name="T2" fmla="*/ 1 w 8"/>
                <a:gd name="T3" fmla="*/ 2 h 23"/>
                <a:gd name="T4" fmla="*/ 3 w 8"/>
                <a:gd name="T5" fmla="*/ 3 h 23"/>
                <a:gd name="T6" fmla="*/ 5 w 8"/>
                <a:gd name="T7" fmla="*/ 6 h 23"/>
                <a:gd name="T8" fmla="*/ 6 w 8"/>
                <a:gd name="T9" fmla="*/ 9 h 23"/>
                <a:gd name="T10" fmla="*/ 7 w 8"/>
                <a:gd name="T11" fmla="*/ 12 h 23"/>
                <a:gd name="T12" fmla="*/ 8 w 8"/>
                <a:gd name="T13" fmla="*/ 15 h 23"/>
                <a:gd name="T14" fmla="*/ 8 w 8"/>
                <a:gd name="T15" fmla="*/ 19 h 23"/>
                <a:gd name="T16" fmla="*/ 8 w 8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3"/>
                <a:gd name="T29" fmla="*/ 8 w 8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3">
                  <a:moveTo>
                    <a:pt x="0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5" y="6"/>
                  </a:lnTo>
                  <a:lnTo>
                    <a:pt x="6" y="9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8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99" name="Freeform 203"/>
            <p:cNvSpPr>
              <a:spLocks noChangeAspect="1"/>
            </p:cNvSpPr>
            <p:nvPr/>
          </p:nvSpPr>
          <p:spPr bwMode="auto">
            <a:xfrm>
              <a:off x="3400" y="2356"/>
              <a:ext cx="26" cy="5"/>
            </a:xfrm>
            <a:custGeom>
              <a:avLst/>
              <a:gdLst>
                <a:gd name="T0" fmla="*/ 26 w 26"/>
                <a:gd name="T1" fmla="*/ 5 h 5"/>
                <a:gd name="T2" fmla="*/ 25 w 26"/>
                <a:gd name="T3" fmla="*/ 5 h 5"/>
                <a:gd name="T4" fmla="*/ 19 w 26"/>
                <a:gd name="T5" fmla="*/ 5 h 5"/>
                <a:gd name="T6" fmla="*/ 13 w 26"/>
                <a:gd name="T7" fmla="*/ 5 h 5"/>
                <a:gd name="T8" fmla="*/ 8 w 26"/>
                <a:gd name="T9" fmla="*/ 4 h 5"/>
                <a:gd name="T10" fmla="*/ 3 w 26"/>
                <a:gd name="T11" fmla="*/ 3 h 5"/>
                <a:gd name="T12" fmla="*/ 1 w 26"/>
                <a:gd name="T13" fmla="*/ 2 h 5"/>
                <a:gd name="T14" fmla="*/ 0 w 26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5"/>
                <a:gd name="T26" fmla="*/ 26 w 2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5">
                  <a:moveTo>
                    <a:pt x="26" y="5"/>
                  </a:moveTo>
                  <a:lnTo>
                    <a:pt x="25" y="5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8" y="4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0" name="Freeform 204"/>
            <p:cNvSpPr>
              <a:spLocks noChangeAspect="1"/>
            </p:cNvSpPr>
            <p:nvPr/>
          </p:nvSpPr>
          <p:spPr bwMode="auto">
            <a:xfrm>
              <a:off x="3415" y="2338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1" name="Line 205"/>
            <p:cNvSpPr>
              <a:spLocks noChangeAspect="1" noChangeShapeType="1"/>
            </p:cNvSpPr>
            <p:nvPr/>
          </p:nvSpPr>
          <p:spPr bwMode="auto">
            <a:xfrm>
              <a:off x="3426" y="2361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2" name="Line 206"/>
            <p:cNvSpPr>
              <a:spLocks noChangeAspect="1" noChangeShapeType="1"/>
            </p:cNvSpPr>
            <p:nvPr/>
          </p:nvSpPr>
          <p:spPr bwMode="auto">
            <a:xfrm flipV="1">
              <a:off x="3418" y="2337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3" name="Freeform 207"/>
            <p:cNvSpPr>
              <a:spLocks noChangeAspect="1"/>
            </p:cNvSpPr>
            <p:nvPr/>
          </p:nvSpPr>
          <p:spPr bwMode="auto">
            <a:xfrm>
              <a:off x="3426" y="2337"/>
              <a:ext cx="9" cy="22"/>
            </a:xfrm>
            <a:custGeom>
              <a:avLst/>
              <a:gdLst>
                <a:gd name="T0" fmla="*/ 0 w 9"/>
                <a:gd name="T1" fmla="*/ 0 h 22"/>
                <a:gd name="T2" fmla="*/ 2 w 9"/>
                <a:gd name="T3" fmla="*/ 1 h 22"/>
                <a:gd name="T4" fmla="*/ 3 w 9"/>
                <a:gd name="T5" fmla="*/ 3 h 22"/>
                <a:gd name="T6" fmla="*/ 5 w 9"/>
                <a:gd name="T7" fmla="*/ 5 h 22"/>
                <a:gd name="T8" fmla="*/ 6 w 9"/>
                <a:gd name="T9" fmla="*/ 8 h 22"/>
                <a:gd name="T10" fmla="*/ 7 w 9"/>
                <a:gd name="T11" fmla="*/ 12 h 22"/>
                <a:gd name="T12" fmla="*/ 8 w 9"/>
                <a:gd name="T13" fmla="*/ 15 h 22"/>
                <a:gd name="T14" fmla="*/ 9 w 9"/>
                <a:gd name="T15" fmla="*/ 19 h 22"/>
                <a:gd name="T16" fmla="*/ 9 w 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22"/>
                <a:gd name="T29" fmla="*/ 9 w 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22">
                  <a:moveTo>
                    <a:pt x="0" y="0"/>
                  </a:move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6" y="8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9" y="19"/>
                  </a:lnTo>
                  <a:lnTo>
                    <a:pt x="9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4" name="Line 208"/>
            <p:cNvSpPr>
              <a:spLocks noChangeAspect="1" noChangeShapeType="1"/>
            </p:cNvSpPr>
            <p:nvPr/>
          </p:nvSpPr>
          <p:spPr bwMode="auto">
            <a:xfrm flipH="1">
              <a:off x="3426" y="2359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5" name="Line 209"/>
            <p:cNvSpPr>
              <a:spLocks noChangeAspect="1" noChangeShapeType="1"/>
            </p:cNvSpPr>
            <p:nvPr/>
          </p:nvSpPr>
          <p:spPr bwMode="auto">
            <a:xfrm>
              <a:off x="3435" y="235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6" name="Line 210"/>
            <p:cNvSpPr>
              <a:spLocks noChangeAspect="1" noChangeShapeType="1"/>
            </p:cNvSpPr>
            <p:nvPr/>
          </p:nvSpPr>
          <p:spPr bwMode="auto">
            <a:xfrm>
              <a:off x="3426" y="233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7" name="Line 211"/>
            <p:cNvSpPr>
              <a:spLocks noChangeAspect="1" noChangeShapeType="1"/>
            </p:cNvSpPr>
            <p:nvPr/>
          </p:nvSpPr>
          <p:spPr bwMode="auto">
            <a:xfrm>
              <a:off x="3426" y="233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8" name="Freeform 212"/>
            <p:cNvSpPr>
              <a:spLocks noChangeAspect="1"/>
            </p:cNvSpPr>
            <p:nvPr/>
          </p:nvSpPr>
          <p:spPr bwMode="auto">
            <a:xfrm>
              <a:off x="3423" y="2337"/>
              <a:ext cx="3" cy="1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09" name="Line 213"/>
            <p:cNvSpPr>
              <a:spLocks noChangeAspect="1" noChangeShapeType="1"/>
            </p:cNvSpPr>
            <p:nvPr/>
          </p:nvSpPr>
          <p:spPr bwMode="auto">
            <a:xfrm>
              <a:off x="3435" y="2359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0" name="Line 214"/>
            <p:cNvSpPr>
              <a:spLocks noChangeAspect="1" noChangeShapeType="1"/>
            </p:cNvSpPr>
            <p:nvPr/>
          </p:nvSpPr>
          <p:spPr bwMode="auto">
            <a:xfrm flipH="1">
              <a:off x="3417" y="233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1" name="Freeform 215"/>
            <p:cNvSpPr>
              <a:spLocks noChangeAspect="1"/>
            </p:cNvSpPr>
            <p:nvPr/>
          </p:nvSpPr>
          <p:spPr bwMode="auto">
            <a:xfrm>
              <a:off x="4173" y="2264"/>
              <a:ext cx="23" cy="6"/>
            </a:xfrm>
            <a:custGeom>
              <a:avLst/>
              <a:gdLst>
                <a:gd name="T0" fmla="*/ 23 w 23"/>
                <a:gd name="T1" fmla="*/ 0 h 6"/>
                <a:gd name="T2" fmla="*/ 23 w 23"/>
                <a:gd name="T3" fmla="*/ 1 h 6"/>
                <a:gd name="T4" fmla="*/ 22 w 23"/>
                <a:gd name="T5" fmla="*/ 2 h 6"/>
                <a:gd name="T6" fmla="*/ 20 w 23"/>
                <a:gd name="T7" fmla="*/ 3 h 6"/>
                <a:gd name="T8" fmla="*/ 16 w 23"/>
                <a:gd name="T9" fmla="*/ 4 h 6"/>
                <a:gd name="T10" fmla="*/ 11 w 23"/>
                <a:gd name="T11" fmla="*/ 5 h 6"/>
                <a:gd name="T12" fmla="*/ 5 w 23"/>
                <a:gd name="T13" fmla="*/ 6 h 6"/>
                <a:gd name="T14" fmla="*/ 0 w 23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6"/>
                <a:gd name="T26" fmla="*/ 23 w 23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6">
                  <a:moveTo>
                    <a:pt x="23" y="0"/>
                  </a:moveTo>
                  <a:lnTo>
                    <a:pt x="23" y="1"/>
                  </a:lnTo>
                  <a:lnTo>
                    <a:pt x="22" y="2"/>
                  </a:lnTo>
                  <a:lnTo>
                    <a:pt x="20" y="3"/>
                  </a:lnTo>
                  <a:lnTo>
                    <a:pt x="16" y="4"/>
                  </a:lnTo>
                  <a:lnTo>
                    <a:pt x="11" y="5"/>
                  </a:lnTo>
                  <a:lnTo>
                    <a:pt x="5" y="6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2" name="Freeform 216"/>
            <p:cNvSpPr>
              <a:spLocks noChangeAspect="1"/>
            </p:cNvSpPr>
            <p:nvPr/>
          </p:nvSpPr>
          <p:spPr bwMode="auto">
            <a:xfrm>
              <a:off x="4179" y="224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3" name="Freeform 217"/>
            <p:cNvSpPr>
              <a:spLocks noChangeAspect="1"/>
            </p:cNvSpPr>
            <p:nvPr/>
          </p:nvSpPr>
          <p:spPr bwMode="auto">
            <a:xfrm>
              <a:off x="3361" y="2290"/>
              <a:ext cx="28" cy="40"/>
            </a:xfrm>
            <a:custGeom>
              <a:avLst/>
              <a:gdLst>
                <a:gd name="T0" fmla="*/ 28 w 28"/>
                <a:gd name="T1" fmla="*/ 0 h 40"/>
                <a:gd name="T2" fmla="*/ 18 w 28"/>
                <a:gd name="T3" fmla="*/ 10 h 40"/>
                <a:gd name="T4" fmla="*/ 6 w 28"/>
                <a:gd name="T5" fmla="*/ 25 h 40"/>
                <a:gd name="T6" fmla="*/ 0 w 28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40"/>
                <a:gd name="T14" fmla="*/ 28 w 28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40">
                  <a:moveTo>
                    <a:pt x="28" y="0"/>
                  </a:moveTo>
                  <a:lnTo>
                    <a:pt x="18" y="10"/>
                  </a:lnTo>
                  <a:lnTo>
                    <a:pt x="6" y="25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4" name="Freeform 218"/>
            <p:cNvSpPr>
              <a:spLocks noChangeAspect="1"/>
            </p:cNvSpPr>
            <p:nvPr/>
          </p:nvSpPr>
          <p:spPr bwMode="auto">
            <a:xfrm>
              <a:off x="3842" y="2174"/>
              <a:ext cx="86" cy="10"/>
            </a:xfrm>
            <a:custGeom>
              <a:avLst/>
              <a:gdLst>
                <a:gd name="T0" fmla="*/ 86 w 86"/>
                <a:gd name="T1" fmla="*/ 8 h 10"/>
                <a:gd name="T2" fmla="*/ 74 w 86"/>
                <a:gd name="T3" fmla="*/ 9 h 10"/>
                <a:gd name="T4" fmla="*/ 61 w 86"/>
                <a:gd name="T5" fmla="*/ 10 h 10"/>
                <a:gd name="T6" fmla="*/ 49 w 86"/>
                <a:gd name="T7" fmla="*/ 9 h 10"/>
                <a:gd name="T8" fmla="*/ 37 w 86"/>
                <a:gd name="T9" fmla="*/ 9 h 10"/>
                <a:gd name="T10" fmla="*/ 26 w 86"/>
                <a:gd name="T11" fmla="*/ 7 h 10"/>
                <a:gd name="T12" fmla="*/ 16 w 86"/>
                <a:gd name="T13" fmla="*/ 5 h 10"/>
                <a:gd name="T14" fmla="*/ 7 w 86"/>
                <a:gd name="T15" fmla="*/ 3 h 10"/>
                <a:gd name="T16" fmla="*/ 0 w 86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"/>
                <a:gd name="T28" fmla="*/ 0 h 10"/>
                <a:gd name="T29" fmla="*/ 86 w 86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" h="10">
                  <a:moveTo>
                    <a:pt x="86" y="8"/>
                  </a:moveTo>
                  <a:lnTo>
                    <a:pt x="74" y="9"/>
                  </a:lnTo>
                  <a:lnTo>
                    <a:pt x="61" y="10"/>
                  </a:lnTo>
                  <a:lnTo>
                    <a:pt x="49" y="9"/>
                  </a:lnTo>
                  <a:lnTo>
                    <a:pt x="37" y="9"/>
                  </a:lnTo>
                  <a:lnTo>
                    <a:pt x="26" y="7"/>
                  </a:lnTo>
                  <a:lnTo>
                    <a:pt x="16" y="5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5" name="Freeform 219"/>
            <p:cNvSpPr>
              <a:spLocks noChangeAspect="1"/>
            </p:cNvSpPr>
            <p:nvPr/>
          </p:nvSpPr>
          <p:spPr bwMode="auto">
            <a:xfrm>
              <a:off x="3842" y="2163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0 w 7"/>
                <a:gd name="T3" fmla="*/ 9 h 11"/>
                <a:gd name="T4" fmla="*/ 0 w 7"/>
                <a:gd name="T5" fmla="*/ 7 h 11"/>
                <a:gd name="T6" fmla="*/ 1 w 7"/>
                <a:gd name="T7" fmla="*/ 5 h 11"/>
                <a:gd name="T8" fmla="*/ 2 w 7"/>
                <a:gd name="T9" fmla="*/ 4 h 11"/>
                <a:gd name="T10" fmla="*/ 3 w 7"/>
                <a:gd name="T11" fmla="*/ 3 h 11"/>
                <a:gd name="T12" fmla="*/ 4 w 7"/>
                <a:gd name="T13" fmla="*/ 1 h 11"/>
                <a:gd name="T14" fmla="*/ 6 w 7"/>
                <a:gd name="T15" fmla="*/ 1 h 11"/>
                <a:gd name="T16" fmla="*/ 7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0" y="11"/>
                  </a:move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6" name="Freeform 220"/>
            <p:cNvSpPr>
              <a:spLocks noChangeAspect="1"/>
            </p:cNvSpPr>
            <p:nvPr/>
          </p:nvSpPr>
          <p:spPr bwMode="auto">
            <a:xfrm>
              <a:off x="3925" y="2171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10 h 11"/>
                <a:gd name="T4" fmla="*/ 3 w 3"/>
                <a:gd name="T5" fmla="*/ 8 h 11"/>
                <a:gd name="T6" fmla="*/ 2 w 3"/>
                <a:gd name="T7" fmla="*/ 6 h 11"/>
                <a:gd name="T8" fmla="*/ 2 w 3"/>
                <a:gd name="T9" fmla="*/ 4 h 11"/>
                <a:gd name="T10" fmla="*/ 1 w 3"/>
                <a:gd name="T11" fmla="*/ 3 h 11"/>
                <a:gd name="T12" fmla="*/ 1 w 3"/>
                <a:gd name="T13" fmla="*/ 1 h 11"/>
                <a:gd name="T14" fmla="*/ 0 w 3"/>
                <a:gd name="T15" fmla="*/ 0 h 11"/>
                <a:gd name="T16" fmla="*/ 0 w 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1"/>
                <a:gd name="T29" fmla="*/ 3 w 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1">
                  <a:moveTo>
                    <a:pt x="3" y="11"/>
                  </a:moveTo>
                  <a:lnTo>
                    <a:pt x="3" y="10"/>
                  </a:lnTo>
                  <a:lnTo>
                    <a:pt x="3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7" name="Line 221"/>
            <p:cNvSpPr>
              <a:spLocks noChangeAspect="1" noChangeShapeType="1"/>
            </p:cNvSpPr>
            <p:nvPr/>
          </p:nvSpPr>
          <p:spPr bwMode="auto">
            <a:xfrm>
              <a:off x="3928" y="2182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8" name="Freeform 222"/>
            <p:cNvSpPr>
              <a:spLocks noChangeAspect="1"/>
            </p:cNvSpPr>
            <p:nvPr/>
          </p:nvSpPr>
          <p:spPr bwMode="auto">
            <a:xfrm>
              <a:off x="3843" y="2196"/>
              <a:ext cx="85" cy="9"/>
            </a:xfrm>
            <a:custGeom>
              <a:avLst/>
              <a:gdLst>
                <a:gd name="T0" fmla="*/ 0 w 85"/>
                <a:gd name="T1" fmla="*/ 0 h 9"/>
                <a:gd name="T2" fmla="*/ 6 w 85"/>
                <a:gd name="T3" fmla="*/ 2 h 9"/>
                <a:gd name="T4" fmla="*/ 15 w 85"/>
                <a:gd name="T5" fmla="*/ 5 h 9"/>
                <a:gd name="T6" fmla="*/ 25 w 85"/>
                <a:gd name="T7" fmla="*/ 7 h 9"/>
                <a:gd name="T8" fmla="*/ 36 w 85"/>
                <a:gd name="T9" fmla="*/ 8 h 9"/>
                <a:gd name="T10" fmla="*/ 48 w 85"/>
                <a:gd name="T11" fmla="*/ 9 h 9"/>
                <a:gd name="T12" fmla="*/ 60 w 85"/>
                <a:gd name="T13" fmla="*/ 9 h 9"/>
                <a:gd name="T14" fmla="*/ 73 w 85"/>
                <a:gd name="T15" fmla="*/ 9 h 9"/>
                <a:gd name="T16" fmla="*/ 85 w 85"/>
                <a:gd name="T17" fmla="*/ 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9"/>
                <a:gd name="T29" fmla="*/ 85 w 85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9">
                  <a:moveTo>
                    <a:pt x="0" y="0"/>
                  </a:moveTo>
                  <a:lnTo>
                    <a:pt x="6" y="2"/>
                  </a:lnTo>
                  <a:lnTo>
                    <a:pt x="15" y="5"/>
                  </a:lnTo>
                  <a:lnTo>
                    <a:pt x="25" y="7"/>
                  </a:lnTo>
                  <a:lnTo>
                    <a:pt x="36" y="8"/>
                  </a:lnTo>
                  <a:lnTo>
                    <a:pt x="48" y="9"/>
                  </a:lnTo>
                  <a:lnTo>
                    <a:pt x="60" y="9"/>
                  </a:lnTo>
                  <a:lnTo>
                    <a:pt x="73" y="9"/>
                  </a:lnTo>
                  <a:lnTo>
                    <a:pt x="85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19" name="Line 223"/>
            <p:cNvSpPr>
              <a:spLocks noChangeAspect="1" noChangeShapeType="1"/>
            </p:cNvSpPr>
            <p:nvPr/>
          </p:nvSpPr>
          <p:spPr bwMode="auto">
            <a:xfrm>
              <a:off x="3842" y="2174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0" name="Line 224"/>
            <p:cNvSpPr>
              <a:spLocks noChangeAspect="1" noChangeShapeType="1"/>
            </p:cNvSpPr>
            <p:nvPr/>
          </p:nvSpPr>
          <p:spPr bwMode="auto">
            <a:xfrm flipH="1" flipV="1">
              <a:off x="3844" y="2152"/>
              <a:ext cx="2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1" name="Freeform 225"/>
            <p:cNvSpPr>
              <a:spLocks noChangeAspect="1"/>
            </p:cNvSpPr>
            <p:nvPr/>
          </p:nvSpPr>
          <p:spPr bwMode="auto">
            <a:xfrm>
              <a:off x="3864" y="2161"/>
              <a:ext cx="55" cy="6"/>
            </a:xfrm>
            <a:custGeom>
              <a:avLst/>
              <a:gdLst>
                <a:gd name="T0" fmla="*/ 55 w 55"/>
                <a:gd name="T1" fmla="*/ 6 h 6"/>
                <a:gd name="T2" fmla="*/ 47 w 55"/>
                <a:gd name="T3" fmla="*/ 6 h 6"/>
                <a:gd name="T4" fmla="*/ 39 w 55"/>
                <a:gd name="T5" fmla="*/ 6 h 6"/>
                <a:gd name="T6" fmla="*/ 31 w 55"/>
                <a:gd name="T7" fmla="*/ 6 h 6"/>
                <a:gd name="T8" fmla="*/ 24 w 55"/>
                <a:gd name="T9" fmla="*/ 6 h 6"/>
                <a:gd name="T10" fmla="*/ 16 w 55"/>
                <a:gd name="T11" fmla="*/ 5 h 6"/>
                <a:gd name="T12" fmla="*/ 10 w 55"/>
                <a:gd name="T13" fmla="*/ 3 h 6"/>
                <a:gd name="T14" fmla="*/ 4 w 55"/>
                <a:gd name="T15" fmla="*/ 2 h 6"/>
                <a:gd name="T16" fmla="*/ 0 w 55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6"/>
                <a:gd name="T29" fmla="*/ 55 w 5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6">
                  <a:moveTo>
                    <a:pt x="55" y="6"/>
                  </a:moveTo>
                  <a:lnTo>
                    <a:pt x="47" y="6"/>
                  </a:lnTo>
                  <a:lnTo>
                    <a:pt x="39" y="6"/>
                  </a:lnTo>
                  <a:lnTo>
                    <a:pt x="31" y="6"/>
                  </a:lnTo>
                  <a:lnTo>
                    <a:pt x="24" y="6"/>
                  </a:lnTo>
                  <a:lnTo>
                    <a:pt x="16" y="5"/>
                  </a:lnTo>
                  <a:lnTo>
                    <a:pt x="10" y="3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2" name="Freeform 226"/>
            <p:cNvSpPr>
              <a:spLocks noChangeAspect="1"/>
            </p:cNvSpPr>
            <p:nvPr/>
          </p:nvSpPr>
          <p:spPr bwMode="auto">
            <a:xfrm>
              <a:off x="4163" y="2033"/>
              <a:ext cx="14" cy="58"/>
            </a:xfrm>
            <a:custGeom>
              <a:avLst/>
              <a:gdLst>
                <a:gd name="T0" fmla="*/ 0 w 14"/>
                <a:gd name="T1" fmla="*/ 0 h 58"/>
                <a:gd name="T2" fmla="*/ 6 w 14"/>
                <a:gd name="T3" fmla="*/ 7 h 58"/>
                <a:gd name="T4" fmla="*/ 13 w 14"/>
                <a:gd name="T5" fmla="*/ 21 h 58"/>
                <a:gd name="T6" fmla="*/ 14 w 14"/>
                <a:gd name="T7" fmla="*/ 36 h 58"/>
                <a:gd name="T8" fmla="*/ 8 w 14"/>
                <a:gd name="T9" fmla="*/ 50 h 58"/>
                <a:gd name="T10" fmla="*/ 1 w 14"/>
                <a:gd name="T11" fmla="*/ 5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58"/>
                <a:gd name="T20" fmla="*/ 14 w 14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58">
                  <a:moveTo>
                    <a:pt x="0" y="0"/>
                  </a:moveTo>
                  <a:lnTo>
                    <a:pt x="6" y="7"/>
                  </a:lnTo>
                  <a:lnTo>
                    <a:pt x="13" y="21"/>
                  </a:lnTo>
                  <a:lnTo>
                    <a:pt x="14" y="36"/>
                  </a:lnTo>
                  <a:lnTo>
                    <a:pt x="8" y="50"/>
                  </a:lnTo>
                  <a:lnTo>
                    <a:pt x="1" y="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3" name="Freeform 227"/>
            <p:cNvSpPr>
              <a:spLocks noChangeAspect="1"/>
            </p:cNvSpPr>
            <p:nvPr/>
          </p:nvSpPr>
          <p:spPr bwMode="auto">
            <a:xfrm>
              <a:off x="4152" y="2013"/>
              <a:ext cx="41" cy="80"/>
            </a:xfrm>
            <a:custGeom>
              <a:avLst/>
              <a:gdLst>
                <a:gd name="T0" fmla="*/ 27 w 41"/>
                <a:gd name="T1" fmla="*/ 80 h 80"/>
                <a:gd name="T2" fmla="*/ 32 w 41"/>
                <a:gd name="T3" fmla="*/ 75 h 80"/>
                <a:gd name="T4" fmla="*/ 40 w 41"/>
                <a:gd name="T5" fmla="*/ 61 h 80"/>
                <a:gd name="T6" fmla="*/ 41 w 41"/>
                <a:gd name="T7" fmla="*/ 46 h 80"/>
                <a:gd name="T8" fmla="*/ 37 w 41"/>
                <a:gd name="T9" fmla="*/ 32 h 80"/>
                <a:gd name="T10" fmla="*/ 26 w 41"/>
                <a:gd name="T11" fmla="*/ 18 h 80"/>
                <a:gd name="T12" fmla="*/ 9 w 41"/>
                <a:gd name="T13" fmla="*/ 5 h 80"/>
                <a:gd name="T14" fmla="*/ 0 w 41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0"/>
                <a:gd name="T26" fmla="*/ 41 w 41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0">
                  <a:moveTo>
                    <a:pt x="27" y="80"/>
                  </a:moveTo>
                  <a:lnTo>
                    <a:pt x="32" y="75"/>
                  </a:lnTo>
                  <a:lnTo>
                    <a:pt x="40" y="61"/>
                  </a:lnTo>
                  <a:lnTo>
                    <a:pt x="41" y="46"/>
                  </a:lnTo>
                  <a:lnTo>
                    <a:pt x="37" y="32"/>
                  </a:lnTo>
                  <a:lnTo>
                    <a:pt x="26" y="18"/>
                  </a:lnTo>
                  <a:lnTo>
                    <a:pt x="9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4" name="Line 228"/>
            <p:cNvSpPr>
              <a:spLocks noChangeAspect="1" noChangeShapeType="1"/>
            </p:cNvSpPr>
            <p:nvPr/>
          </p:nvSpPr>
          <p:spPr bwMode="auto">
            <a:xfrm>
              <a:off x="3820" y="2149"/>
              <a:ext cx="29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5" name="Freeform 229"/>
            <p:cNvSpPr>
              <a:spLocks noChangeAspect="1"/>
            </p:cNvSpPr>
            <p:nvPr/>
          </p:nvSpPr>
          <p:spPr bwMode="auto">
            <a:xfrm>
              <a:off x="3819" y="2146"/>
              <a:ext cx="3" cy="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0 h 3"/>
                <a:gd name="T4" fmla="*/ 1 w 3"/>
                <a:gd name="T5" fmla="*/ 1 h 3"/>
                <a:gd name="T6" fmla="*/ 0 w 3"/>
                <a:gd name="T7" fmla="*/ 1 h 3"/>
                <a:gd name="T8" fmla="*/ 0 w 3"/>
                <a:gd name="T9" fmla="*/ 1 h 3"/>
                <a:gd name="T10" fmla="*/ 0 w 3"/>
                <a:gd name="T11" fmla="*/ 2 h 3"/>
                <a:gd name="T12" fmla="*/ 0 w 3"/>
                <a:gd name="T13" fmla="*/ 2 h 3"/>
                <a:gd name="T14" fmla="*/ 0 w 3"/>
                <a:gd name="T15" fmla="*/ 3 h 3"/>
                <a:gd name="T16" fmla="*/ 1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6" name="Line 230"/>
            <p:cNvSpPr>
              <a:spLocks noChangeAspect="1" noChangeShapeType="1"/>
            </p:cNvSpPr>
            <p:nvPr/>
          </p:nvSpPr>
          <p:spPr bwMode="auto">
            <a:xfrm flipH="1">
              <a:off x="3867" y="2131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7" name="Freeform 231"/>
            <p:cNvSpPr>
              <a:spLocks noChangeAspect="1"/>
            </p:cNvSpPr>
            <p:nvPr/>
          </p:nvSpPr>
          <p:spPr bwMode="auto">
            <a:xfrm>
              <a:off x="3842" y="2146"/>
              <a:ext cx="6" cy="6"/>
            </a:xfrm>
            <a:custGeom>
              <a:avLst/>
              <a:gdLst>
                <a:gd name="T0" fmla="*/ 2 w 6"/>
                <a:gd name="T1" fmla="*/ 6 h 6"/>
                <a:gd name="T2" fmla="*/ 0 w 6"/>
                <a:gd name="T3" fmla="*/ 4 h 6"/>
                <a:gd name="T4" fmla="*/ 0 w 6"/>
                <a:gd name="T5" fmla="*/ 3 h 6"/>
                <a:gd name="T6" fmla="*/ 2 w 6"/>
                <a:gd name="T7" fmla="*/ 1 h 6"/>
                <a:gd name="T8" fmla="*/ 6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2" y="6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8" name="Freeform 232"/>
            <p:cNvSpPr>
              <a:spLocks noChangeAspect="1"/>
            </p:cNvSpPr>
            <p:nvPr/>
          </p:nvSpPr>
          <p:spPr bwMode="auto">
            <a:xfrm>
              <a:off x="3926" y="2204"/>
              <a:ext cx="2" cy="4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1 h 4"/>
                <a:gd name="T4" fmla="*/ 1 w 2"/>
                <a:gd name="T5" fmla="*/ 2 h 4"/>
                <a:gd name="T6" fmla="*/ 1 w 2"/>
                <a:gd name="T7" fmla="*/ 3 h 4"/>
                <a:gd name="T8" fmla="*/ 1 w 2"/>
                <a:gd name="T9" fmla="*/ 3 h 4"/>
                <a:gd name="T10" fmla="*/ 1 w 2"/>
                <a:gd name="T11" fmla="*/ 4 h 4"/>
                <a:gd name="T12" fmla="*/ 0 w 2"/>
                <a:gd name="T13" fmla="*/ 4 h 4"/>
                <a:gd name="T14" fmla="*/ 0 w 2"/>
                <a:gd name="T15" fmla="*/ 4 h 4"/>
                <a:gd name="T16" fmla="*/ 0 w 2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4"/>
                <a:gd name="T29" fmla="*/ 2 w 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4">
                  <a:moveTo>
                    <a:pt x="2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29" name="Freeform 233"/>
            <p:cNvSpPr>
              <a:spLocks noChangeAspect="1"/>
            </p:cNvSpPr>
            <p:nvPr/>
          </p:nvSpPr>
          <p:spPr bwMode="auto">
            <a:xfrm>
              <a:off x="3843" y="2196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1 h 4"/>
                <a:gd name="T4" fmla="*/ 0 w 2"/>
                <a:gd name="T5" fmla="*/ 1 h 4"/>
                <a:gd name="T6" fmla="*/ 0 w 2"/>
                <a:gd name="T7" fmla="*/ 2 h 4"/>
                <a:gd name="T8" fmla="*/ 1 w 2"/>
                <a:gd name="T9" fmla="*/ 3 h 4"/>
                <a:gd name="T10" fmla="*/ 2 w 2"/>
                <a:gd name="T11" fmla="*/ 4 h 4"/>
                <a:gd name="T12" fmla="*/ 2 w 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0" name="Freeform 234"/>
            <p:cNvSpPr>
              <a:spLocks noChangeAspect="1"/>
            </p:cNvSpPr>
            <p:nvPr/>
          </p:nvSpPr>
          <p:spPr bwMode="auto">
            <a:xfrm>
              <a:off x="3857" y="2205"/>
              <a:ext cx="66" cy="7"/>
            </a:xfrm>
            <a:custGeom>
              <a:avLst/>
              <a:gdLst>
                <a:gd name="T0" fmla="*/ 66 w 66"/>
                <a:gd name="T1" fmla="*/ 6 h 7"/>
                <a:gd name="T2" fmla="*/ 56 w 66"/>
                <a:gd name="T3" fmla="*/ 6 h 7"/>
                <a:gd name="T4" fmla="*/ 46 w 66"/>
                <a:gd name="T5" fmla="*/ 7 h 7"/>
                <a:gd name="T6" fmla="*/ 36 w 66"/>
                <a:gd name="T7" fmla="*/ 7 h 7"/>
                <a:gd name="T8" fmla="*/ 27 w 66"/>
                <a:gd name="T9" fmla="*/ 6 h 7"/>
                <a:gd name="T10" fmla="*/ 18 w 66"/>
                <a:gd name="T11" fmla="*/ 5 h 7"/>
                <a:gd name="T12" fmla="*/ 10 w 66"/>
                <a:gd name="T13" fmla="*/ 3 h 7"/>
                <a:gd name="T14" fmla="*/ 3 w 66"/>
                <a:gd name="T15" fmla="*/ 1 h 7"/>
                <a:gd name="T16" fmla="*/ 0 w 66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"/>
                <a:gd name="T28" fmla="*/ 0 h 7"/>
                <a:gd name="T29" fmla="*/ 66 w 6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" h="7">
                  <a:moveTo>
                    <a:pt x="66" y="6"/>
                  </a:moveTo>
                  <a:lnTo>
                    <a:pt x="56" y="6"/>
                  </a:lnTo>
                  <a:lnTo>
                    <a:pt x="46" y="7"/>
                  </a:lnTo>
                  <a:lnTo>
                    <a:pt x="36" y="7"/>
                  </a:lnTo>
                  <a:lnTo>
                    <a:pt x="27" y="6"/>
                  </a:lnTo>
                  <a:lnTo>
                    <a:pt x="18" y="5"/>
                  </a:lnTo>
                  <a:lnTo>
                    <a:pt x="10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1" name="Freeform 235"/>
            <p:cNvSpPr>
              <a:spLocks noChangeAspect="1"/>
            </p:cNvSpPr>
            <p:nvPr/>
          </p:nvSpPr>
          <p:spPr bwMode="auto">
            <a:xfrm>
              <a:off x="3923" y="220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2" name="Freeform 236"/>
            <p:cNvSpPr>
              <a:spLocks noChangeAspect="1"/>
            </p:cNvSpPr>
            <p:nvPr/>
          </p:nvSpPr>
          <p:spPr bwMode="auto">
            <a:xfrm>
              <a:off x="4129" y="2079"/>
              <a:ext cx="73" cy="59"/>
            </a:xfrm>
            <a:custGeom>
              <a:avLst/>
              <a:gdLst>
                <a:gd name="T0" fmla="*/ 73 w 73"/>
                <a:gd name="T1" fmla="*/ 0 h 59"/>
                <a:gd name="T2" fmla="*/ 71 w 73"/>
                <a:gd name="T3" fmla="*/ 4 h 59"/>
                <a:gd name="T4" fmla="*/ 63 w 73"/>
                <a:gd name="T5" fmla="*/ 19 h 59"/>
                <a:gd name="T6" fmla="*/ 49 w 73"/>
                <a:gd name="T7" fmla="*/ 33 h 59"/>
                <a:gd name="T8" fmla="*/ 28 w 73"/>
                <a:gd name="T9" fmla="*/ 46 h 59"/>
                <a:gd name="T10" fmla="*/ 2 w 73"/>
                <a:gd name="T11" fmla="*/ 59 h 59"/>
                <a:gd name="T12" fmla="*/ 0 w 73"/>
                <a:gd name="T13" fmla="*/ 59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59"/>
                <a:gd name="T23" fmla="*/ 73 w 73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59">
                  <a:moveTo>
                    <a:pt x="73" y="0"/>
                  </a:moveTo>
                  <a:lnTo>
                    <a:pt x="71" y="4"/>
                  </a:lnTo>
                  <a:lnTo>
                    <a:pt x="63" y="19"/>
                  </a:lnTo>
                  <a:lnTo>
                    <a:pt x="49" y="33"/>
                  </a:lnTo>
                  <a:lnTo>
                    <a:pt x="28" y="46"/>
                  </a:lnTo>
                  <a:lnTo>
                    <a:pt x="2" y="59"/>
                  </a:lnTo>
                  <a:lnTo>
                    <a:pt x="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3" name="Freeform 237"/>
            <p:cNvSpPr>
              <a:spLocks noChangeAspect="1"/>
            </p:cNvSpPr>
            <p:nvPr/>
          </p:nvSpPr>
          <p:spPr bwMode="auto">
            <a:xfrm>
              <a:off x="4087" y="2146"/>
              <a:ext cx="21" cy="7"/>
            </a:xfrm>
            <a:custGeom>
              <a:avLst/>
              <a:gdLst>
                <a:gd name="T0" fmla="*/ 21 w 21"/>
                <a:gd name="T1" fmla="*/ 0 h 7"/>
                <a:gd name="T2" fmla="*/ 12 w 21"/>
                <a:gd name="T3" fmla="*/ 3 h 7"/>
                <a:gd name="T4" fmla="*/ 0 w 21"/>
                <a:gd name="T5" fmla="*/ 7 h 7"/>
                <a:gd name="T6" fmla="*/ 0 60000 65536"/>
                <a:gd name="T7" fmla="*/ 0 60000 65536"/>
                <a:gd name="T8" fmla="*/ 0 60000 65536"/>
                <a:gd name="T9" fmla="*/ 0 w 21"/>
                <a:gd name="T10" fmla="*/ 0 h 7"/>
                <a:gd name="T11" fmla="*/ 21 w 2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7">
                  <a:moveTo>
                    <a:pt x="21" y="0"/>
                  </a:moveTo>
                  <a:lnTo>
                    <a:pt x="12" y="3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4" name="Freeform 238"/>
            <p:cNvSpPr>
              <a:spLocks noChangeAspect="1"/>
            </p:cNvSpPr>
            <p:nvPr/>
          </p:nvSpPr>
          <p:spPr bwMode="auto">
            <a:xfrm>
              <a:off x="4043" y="2159"/>
              <a:ext cx="22" cy="5"/>
            </a:xfrm>
            <a:custGeom>
              <a:avLst/>
              <a:gdLst>
                <a:gd name="T0" fmla="*/ 22 w 22"/>
                <a:gd name="T1" fmla="*/ 0 h 5"/>
                <a:gd name="T2" fmla="*/ 19 w 22"/>
                <a:gd name="T3" fmla="*/ 1 h 5"/>
                <a:gd name="T4" fmla="*/ 0 w 22"/>
                <a:gd name="T5" fmla="*/ 5 h 5"/>
                <a:gd name="T6" fmla="*/ 0 60000 65536"/>
                <a:gd name="T7" fmla="*/ 0 60000 65536"/>
                <a:gd name="T8" fmla="*/ 0 60000 65536"/>
                <a:gd name="T9" fmla="*/ 0 w 22"/>
                <a:gd name="T10" fmla="*/ 0 h 5"/>
                <a:gd name="T11" fmla="*/ 22 w 2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5">
                  <a:moveTo>
                    <a:pt x="22" y="0"/>
                  </a:moveTo>
                  <a:lnTo>
                    <a:pt x="19" y="1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5" name="Freeform 239"/>
            <p:cNvSpPr>
              <a:spLocks noChangeAspect="1"/>
            </p:cNvSpPr>
            <p:nvPr/>
          </p:nvSpPr>
          <p:spPr bwMode="auto">
            <a:xfrm>
              <a:off x="3928" y="2169"/>
              <a:ext cx="93" cy="13"/>
            </a:xfrm>
            <a:custGeom>
              <a:avLst/>
              <a:gdLst>
                <a:gd name="T0" fmla="*/ 93 w 93"/>
                <a:gd name="T1" fmla="*/ 0 h 13"/>
                <a:gd name="T2" fmla="*/ 93 w 93"/>
                <a:gd name="T3" fmla="*/ 0 h 13"/>
                <a:gd name="T4" fmla="*/ 48 w 93"/>
                <a:gd name="T5" fmla="*/ 7 h 13"/>
                <a:gd name="T6" fmla="*/ 0 w 93"/>
                <a:gd name="T7" fmla="*/ 13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13"/>
                <a:gd name="T14" fmla="*/ 93 w 9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13">
                  <a:moveTo>
                    <a:pt x="93" y="0"/>
                  </a:moveTo>
                  <a:lnTo>
                    <a:pt x="93" y="0"/>
                  </a:lnTo>
                  <a:lnTo>
                    <a:pt x="48" y="7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6" name="Freeform 240"/>
            <p:cNvSpPr>
              <a:spLocks noChangeAspect="1"/>
            </p:cNvSpPr>
            <p:nvPr/>
          </p:nvSpPr>
          <p:spPr bwMode="auto">
            <a:xfrm>
              <a:off x="4147" y="2151"/>
              <a:ext cx="17" cy="29"/>
            </a:xfrm>
            <a:custGeom>
              <a:avLst/>
              <a:gdLst>
                <a:gd name="T0" fmla="*/ 0 w 17"/>
                <a:gd name="T1" fmla="*/ 1 h 29"/>
                <a:gd name="T2" fmla="*/ 6 w 17"/>
                <a:gd name="T3" fmla="*/ 0 h 29"/>
                <a:gd name="T4" fmla="*/ 11 w 17"/>
                <a:gd name="T5" fmla="*/ 4 h 29"/>
                <a:gd name="T6" fmla="*/ 15 w 17"/>
                <a:gd name="T7" fmla="*/ 12 h 29"/>
                <a:gd name="T8" fmla="*/ 17 w 17"/>
                <a:gd name="T9" fmla="*/ 23 h 29"/>
                <a:gd name="T10" fmla="*/ 17 w 17"/>
                <a:gd name="T11" fmla="*/ 29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9"/>
                <a:gd name="T20" fmla="*/ 17 w 17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9">
                  <a:moveTo>
                    <a:pt x="0" y="1"/>
                  </a:moveTo>
                  <a:lnTo>
                    <a:pt x="6" y="0"/>
                  </a:lnTo>
                  <a:lnTo>
                    <a:pt x="11" y="4"/>
                  </a:lnTo>
                  <a:lnTo>
                    <a:pt x="15" y="12"/>
                  </a:lnTo>
                  <a:lnTo>
                    <a:pt x="17" y="23"/>
                  </a:lnTo>
                  <a:lnTo>
                    <a:pt x="17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7" name="Freeform 241"/>
            <p:cNvSpPr>
              <a:spLocks noChangeAspect="1"/>
            </p:cNvSpPr>
            <p:nvPr/>
          </p:nvSpPr>
          <p:spPr bwMode="auto">
            <a:xfrm>
              <a:off x="3928" y="2197"/>
              <a:ext cx="56" cy="7"/>
            </a:xfrm>
            <a:custGeom>
              <a:avLst/>
              <a:gdLst>
                <a:gd name="T0" fmla="*/ 0 w 56"/>
                <a:gd name="T1" fmla="*/ 7 h 7"/>
                <a:gd name="T2" fmla="*/ 33 w 56"/>
                <a:gd name="T3" fmla="*/ 3 h 7"/>
                <a:gd name="T4" fmla="*/ 56 w 56"/>
                <a:gd name="T5" fmla="*/ 0 h 7"/>
                <a:gd name="T6" fmla="*/ 0 60000 65536"/>
                <a:gd name="T7" fmla="*/ 0 60000 65536"/>
                <a:gd name="T8" fmla="*/ 0 60000 65536"/>
                <a:gd name="T9" fmla="*/ 0 w 56"/>
                <a:gd name="T10" fmla="*/ 0 h 7"/>
                <a:gd name="T11" fmla="*/ 56 w 5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">
                  <a:moveTo>
                    <a:pt x="0" y="7"/>
                  </a:moveTo>
                  <a:lnTo>
                    <a:pt x="33" y="3"/>
                  </a:lnTo>
                  <a:lnTo>
                    <a:pt x="5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8" name="Freeform 242"/>
            <p:cNvSpPr>
              <a:spLocks noChangeAspect="1"/>
            </p:cNvSpPr>
            <p:nvPr/>
          </p:nvSpPr>
          <p:spPr bwMode="auto">
            <a:xfrm>
              <a:off x="4006" y="2189"/>
              <a:ext cx="22" cy="4"/>
            </a:xfrm>
            <a:custGeom>
              <a:avLst/>
              <a:gdLst>
                <a:gd name="T0" fmla="*/ 0 w 22"/>
                <a:gd name="T1" fmla="*/ 4 h 4"/>
                <a:gd name="T2" fmla="*/ 19 w 22"/>
                <a:gd name="T3" fmla="*/ 0 h 4"/>
                <a:gd name="T4" fmla="*/ 22 w 22"/>
                <a:gd name="T5" fmla="*/ 0 h 4"/>
                <a:gd name="T6" fmla="*/ 0 60000 65536"/>
                <a:gd name="T7" fmla="*/ 0 60000 65536"/>
                <a:gd name="T8" fmla="*/ 0 60000 65536"/>
                <a:gd name="T9" fmla="*/ 0 w 22"/>
                <a:gd name="T10" fmla="*/ 0 h 4"/>
                <a:gd name="T11" fmla="*/ 22 w 2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">
                  <a:moveTo>
                    <a:pt x="0" y="4"/>
                  </a:moveTo>
                  <a:lnTo>
                    <a:pt x="19" y="0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39" name="Freeform 243"/>
            <p:cNvSpPr>
              <a:spLocks noChangeAspect="1"/>
            </p:cNvSpPr>
            <p:nvPr/>
          </p:nvSpPr>
          <p:spPr bwMode="auto">
            <a:xfrm>
              <a:off x="4050" y="2178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4 w 22"/>
                <a:gd name="T3" fmla="*/ 5 h 6"/>
                <a:gd name="T4" fmla="*/ 22 w 22"/>
                <a:gd name="T5" fmla="*/ 0 h 6"/>
                <a:gd name="T6" fmla="*/ 0 60000 65536"/>
                <a:gd name="T7" fmla="*/ 0 60000 65536"/>
                <a:gd name="T8" fmla="*/ 0 60000 65536"/>
                <a:gd name="T9" fmla="*/ 0 w 22"/>
                <a:gd name="T10" fmla="*/ 0 h 6"/>
                <a:gd name="T11" fmla="*/ 22 w 2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6">
                  <a:moveTo>
                    <a:pt x="0" y="6"/>
                  </a:moveTo>
                  <a:lnTo>
                    <a:pt x="4" y="5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0" name="Freeform 244"/>
            <p:cNvSpPr>
              <a:spLocks noChangeAspect="1"/>
            </p:cNvSpPr>
            <p:nvPr/>
          </p:nvSpPr>
          <p:spPr bwMode="auto">
            <a:xfrm>
              <a:off x="4093" y="2152"/>
              <a:ext cx="54" cy="20"/>
            </a:xfrm>
            <a:custGeom>
              <a:avLst/>
              <a:gdLst>
                <a:gd name="T0" fmla="*/ 0 w 54"/>
                <a:gd name="T1" fmla="*/ 20 h 20"/>
                <a:gd name="T2" fmla="*/ 12 w 54"/>
                <a:gd name="T3" fmla="*/ 16 h 20"/>
                <a:gd name="T4" fmla="*/ 34 w 54"/>
                <a:gd name="T5" fmla="*/ 8 h 20"/>
                <a:gd name="T6" fmla="*/ 54 w 54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0"/>
                <a:gd name="T14" fmla="*/ 54 w 5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0">
                  <a:moveTo>
                    <a:pt x="0" y="20"/>
                  </a:moveTo>
                  <a:lnTo>
                    <a:pt x="12" y="16"/>
                  </a:lnTo>
                  <a:lnTo>
                    <a:pt x="34" y="8"/>
                  </a:lnTo>
                  <a:lnTo>
                    <a:pt x="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1" name="Freeform 245"/>
            <p:cNvSpPr>
              <a:spLocks noChangeAspect="1"/>
            </p:cNvSpPr>
            <p:nvPr/>
          </p:nvSpPr>
          <p:spPr bwMode="auto">
            <a:xfrm>
              <a:off x="4164" y="2180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0 h 17"/>
                <a:gd name="T4" fmla="*/ 0 w 1"/>
                <a:gd name="T5" fmla="*/ 17 h 17"/>
                <a:gd name="T6" fmla="*/ 0 60000 65536"/>
                <a:gd name="T7" fmla="*/ 0 60000 65536"/>
                <a:gd name="T8" fmla="*/ 0 60000 65536"/>
                <a:gd name="T9" fmla="*/ 0 w 1"/>
                <a:gd name="T10" fmla="*/ 0 h 17"/>
                <a:gd name="T11" fmla="*/ 1 w 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">
                  <a:moveTo>
                    <a:pt x="0" y="0"/>
                  </a:moveTo>
                  <a:lnTo>
                    <a:pt x="0" y="10"/>
                  </a:lnTo>
                  <a:lnTo>
                    <a:pt x="0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2" name="Line 246"/>
            <p:cNvSpPr>
              <a:spLocks noChangeAspect="1" noChangeShapeType="1"/>
            </p:cNvSpPr>
            <p:nvPr/>
          </p:nvSpPr>
          <p:spPr bwMode="auto">
            <a:xfrm flipH="1">
              <a:off x="3921" y="2211"/>
              <a:ext cx="2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3" name="Freeform 247"/>
            <p:cNvSpPr>
              <a:spLocks noChangeAspect="1"/>
            </p:cNvSpPr>
            <p:nvPr/>
          </p:nvSpPr>
          <p:spPr bwMode="auto">
            <a:xfrm>
              <a:off x="4142" y="2152"/>
              <a:ext cx="5" cy="4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1 h 4"/>
                <a:gd name="T4" fmla="*/ 4 w 5"/>
                <a:gd name="T5" fmla="*/ 2 h 4"/>
                <a:gd name="T6" fmla="*/ 4 w 5"/>
                <a:gd name="T7" fmla="*/ 3 h 4"/>
                <a:gd name="T8" fmla="*/ 3 w 5"/>
                <a:gd name="T9" fmla="*/ 3 h 4"/>
                <a:gd name="T10" fmla="*/ 3 w 5"/>
                <a:gd name="T11" fmla="*/ 4 h 4"/>
                <a:gd name="T12" fmla="*/ 2 w 5"/>
                <a:gd name="T13" fmla="*/ 4 h 4"/>
                <a:gd name="T14" fmla="*/ 1 w 5"/>
                <a:gd name="T15" fmla="*/ 4 h 4"/>
                <a:gd name="T16" fmla="*/ 0 w 5"/>
                <a:gd name="T17" fmla="*/ 4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4"/>
                <a:gd name="T29" fmla="*/ 5 w 5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4">
                  <a:moveTo>
                    <a:pt x="5" y="0"/>
                  </a:moveTo>
                  <a:lnTo>
                    <a:pt x="5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4" name="Freeform 248"/>
            <p:cNvSpPr>
              <a:spLocks noChangeAspect="1"/>
            </p:cNvSpPr>
            <p:nvPr/>
          </p:nvSpPr>
          <p:spPr bwMode="auto">
            <a:xfrm>
              <a:off x="3923" y="2160"/>
              <a:ext cx="212" cy="51"/>
            </a:xfrm>
            <a:custGeom>
              <a:avLst/>
              <a:gdLst>
                <a:gd name="T0" fmla="*/ 212 w 212"/>
                <a:gd name="T1" fmla="*/ 0 h 51"/>
                <a:gd name="T2" fmla="*/ 193 w 212"/>
                <a:gd name="T3" fmla="*/ 9 h 51"/>
                <a:gd name="T4" fmla="*/ 172 w 212"/>
                <a:gd name="T5" fmla="*/ 17 h 51"/>
                <a:gd name="T6" fmla="*/ 148 w 212"/>
                <a:gd name="T7" fmla="*/ 24 h 51"/>
                <a:gd name="T8" fmla="*/ 122 w 212"/>
                <a:gd name="T9" fmla="*/ 31 h 51"/>
                <a:gd name="T10" fmla="*/ 94 w 212"/>
                <a:gd name="T11" fmla="*/ 37 h 51"/>
                <a:gd name="T12" fmla="*/ 64 w 212"/>
                <a:gd name="T13" fmla="*/ 42 h 51"/>
                <a:gd name="T14" fmla="*/ 32 w 212"/>
                <a:gd name="T15" fmla="*/ 47 h 51"/>
                <a:gd name="T16" fmla="*/ 0 w 212"/>
                <a:gd name="T17" fmla="*/ 5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2"/>
                <a:gd name="T28" fmla="*/ 0 h 51"/>
                <a:gd name="T29" fmla="*/ 212 w 21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2" h="51">
                  <a:moveTo>
                    <a:pt x="212" y="0"/>
                  </a:moveTo>
                  <a:lnTo>
                    <a:pt x="193" y="9"/>
                  </a:lnTo>
                  <a:lnTo>
                    <a:pt x="172" y="17"/>
                  </a:lnTo>
                  <a:lnTo>
                    <a:pt x="148" y="24"/>
                  </a:lnTo>
                  <a:lnTo>
                    <a:pt x="122" y="31"/>
                  </a:lnTo>
                  <a:lnTo>
                    <a:pt x="94" y="37"/>
                  </a:lnTo>
                  <a:lnTo>
                    <a:pt x="64" y="42"/>
                  </a:lnTo>
                  <a:lnTo>
                    <a:pt x="32" y="47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5" name="Freeform 249"/>
            <p:cNvSpPr>
              <a:spLocks noChangeAspect="1"/>
            </p:cNvSpPr>
            <p:nvPr/>
          </p:nvSpPr>
          <p:spPr bwMode="auto">
            <a:xfrm>
              <a:off x="4135" y="2160"/>
              <a:ext cx="11" cy="21"/>
            </a:xfrm>
            <a:custGeom>
              <a:avLst/>
              <a:gdLst>
                <a:gd name="T0" fmla="*/ 11 w 11"/>
                <a:gd name="T1" fmla="*/ 21 h 21"/>
                <a:gd name="T2" fmla="*/ 11 w 11"/>
                <a:gd name="T3" fmla="*/ 17 h 21"/>
                <a:gd name="T4" fmla="*/ 10 w 11"/>
                <a:gd name="T5" fmla="*/ 8 h 21"/>
                <a:gd name="T6" fmla="*/ 8 w 11"/>
                <a:gd name="T7" fmla="*/ 2 h 21"/>
                <a:gd name="T8" fmla="*/ 4 w 11"/>
                <a:gd name="T9" fmla="*/ 0 h 21"/>
                <a:gd name="T10" fmla="*/ 0 w 11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1"/>
                <a:gd name="T20" fmla="*/ 11 w 11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1">
                  <a:moveTo>
                    <a:pt x="11" y="21"/>
                  </a:moveTo>
                  <a:lnTo>
                    <a:pt x="11" y="17"/>
                  </a:lnTo>
                  <a:lnTo>
                    <a:pt x="10" y="8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6" name="Line 250"/>
            <p:cNvSpPr>
              <a:spLocks noChangeAspect="1" noChangeShapeType="1"/>
            </p:cNvSpPr>
            <p:nvPr/>
          </p:nvSpPr>
          <p:spPr bwMode="auto">
            <a:xfrm flipV="1">
              <a:off x="4146" y="2181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7" name="Line 251"/>
            <p:cNvSpPr>
              <a:spLocks noChangeAspect="1" noChangeShapeType="1"/>
            </p:cNvSpPr>
            <p:nvPr/>
          </p:nvSpPr>
          <p:spPr bwMode="auto">
            <a:xfrm flipH="1" flipV="1">
              <a:off x="3812" y="2160"/>
              <a:ext cx="3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8" name="Freeform 252"/>
            <p:cNvSpPr>
              <a:spLocks noChangeAspect="1"/>
            </p:cNvSpPr>
            <p:nvPr/>
          </p:nvSpPr>
          <p:spPr bwMode="auto">
            <a:xfrm>
              <a:off x="3812" y="2149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9 h 11"/>
                <a:gd name="T4" fmla="*/ 0 w 8"/>
                <a:gd name="T5" fmla="*/ 7 h 11"/>
                <a:gd name="T6" fmla="*/ 1 w 8"/>
                <a:gd name="T7" fmla="*/ 5 h 11"/>
                <a:gd name="T8" fmla="*/ 2 w 8"/>
                <a:gd name="T9" fmla="*/ 4 h 11"/>
                <a:gd name="T10" fmla="*/ 3 w 8"/>
                <a:gd name="T11" fmla="*/ 2 h 11"/>
                <a:gd name="T12" fmla="*/ 5 w 8"/>
                <a:gd name="T13" fmla="*/ 1 h 11"/>
                <a:gd name="T14" fmla="*/ 6 w 8"/>
                <a:gd name="T15" fmla="*/ 0 h 11"/>
                <a:gd name="T16" fmla="*/ 8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0" y="11"/>
                  </a:move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9" name="Line 253"/>
            <p:cNvSpPr>
              <a:spLocks noChangeAspect="1" noChangeShapeType="1"/>
            </p:cNvSpPr>
            <p:nvPr/>
          </p:nvSpPr>
          <p:spPr bwMode="auto">
            <a:xfrm>
              <a:off x="3837" y="2193"/>
              <a:ext cx="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0" name="Freeform 254"/>
            <p:cNvSpPr>
              <a:spLocks noChangeAspect="1"/>
            </p:cNvSpPr>
            <p:nvPr/>
          </p:nvSpPr>
          <p:spPr bwMode="auto">
            <a:xfrm>
              <a:off x="3818" y="2192"/>
              <a:ext cx="19" cy="29"/>
            </a:xfrm>
            <a:custGeom>
              <a:avLst/>
              <a:gdLst>
                <a:gd name="T0" fmla="*/ 0 w 19"/>
                <a:gd name="T1" fmla="*/ 29 h 29"/>
                <a:gd name="T2" fmla="*/ 0 w 19"/>
                <a:gd name="T3" fmla="*/ 22 h 29"/>
                <a:gd name="T4" fmla="*/ 2 w 19"/>
                <a:gd name="T5" fmla="*/ 16 h 29"/>
                <a:gd name="T6" fmla="*/ 3 w 19"/>
                <a:gd name="T7" fmla="*/ 10 h 29"/>
                <a:gd name="T8" fmla="*/ 6 w 19"/>
                <a:gd name="T9" fmla="*/ 5 h 29"/>
                <a:gd name="T10" fmla="*/ 9 w 19"/>
                <a:gd name="T11" fmla="*/ 2 h 29"/>
                <a:gd name="T12" fmla="*/ 12 w 19"/>
                <a:gd name="T13" fmla="*/ 0 h 29"/>
                <a:gd name="T14" fmla="*/ 15 w 19"/>
                <a:gd name="T15" fmla="*/ 0 h 29"/>
                <a:gd name="T16" fmla="*/ 19 w 19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9"/>
                <a:gd name="T29" fmla="*/ 19 w 1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9">
                  <a:moveTo>
                    <a:pt x="0" y="29"/>
                  </a:moveTo>
                  <a:lnTo>
                    <a:pt x="0" y="22"/>
                  </a:lnTo>
                  <a:lnTo>
                    <a:pt x="2" y="16"/>
                  </a:lnTo>
                  <a:lnTo>
                    <a:pt x="3" y="10"/>
                  </a:lnTo>
                  <a:lnTo>
                    <a:pt x="6" y="5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1" name="Line 255"/>
            <p:cNvSpPr>
              <a:spLocks noChangeAspect="1" noChangeShapeType="1"/>
            </p:cNvSpPr>
            <p:nvPr/>
          </p:nvSpPr>
          <p:spPr bwMode="auto">
            <a:xfrm flipV="1">
              <a:off x="3818" y="2221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2" name="Line 256"/>
            <p:cNvSpPr>
              <a:spLocks noChangeAspect="1" noChangeShapeType="1"/>
            </p:cNvSpPr>
            <p:nvPr/>
          </p:nvSpPr>
          <p:spPr bwMode="auto">
            <a:xfrm>
              <a:off x="3814" y="2237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3" name="Line 257"/>
            <p:cNvSpPr>
              <a:spLocks noChangeAspect="1" noChangeShapeType="1"/>
            </p:cNvSpPr>
            <p:nvPr/>
          </p:nvSpPr>
          <p:spPr bwMode="auto">
            <a:xfrm>
              <a:off x="3812" y="2160"/>
              <a:ext cx="2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4" name="Freeform 258"/>
            <p:cNvSpPr>
              <a:spLocks noChangeAspect="1"/>
            </p:cNvSpPr>
            <p:nvPr/>
          </p:nvSpPr>
          <p:spPr bwMode="auto">
            <a:xfrm>
              <a:off x="3837" y="2193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1 h 4"/>
                <a:gd name="T4" fmla="*/ 1 w 2"/>
                <a:gd name="T5" fmla="*/ 2 h 4"/>
                <a:gd name="T6" fmla="*/ 1 w 2"/>
                <a:gd name="T7" fmla="*/ 3 h 4"/>
                <a:gd name="T8" fmla="*/ 1 w 2"/>
                <a:gd name="T9" fmla="*/ 4 h 4"/>
                <a:gd name="T10" fmla="*/ 2 w 2"/>
                <a:gd name="T11" fmla="*/ 4 h 4"/>
                <a:gd name="T12" fmla="*/ 2 w 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5" name="Line 259"/>
            <p:cNvSpPr>
              <a:spLocks noChangeAspect="1" noChangeShapeType="1"/>
            </p:cNvSpPr>
            <p:nvPr/>
          </p:nvSpPr>
          <p:spPr bwMode="auto">
            <a:xfrm>
              <a:off x="3762" y="2124"/>
              <a:ext cx="5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6" name="Freeform 260"/>
            <p:cNvSpPr>
              <a:spLocks noChangeAspect="1"/>
            </p:cNvSpPr>
            <p:nvPr/>
          </p:nvSpPr>
          <p:spPr bwMode="auto">
            <a:xfrm>
              <a:off x="3810" y="2157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2 h 3"/>
                <a:gd name="T4" fmla="*/ 0 w 2"/>
                <a:gd name="T5" fmla="*/ 1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3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7" name="Freeform 261"/>
            <p:cNvSpPr>
              <a:spLocks noChangeAspect="1"/>
            </p:cNvSpPr>
            <p:nvPr/>
          </p:nvSpPr>
          <p:spPr bwMode="auto">
            <a:xfrm>
              <a:off x="3812" y="2235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8" name="Freeform 262"/>
            <p:cNvSpPr>
              <a:spLocks noChangeAspect="1"/>
            </p:cNvSpPr>
            <p:nvPr/>
          </p:nvSpPr>
          <p:spPr bwMode="auto">
            <a:xfrm>
              <a:off x="3867" y="2129"/>
              <a:ext cx="4" cy="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0 w 4"/>
                <a:gd name="T5" fmla="*/ 2 h 2"/>
                <a:gd name="T6" fmla="*/ 0 60000 65536"/>
                <a:gd name="T7" fmla="*/ 0 60000 65536"/>
                <a:gd name="T8" fmla="*/ 0 60000 65536"/>
                <a:gd name="T9" fmla="*/ 0 w 4"/>
                <a:gd name="T10" fmla="*/ 0 h 2"/>
                <a:gd name="T11" fmla="*/ 4 w 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2">
                  <a:moveTo>
                    <a:pt x="4" y="0"/>
                  </a:move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9" name="Line 263"/>
            <p:cNvSpPr>
              <a:spLocks noChangeAspect="1" noChangeShapeType="1"/>
            </p:cNvSpPr>
            <p:nvPr/>
          </p:nvSpPr>
          <p:spPr bwMode="auto">
            <a:xfrm flipV="1">
              <a:off x="3884" y="2129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0" name="Freeform 264"/>
            <p:cNvSpPr>
              <a:spLocks noChangeAspect="1"/>
            </p:cNvSpPr>
            <p:nvPr/>
          </p:nvSpPr>
          <p:spPr bwMode="auto">
            <a:xfrm>
              <a:off x="4157" y="2180"/>
              <a:ext cx="7" cy="1"/>
            </a:xfrm>
            <a:custGeom>
              <a:avLst/>
              <a:gdLst>
                <a:gd name="T0" fmla="*/ 7 w 7"/>
                <a:gd name="T1" fmla="*/ 0 h 1"/>
                <a:gd name="T2" fmla="*/ 6 w 7"/>
                <a:gd name="T3" fmla="*/ 0 h 1"/>
                <a:gd name="T4" fmla="*/ 6 w 7"/>
                <a:gd name="T5" fmla="*/ 0 h 1"/>
                <a:gd name="T6" fmla="*/ 5 w 7"/>
                <a:gd name="T7" fmla="*/ 1 h 1"/>
                <a:gd name="T8" fmla="*/ 4 w 7"/>
                <a:gd name="T9" fmla="*/ 1 h 1"/>
                <a:gd name="T10" fmla="*/ 3 w 7"/>
                <a:gd name="T11" fmla="*/ 1 h 1"/>
                <a:gd name="T12" fmla="*/ 2 w 7"/>
                <a:gd name="T13" fmla="*/ 1 h 1"/>
                <a:gd name="T14" fmla="*/ 1 w 7"/>
                <a:gd name="T15" fmla="*/ 1 h 1"/>
                <a:gd name="T16" fmla="*/ 0 w 7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"/>
                <a:gd name="T29" fmla="*/ 7 w 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">
                  <a:moveTo>
                    <a:pt x="7" y="0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1" name="Freeform 265"/>
            <p:cNvSpPr>
              <a:spLocks noChangeAspect="1"/>
            </p:cNvSpPr>
            <p:nvPr/>
          </p:nvSpPr>
          <p:spPr bwMode="auto">
            <a:xfrm>
              <a:off x="4147" y="2156"/>
              <a:ext cx="10" cy="25"/>
            </a:xfrm>
            <a:custGeom>
              <a:avLst/>
              <a:gdLst>
                <a:gd name="T0" fmla="*/ 10 w 10"/>
                <a:gd name="T1" fmla="*/ 25 h 25"/>
                <a:gd name="T2" fmla="*/ 10 w 10"/>
                <a:gd name="T3" fmla="*/ 20 h 25"/>
                <a:gd name="T4" fmla="*/ 8 w 10"/>
                <a:gd name="T5" fmla="*/ 10 h 25"/>
                <a:gd name="T6" fmla="*/ 5 w 10"/>
                <a:gd name="T7" fmla="*/ 3 h 25"/>
                <a:gd name="T8" fmla="*/ 1 w 10"/>
                <a:gd name="T9" fmla="*/ 0 h 25"/>
                <a:gd name="T10" fmla="*/ 0 w 10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5"/>
                <a:gd name="T20" fmla="*/ 10 w 10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5">
                  <a:moveTo>
                    <a:pt x="10" y="25"/>
                  </a:moveTo>
                  <a:lnTo>
                    <a:pt x="10" y="20"/>
                  </a:lnTo>
                  <a:lnTo>
                    <a:pt x="8" y="10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2" name="Freeform 266"/>
            <p:cNvSpPr>
              <a:spLocks noChangeAspect="1"/>
            </p:cNvSpPr>
            <p:nvPr/>
          </p:nvSpPr>
          <p:spPr bwMode="auto">
            <a:xfrm>
              <a:off x="4144" y="2155"/>
              <a:ext cx="9" cy="15"/>
            </a:xfrm>
            <a:custGeom>
              <a:avLst/>
              <a:gdLst>
                <a:gd name="T0" fmla="*/ 0 w 9"/>
                <a:gd name="T1" fmla="*/ 0 h 15"/>
                <a:gd name="T2" fmla="*/ 1 w 9"/>
                <a:gd name="T3" fmla="*/ 0 h 15"/>
                <a:gd name="T4" fmla="*/ 5 w 9"/>
                <a:gd name="T5" fmla="*/ 3 h 15"/>
                <a:gd name="T6" fmla="*/ 8 w 9"/>
                <a:gd name="T7" fmla="*/ 10 h 15"/>
                <a:gd name="T8" fmla="*/ 9 w 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0"/>
                  </a:moveTo>
                  <a:lnTo>
                    <a:pt x="1" y="0"/>
                  </a:lnTo>
                  <a:lnTo>
                    <a:pt x="5" y="3"/>
                  </a:lnTo>
                  <a:lnTo>
                    <a:pt x="8" y="10"/>
                  </a:lnTo>
                  <a:lnTo>
                    <a:pt x="9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3" name="Line 267"/>
            <p:cNvSpPr>
              <a:spLocks noChangeAspect="1" noChangeShapeType="1"/>
            </p:cNvSpPr>
            <p:nvPr/>
          </p:nvSpPr>
          <p:spPr bwMode="auto">
            <a:xfrm flipH="1" flipV="1">
              <a:off x="4153" y="218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4" name="Freeform 268"/>
            <p:cNvSpPr>
              <a:spLocks noChangeAspect="1"/>
            </p:cNvSpPr>
            <p:nvPr/>
          </p:nvSpPr>
          <p:spPr bwMode="auto">
            <a:xfrm>
              <a:off x="4146" y="2180"/>
              <a:ext cx="2" cy="1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5" name="Freeform 269"/>
            <p:cNvSpPr>
              <a:spLocks noChangeAspect="1"/>
            </p:cNvSpPr>
            <p:nvPr/>
          </p:nvSpPr>
          <p:spPr bwMode="auto">
            <a:xfrm>
              <a:off x="4159" y="2197"/>
              <a:ext cx="5" cy="1"/>
            </a:xfrm>
            <a:custGeom>
              <a:avLst/>
              <a:gdLst>
                <a:gd name="T0" fmla="*/ 0 w 5"/>
                <a:gd name="T1" fmla="*/ 1 h 1"/>
                <a:gd name="T2" fmla="*/ 1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5 w 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"/>
                <a:gd name="T17" fmla="*/ 5 w 5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6" name="Line 270"/>
            <p:cNvSpPr>
              <a:spLocks noChangeAspect="1" noChangeShapeType="1"/>
            </p:cNvSpPr>
            <p:nvPr/>
          </p:nvSpPr>
          <p:spPr bwMode="auto">
            <a:xfrm flipV="1">
              <a:off x="4157" y="2181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7" name="Freeform 271"/>
            <p:cNvSpPr>
              <a:spLocks noChangeAspect="1"/>
            </p:cNvSpPr>
            <p:nvPr/>
          </p:nvSpPr>
          <p:spPr bwMode="auto">
            <a:xfrm>
              <a:off x="3854" y="2161"/>
              <a:ext cx="66" cy="8"/>
            </a:xfrm>
            <a:custGeom>
              <a:avLst/>
              <a:gdLst>
                <a:gd name="T0" fmla="*/ 0 w 66"/>
                <a:gd name="T1" fmla="*/ 0 h 8"/>
                <a:gd name="T2" fmla="*/ 5 w 66"/>
                <a:gd name="T3" fmla="*/ 3 h 8"/>
                <a:gd name="T4" fmla="*/ 12 w 66"/>
                <a:gd name="T5" fmla="*/ 4 h 8"/>
                <a:gd name="T6" fmla="*/ 20 w 66"/>
                <a:gd name="T7" fmla="*/ 6 h 8"/>
                <a:gd name="T8" fmla="*/ 29 w 66"/>
                <a:gd name="T9" fmla="*/ 7 h 8"/>
                <a:gd name="T10" fmla="*/ 38 w 66"/>
                <a:gd name="T11" fmla="*/ 8 h 8"/>
                <a:gd name="T12" fmla="*/ 47 w 66"/>
                <a:gd name="T13" fmla="*/ 8 h 8"/>
                <a:gd name="T14" fmla="*/ 57 w 66"/>
                <a:gd name="T15" fmla="*/ 8 h 8"/>
                <a:gd name="T16" fmla="*/ 66 w 66"/>
                <a:gd name="T17" fmla="*/ 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"/>
                <a:gd name="T28" fmla="*/ 0 h 8"/>
                <a:gd name="T29" fmla="*/ 66 w 66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" h="8">
                  <a:moveTo>
                    <a:pt x="0" y="0"/>
                  </a:moveTo>
                  <a:lnTo>
                    <a:pt x="5" y="3"/>
                  </a:lnTo>
                  <a:lnTo>
                    <a:pt x="12" y="4"/>
                  </a:lnTo>
                  <a:lnTo>
                    <a:pt x="20" y="6"/>
                  </a:lnTo>
                  <a:lnTo>
                    <a:pt x="29" y="7"/>
                  </a:lnTo>
                  <a:lnTo>
                    <a:pt x="38" y="8"/>
                  </a:lnTo>
                  <a:lnTo>
                    <a:pt x="47" y="8"/>
                  </a:lnTo>
                  <a:lnTo>
                    <a:pt x="57" y="8"/>
                  </a:lnTo>
                  <a:lnTo>
                    <a:pt x="6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8" name="Line 272"/>
            <p:cNvSpPr>
              <a:spLocks noChangeAspect="1" noChangeShapeType="1"/>
            </p:cNvSpPr>
            <p:nvPr/>
          </p:nvSpPr>
          <p:spPr bwMode="auto">
            <a:xfrm>
              <a:off x="3840" y="2181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69" name="Freeform 273"/>
            <p:cNvSpPr>
              <a:spLocks noChangeAspect="1"/>
            </p:cNvSpPr>
            <p:nvPr/>
          </p:nvSpPr>
          <p:spPr bwMode="auto">
            <a:xfrm>
              <a:off x="3841" y="2195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1 h 4"/>
                <a:gd name="T4" fmla="*/ 0 w 2"/>
                <a:gd name="T5" fmla="*/ 2 h 4"/>
                <a:gd name="T6" fmla="*/ 0 w 2"/>
                <a:gd name="T7" fmla="*/ 2 h 4"/>
                <a:gd name="T8" fmla="*/ 1 w 2"/>
                <a:gd name="T9" fmla="*/ 3 h 4"/>
                <a:gd name="T10" fmla="*/ 2 w 2"/>
                <a:gd name="T11" fmla="*/ 4 h 4"/>
                <a:gd name="T12" fmla="*/ 2 w 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4"/>
                <a:gd name="T23" fmla="*/ 2 w 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0" name="Freeform 274"/>
            <p:cNvSpPr>
              <a:spLocks noChangeAspect="1"/>
            </p:cNvSpPr>
            <p:nvPr/>
          </p:nvSpPr>
          <p:spPr bwMode="auto">
            <a:xfrm>
              <a:off x="3764" y="2031"/>
              <a:ext cx="120" cy="87"/>
            </a:xfrm>
            <a:custGeom>
              <a:avLst/>
              <a:gdLst>
                <a:gd name="T0" fmla="*/ 0 w 120"/>
                <a:gd name="T1" fmla="*/ 0 h 87"/>
                <a:gd name="T2" fmla="*/ 18 w 120"/>
                <a:gd name="T3" fmla="*/ 6 h 87"/>
                <a:gd name="T4" fmla="*/ 50 w 120"/>
                <a:gd name="T5" fmla="*/ 17 h 87"/>
                <a:gd name="T6" fmla="*/ 77 w 120"/>
                <a:gd name="T7" fmla="*/ 30 h 87"/>
                <a:gd name="T8" fmla="*/ 97 w 120"/>
                <a:gd name="T9" fmla="*/ 43 h 87"/>
                <a:gd name="T10" fmla="*/ 112 w 120"/>
                <a:gd name="T11" fmla="*/ 58 h 87"/>
                <a:gd name="T12" fmla="*/ 119 w 120"/>
                <a:gd name="T13" fmla="*/ 72 h 87"/>
                <a:gd name="T14" fmla="*/ 120 w 120"/>
                <a:gd name="T15" fmla="*/ 8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87"/>
                <a:gd name="T26" fmla="*/ 120 w 12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87">
                  <a:moveTo>
                    <a:pt x="0" y="0"/>
                  </a:moveTo>
                  <a:lnTo>
                    <a:pt x="18" y="6"/>
                  </a:lnTo>
                  <a:lnTo>
                    <a:pt x="50" y="17"/>
                  </a:lnTo>
                  <a:lnTo>
                    <a:pt x="77" y="30"/>
                  </a:lnTo>
                  <a:lnTo>
                    <a:pt x="97" y="43"/>
                  </a:lnTo>
                  <a:lnTo>
                    <a:pt x="112" y="58"/>
                  </a:lnTo>
                  <a:lnTo>
                    <a:pt x="119" y="72"/>
                  </a:lnTo>
                  <a:lnTo>
                    <a:pt x="120" y="8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1" name="Freeform 275"/>
            <p:cNvSpPr>
              <a:spLocks noChangeAspect="1"/>
            </p:cNvSpPr>
            <p:nvPr/>
          </p:nvSpPr>
          <p:spPr bwMode="auto">
            <a:xfrm>
              <a:off x="4071" y="1986"/>
              <a:ext cx="112" cy="133"/>
            </a:xfrm>
            <a:custGeom>
              <a:avLst/>
              <a:gdLst>
                <a:gd name="T0" fmla="*/ 56 w 112"/>
                <a:gd name="T1" fmla="*/ 133 h 133"/>
                <a:gd name="T2" fmla="*/ 68 w 112"/>
                <a:gd name="T3" fmla="*/ 127 h 133"/>
                <a:gd name="T4" fmla="*/ 88 w 112"/>
                <a:gd name="T5" fmla="*/ 115 h 133"/>
                <a:gd name="T6" fmla="*/ 102 w 112"/>
                <a:gd name="T7" fmla="*/ 101 h 133"/>
                <a:gd name="T8" fmla="*/ 110 w 112"/>
                <a:gd name="T9" fmla="*/ 88 h 133"/>
                <a:gd name="T10" fmla="*/ 112 w 112"/>
                <a:gd name="T11" fmla="*/ 74 h 133"/>
                <a:gd name="T12" fmla="*/ 107 w 112"/>
                <a:gd name="T13" fmla="*/ 60 h 133"/>
                <a:gd name="T14" fmla="*/ 96 w 112"/>
                <a:gd name="T15" fmla="*/ 46 h 133"/>
                <a:gd name="T16" fmla="*/ 80 w 112"/>
                <a:gd name="T17" fmla="*/ 33 h 133"/>
                <a:gd name="T18" fmla="*/ 57 w 112"/>
                <a:gd name="T19" fmla="*/ 21 h 133"/>
                <a:gd name="T20" fmla="*/ 29 w 112"/>
                <a:gd name="T21" fmla="*/ 9 h 133"/>
                <a:gd name="T22" fmla="*/ 0 w 112"/>
                <a:gd name="T23" fmla="*/ 0 h 1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133"/>
                <a:gd name="T38" fmla="*/ 112 w 112"/>
                <a:gd name="T39" fmla="*/ 133 h 1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133">
                  <a:moveTo>
                    <a:pt x="56" y="133"/>
                  </a:moveTo>
                  <a:lnTo>
                    <a:pt x="68" y="127"/>
                  </a:lnTo>
                  <a:lnTo>
                    <a:pt x="88" y="115"/>
                  </a:lnTo>
                  <a:lnTo>
                    <a:pt x="102" y="101"/>
                  </a:lnTo>
                  <a:lnTo>
                    <a:pt x="110" y="88"/>
                  </a:lnTo>
                  <a:lnTo>
                    <a:pt x="112" y="74"/>
                  </a:lnTo>
                  <a:lnTo>
                    <a:pt x="107" y="60"/>
                  </a:lnTo>
                  <a:lnTo>
                    <a:pt x="96" y="46"/>
                  </a:lnTo>
                  <a:lnTo>
                    <a:pt x="80" y="33"/>
                  </a:lnTo>
                  <a:lnTo>
                    <a:pt x="57" y="21"/>
                  </a:lnTo>
                  <a:lnTo>
                    <a:pt x="29" y="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2" name="Line 276"/>
            <p:cNvSpPr>
              <a:spLocks noChangeAspect="1" noChangeShapeType="1"/>
            </p:cNvSpPr>
            <p:nvPr/>
          </p:nvSpPr>
          <p:spPr bwMode="auto">
            <a:xfrm>
              <a:off x="3826" y="2148"/>
              <a:ext cx="28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3" name="Freeform 277"/>
            <p:cNvSpPr>
              <a:spLocks noChangeAspect="1"/>
            </p:cNvSpPr>
            <p:nvPr/>
          </p:nvSpPr>
          <p:spPr bwMode="auto">
            <a:xfrm>
              <a:off x="3826" y="214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4" name="Freeform 278"/>
            <p:cNvSpPr>
              <a:spLocks noChangeAspect="1"/>
            </p:cNvSpPr>
            <p:nvPr/>
          </p:nvSpPr>
          <p:spPr bwMode="auto">
            <a:xfrm>
              <a:off x="3826" y="2118"/>
              <a:ext cx="58" cy="30"/>
            </a:xfrm>
            <a:custGeom>
              <a:avLst/>
              <a:gdLst>
                <a:gd name="T0" fmla="*/ 58 w 58"/>
                <a:gd name="T1" fmla="*/ 0 h 30"/>
                <a:gd name="T2" fmla="*/ 57 w 58"/>
                <a:gd name="T3" fmla="*/ 4 h 30"/>
                <a:gd name="T4" fmla="*/ 53 w 58"/>
                <a:gd name="T5" fmla="*/ 9 h 30"/>
                <a:gd name="T6" fmla="*/ 48 w 58"/>
                <a:gd name="T7" fmla="*/ 13 h 30"/>
                <a:gd name="T8" fmla="*/ 42 w 58"/>
                <a:gd name="T9" fmla="*/ 17 h 30"/>
                <a:gd name="T10" fmla="*/ 33 w 58"/>
                <a:gd name="T11" fmla="*/ 20 h 30"/>
                <a:gd name="T12" fmla="*/ 24 w 58"/>
                <a:gd name="T13" fmla="*/ 24 h 30"/>
                <a:gd name="T14" fmla="*/ 13 w 58"/>
                <a:gd name="T15" fmla="*/ 27 h 30"/>
                <a:gd name="T16" fmla="*/ 0 w 58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30"/>
                <a:gd name="T29" fmla="*/ 58 w 5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30">
                  <a:moveTo>
                    <a:pt x="58" y="0"/>
                  </a:moveTo>
                  <a:lnTo>
                    <a:pt x="57" y="4"/>
                  </a:lnTo>
                  <a:lnTo>
                    <a:pt x="53" y="9"/>
                  </a:lnTo>
                  <a:lnTo>
                    <a:pt x="48" y="13"/>
                  </a:lnTo>
                  <a:lnTo>
                    <a:pt x="42" y="17"/>
                  </a:lnTo>
                  <a:lnTo>
                    <a:pt x="33" y="20"/>
                  </a:lnTo>
                  <a:lnTo>
                    <a:pt x="24" y="24"/>
                  </a:lnTo>
                  <a:lnTo>
                    <a:pt x="13" y="27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5" name="Line 279"/>
            <p:cNvSpPr>
              <a:spLocks noChangeAspect="1" noChangeShapeType="1"/>
            </p:cNvSpPr>
            <p:nvPr/>
          </p:nvSpPr>
          <p:spPr bwMode="auto">
            <a:xfrm flipH="1" flipV="1">
              <a:off x="3852" y="2204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6" name="Freeform 280"/>
            <p:cNvSpPr>
              <a:spLocks noChangeAspect="1"/>
            </p:cNvSpPr>
            <p:nvPr/>
          </p:nvSpPr>
          <p:spPr bwMode="auto">
            <a:xfrm>
              <a:off x="3852" y="220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7" name="Line 281"/>
            <p:cNvSpPr>
              <a:spLocks noChangeAspect="1" noChangeShapeType="1"/>
            </p:cNvSpPr>
            <p:nvPr/>
          </p:nvSpPr>
          <p:spPr bwMode="auto">
            <a:xfrm>
              <a:off x="4159" y="22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8" name="Line 282"/>
            <p:cNvSpPr>
              <a:spLocks noChangeAspect="1" noChangeShapeType="1"/>
            </p:cNvSpPr>
            <p:nvPr/>
          </p:nvSpPr>
          <p:spPr bwMode="auto">
            <a:xfrm>
              <a:off x="3852" y="2204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79" name="Line 283"/>
            <p:cNvSpPr>
              <a:spLocks noChangeAspect="1" noChangeShapeType="1"/>
            </p:cNvSpPr>
            <p:nvPr/>
          </p:nvSpPr>
          <p:spPr bwMode="auto">
            <a:xfrm>
              <a:off x="3921" y="224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0" name="Line 284"/>
            <p:cNvSpPr>
              <a:spLocks noChangeAspect="1" noChangeShapeType="1"/>
            </p:cNvSpPr>
            <p:nvPr/>
          </p:nvSpPr>
          <p:spPr bwMode="auto">
            <a:xfrm flipH="1" flipV="1">
              <a:off x="3812" y="2167"/>
              <a:ext cx="28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1" name="Line 285"/>
            <p:cNvSpPr>
              <a:spLocks noChangeAspect="1" noChangeShapeType="1"/>
            </p:cNvSpPr>
            <p:nvPr/>
          </p:nvSpPr>
          <p:spPr bwMode="auto">
            <a:xfrm>
              <a:off x="3824" y="2187"/>
              <a:ext cx="17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2" name="Freeform 286"/>
            <p:cNvSpPr>
              <a:spLocks noChangeAspect="1"/>
            </p:cNvSpPr>
            <p:nvPr/>
          </p:nvSpPr>
          <p:spPr bwMode="auto">
            <a:xfrm>
              <a:off x="3819" y="2186"/>
              <a:ext cx="5" cy="9"/>
            </a:xfrm>
            <a:custGeom>
              <a:avLst/>
              <a:gdLst>
                <a:gd name="T0" fmla="*/ 5 w 5"/>
                <a:gd name="T1" fmla="*/ 1 h 9"/>
                <a:gd name="T2" fmla="*/ 4 w 5"/>
                <a:gd name="T3" fmla="*/ 0 h 9"/>
                <a:gd name="T4" fmla="*/ 3 w 5"/>
                <a:gd name="T5" fmla="*/ 0 h 9"/>
                <a:gd name="T6" fmla="*/ 2 w 5"/>
                <a:gd name="T7" fmla="*/ 1 h 9"/>
                <a:gd name="T8" fmla="*/ 1 w 5"/>
                <a:gd name="T9" fmla="*/ 1 h 9"/>
                <a:gd name="T10" fmla="*/ 1 w 5"/>
                <a:gd name="T11" fmla="*/ 3 h 9"/>
                <a:gd name="T12" fmla="*/ 0 w 5"/>
                <a:gd name="T13" fmla="*/ 4 h 9"/>
                <a:gd name="T14" fmla="*/ 0 w 5"/>
                <a:gd name="T15" fmla="*/ 5 h 9"/>
                <a:gd name="T16" fmla="*/ 0 w 5"/>
                <a:gd name="T17" fmla="*/ 7 h 9"/>
                <a:gd name="T18" fmla="*/ 0 w 5"/>
                <a:gd name="T19" fmla="*/ 9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9"/>
                <a:gd name="T32" fmla="*/ 5 w 5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9">
                  <a:moveTo>
                    <a:pt x="5" y="1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3" name="Line 287"/>
            <p:cNvSpPr>
              <a:spLocks noChangeAspect="1" noChangeShapeType="1"/>
            </p:cNvSpPr>
            <p:nvPr/>
          </p:nvSpPr>
          <p:spPr bwMode="auto">
            <a:xfrm flipH="1" flipV="1">
              <a:off x="3819" y="2210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4" name="Line 288"/>
            <p:cNvSpPr>
              <a:spLocks noChangeAspect="1" noChangeShapeType="1"/>
            </p:cNvSpPr>
            <p:nvPr/>
          </p:nvSpPr>
          <p:spPr bwMode="auto">
            <a:xfrm>
              <a:off x="3812" y="2167"/>
              <a:ext cx="2" cy="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5" name="Line 289"/>
            <p:cNvSpPr>
              <a:spLocks noChangeAspect="1" noChangeShapeType="1"/>
            </p:cNvSpPr>
            <p:nvPr/>
          </p:nvSpPr>
          <p:spPr bwMode="auto">
            <a:xfrm flipH="1" flipV="1">
              <a:off x="3842" y="2199"/>
              <a:ext cx="1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6" name="Line 290"/>
            <p:cNvSpPr>
              <a:spLocks noChangeAspect="1" noChangeShapeType="1"/>
            </p:cNvSpPr>
            <p:nvPr/>
          </p:nvSpPr>
          <p:spPr bwMode="auto">
            <a:xfrm>
              <a:off x="3826" y="2211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7" name="Freeform 291"/>
            <p:cNvSpPr>
              <a:spLocks noChangeAspect="1"/>
            </p:cNvSpPr>
            <p:nvPr/>
          </p:nvSpPr>
          <p:spPr bwMode="auto">
            <a:xfrm>
              <a:off x="3810" y="2165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1 h 2"/>
                <a:gd name="T6" fmla="*/ 0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8" name="Freeform 292"/>
            <p:cNvSpPr>
              <a:spLocks noChangeAspect="1"/>
            </p:cNvSpPr>
            <p:nvPr/>
          </p:nvSpPr>
          <p:spPr bwMode="auto">
            <a:xfrm>
              <a:off x="3869" y="2118"/>
              <a:ext cx="15" cy="11"/>
            </a:xfrm>
            <a:custGeom>
              <a:avLst/>
              <a:gdLst>
                <a:gd name="T0" fmla="*/ 0 w 15"/>
                <a:gd name="T1" fmla="*/ 11 h 11"/>
                <a:gd name="T2" fmla="*/ 0 w 15"/>
                <a:gd name="T3" fmla="*/ 10 h 11"/>
                <a:gd name="T4" fmla="*/ 2 w 15"/>
                <a:gd name="T5" fmla="*/ 7 h 11"/>
                <a:gd name="T6" fmla="*/ 4 w 15"/>
                <a:gd name="T7" fmla="*/ 5 h 11"/>
                <a:gd name="T8" fmla="*/ 6 w 15"/>
                <a:gd name="T9" fmla="*/ 3 h 11"/>
                <a:gd name="T10" fmla="*/ 9 w 15"/>
                <a:gd name="T11" fmla="*/ 1 h 11"/>
                <a:gd name="T12" fmla="*/ 12 w 15"/>
                <a:gd name="T13" fmla="*/ 0 h 11"/>
                <a:gd name="T14" fmla="*/ 15 w 15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1"/>
                <a:gd name="T26" fmla="*/ 15 w 1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1">
                  <a:moveTo>
                    <a:pt x="0" y="11"/>
                  </a:moveTo>
                  <a:lnTo>
                    <a:pt x="0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89" name="Freeform 293"/>
            <p:cNvSpPr>
              <a:spLocks noChangeAspect="1"/>
            </p:cNvSpPr>
            <p:nvPr/>
          </p:nvSpPr>
          <p:spPr bwMode="auto">
            <a:xfrm>
              <a:off x="3760" y="2053"/>
              <a:ext cx="109" cy="76"/>
            </a:xfrm>
            <a:custGeom>
              <a:avLst/>
              <a:gdLst>
                <a:gd name="T0" fmla="*/ 109 w 109"/>
                <a:gd name="T1" fmla="*/ 76 h 76"/>
                <a:gd name="T2" fmla="*/ 108 w 109"/>
                <a:gd name="T3" fmla="*/ 67 h 76"/>
                <a:gd name="T4" fmla="*/ 100 w 109"/>
                <a:gd name="T5" fmla="*/ 54 h 76"/>
                <a:gd name="T6" fmla="*/ 86 w 109"/>
                <a:gd name="T7" fmla="*/ 40 h 76"/>
                <a:gd name="T8" fmla="*/ 66 w 109"/>
                <a:gd name="T9" fmla="*/ 27 h 76"/>
                <a:gd name="T10" fmla="*/ 41 w 109"/>
                <a:gd name="T11" fmla="*/ 15 h 76"/>
                <a:gd name="T12" fmla="*/ 10 w 109"/>
                <a:gd name="T13" fmla="*/ 3 h 76"/>
                <a:gd name="T14" fmla="*/ 0 w 109"/>
                <a:gd name="T15" fmla="*/ 0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9"/>
                <a:gd name="T25" fmla="*/ 0 h 76"/>
                <a:gd name="T26" fmla="*/ 109 w 109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9" h="76">
                  <a:moveTo>
                    <a:pt x="109" y="76"/>
                  </a:moveTo>
                  <a:lnTo>
                    <a:pt x="108" y="67"/>
                  </a:lnTo>
                  <a:lnTo>
                    <a:pt x="100" y="54"/>
                  </a:lnTo>
                  <a:lnTo>
                    <a:pt x="86" y="40"/>
                  </a:lnTo>
                  <a:lnTo>
                    <a:pt x="66" y="27"/>
                  </a:lnTo>
                  <a:lnTo>
                    <a:pt x="41" y="15"/>
                  </a:lnTo>
                  <a:lnTo>
                    <a:pt x="1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0" name="Freeform 294"/>
            <p:cNvSpPr>
              <a:spLocks noChangeAspect="1"/>
            </p:cNvSpPr>
            <p:nvPr/>
          </p:nvSpPr>
          <p:spPr bwMode="auto">
            <a:xfrm>
              <a:off x="3761" y="2099"/>
              <a:ext cx="87" cy="40"/>
            </a:xfrm>
            <a:custGeom>
              <a:avLst/>
              <a:gdLst>
                <a:gd name="T0" fmla="*/ 0 w 87"/>
                <a:gd name="T1" fmla="*/ 0 h 40"/>
                <a:gd name="T2" fmla="*/ 10 w 87"/>
                <a:gd name="T3" fmla="*/ 4 h 40"/>
                <a:gd name="T4" fmla="*/ 41 w 87"/>
                <a:gd name="T5" fmla="*/ 15 h 40"/>
                <a:gd name="T6" fmla="*/ 67 w 87"/>
                <a:gd name="T7" fmla="*/ 27 h 40"/>
                <a:gd name="T8" fmla="*/ 87 w 87"/>
                <a:gd name="T9" fmla="*/ 40 h 40"/>
                <a:gd name="T10" fmla="*/ 87 w 87"/>
                <a:gd name="T11" fmla="*/ 4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40"/>
                <a:gd name="T20" fmla="*/ 87 w 87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40">
                  <a:moveTo>
                    <a:pt x="0" y="0"/>
                  </a:moveTo>
                  <a:lnTo>
                    <a:pt x="10" y="4"/>
                  </a:lnTo>
                  <a:lnTo>
                    <a:pt x="41" y="15"/>
                  </a:lnTo>
                  <a:lnTo>
                    <a:pt x="67" y="27"/>
                  </a:lnTo>
                  <a:lnTo>
                    <a:pt x="87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91" name="Line 295"/>
            <p:cNvSpPr>
              <a:spLocks noChangeAspect="1" noChangeShapeType="1"/>
            </p:cNvSpPr>
            <p:nvPr/>
          </p:nvSpPr>
          <p:spPr bwMode="auto">
            <a:xfrm flipV="1">
              <a:off x="4152" y="217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76" name="Text Box 296"/>
          <p:cNvSpPr txBox="1">
            <a:spLocks noChangeArrowheads="1"/>
          </p:cNvSpPr>
          <p:nvPr/>
        </p:nvSpPr>
        <p:spPr bwMode="auto">
          <a:xfrm>
            <a:off x="5737225" y="1752600"/>
            <a:ext cx="208915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altLang="ja-JP" sz="1500" dirty="0">
                <a:latin typeface="+mn-lt"/>
                <a:cs typeface="HG明朝B"/>
              </a:rPr>
              <a:t>Технология</a:t>
            </a:r>
            <a:r>
              <a:rPr kumimoji="1" lang="en-US" altLang="ja-JP" sz="1500" dirty="0">
                <a:latin typeface="+mn-lt"/>
              </a:rPr>
              <a:t> V.V.T.</a:t>
            </a:r>
          </a:p>
          <a:p>
            <a:pPr>
              <a:defRPr/>
            </a:pPr>
            <a:r>
              <a:rPr kumimoji="1" lang="ru-RU" altLang="ja-JP" sz="1500" dirty="0">
                <a:latin typeface="+mn-lt"/>
                <a:cs typeface="HG明朝B"/>
              </a:rPr>
              <a:t>Структура камеры исключает присутствие силиконовых клапанов.</a:t>
            </a:r>
            <a:endParaRPr kumimoji="1" lang="en-US" altLang="ja-JP" sz="1500" dirty="0">
              <a:latin typeface="+mn-lt"/>
            </a:endParaRPr>
          </a:p>
          <a:p>
            <a:pPr>
              <a:defRPr/>
            </a:pPr>
            <a:endParaRPr kumimoji="1" lang="en-US" altLang="ja-JP" sz="1500" dirty="0">
              <a:latin typeface="+mn-lt"/>
            </a:endParaRPr>
          </a:p>
          <a:p>
            <a:pPr>
              <a:defRPr/>
            </a:pPr>
            <a:r>
              <a:rPr kumimoji="1" lang="ru-RU" altLang="ja-JP" sz="1500" dirty="0">
                <a:latin typeface="+mn-lt"/>
                <a:cs typeface="HG明朝B"/>
              </a:rPr>
              <a:t>Облегчает процесс обработки.</a:t>
            </a:r>
          </a:p>
          <a:p>
            <a:pPr>
              <a:defRPr/>
            </a:pPr>
            <a:r>
              <a:rPr kumimoji="1" lang="ru-RU" altLang="ja-JP" sz="1500" dirty="0">
                <a:latin typeface="+mn-lt"/>
                <a:cs typeface="HG明朝B"/>
              </a:rPr>
              <a:t>Материал –полипропилен.</a:t>
            </a:r>
            <a:endParaRPr kumimoji="1" lang="en-US" altLang="ja-JP" sz="1500" dirty="0">
              <a:latin typeface="+mn-lt"/>
            </a:endParaRPr>
          </a:p>
        </p:txBody>
      </p:sp>
      <p:pic>
        <p:nvPicPr>
          <p:cNvPr id="23565" name="Picture 297" descr="image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3E4"/>
              </a:clrFrom>
              <a:clrTo>
                <a:srgbClr val="F8F3E4">
                  <a:alpha val="0"/>
                </a:srgbClr>
              </a:clrTo>
            </a:clrChange>
          </a:blip>
          <a:srcRect l="4724" t="4724" r="4724" b="4724"/>
          <a:stretch>
            <a:fillRect/>
          </a:stretch>
        </p:blipFill>
        <p:spPr bwMode="auto">
          <a:xfrm>
            <a:off x="4567238" y="3960813"/>
            <a:ext cx="4159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298" descr="image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3E4"/>
              </a:clrFrom>
              <a:clrTo>
                <a:srgbClr val="F8F3E4">
                  <a:alpha val="0"/>
                </a:srgbClr>
              </a:clrTo>
            </a:clrChange>
          </a:blip>
          <a:srcRect l="4724" t="4724" r="4724" b="4724"/>
          <a:stretch>
            <a:fillRect/>
          </a:stretch>
        </p:blipFill>
        <p:spPr bwMode="auto">
          <a:xfrm>
            <a:off x="4613275" y="4413250"/>
            <a:ext cx="3444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299" descr="ima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8F3E4"/>
              </a:clrFrom>
              <a:clrTo>
                <a:srgbClr val="F8F3E4">
                  <a:alpha val="0"/>
                </a:srgbClr>
              </a:clrTo>
            </a:clrChange>
          </a:blip>
          <a:srcRect l="4724" t="4724" r="4724" b="4724"/>
          <a:stretch>
            <a:fillRect/>
          </a:stretch>
        </p:blipFill>
        <p:spPr bwMode="auto">
          <a:xfrm>
            <a:off x="4591050" y="4819650"/>
            <a:ext cx="825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0" name="Text Box 300"/>
          <p:cNvSpPr txBox="1">
            <a:spLocks noChangeArrowheads="1"/>
          </p:cNvSpPr>
          <p:nvPr/>
        </p:nvSpPr>
        <p:spPr bwMode="auto">
          <a:xfrm>
            <a:off x="5673725" y="4051300"/>
            <a:ext cx="261778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ru-RU" altLang="ja-JP" sz="1500">
                <a:latin typeface="+mn-lt"/>
                <a:cs typeface="HG明朝B"/>
              </a:rPr>
              <a:t>Недостаток камер, имеющих </a:t>
            </a:r>
          </a:p>
          <a:p>
            <a:pPr>
              <a:defRPr/>
            </a:pPr>
            <a:r>
              <a:rPr kumimoji="1" lang="en-US" altLang="ja-JP" sz="1500">
                <a:latin typeface="+mn-lt"/>
              </a:rPr>
              <a:t>c</a:t>
            </a:r>
            <a:r>
              <a:rPr kumimoji="1" lang="ru-RU" altLang="ja-JP" sz="1500">
                <a:latin typeface="+mn-lt"/>
                <a:cs typeface="HG明朝B"/>
              </a:rPr>
              <a:t>силиконовые клапаны: </a:t>
            </a:r>
            <a:endParaRPr kumimoji="1" lang="en-US" altLang="ja-JP" sz="1500">
              <a:latin typeface="+mn-lt"/>
            </a:endParaRPr>
          </a:p>
          <a:p>
            <a:pPr>
              <a:defRPr/>
            </a:pPr>
            <a:r>
              <a:rPr kumimoji="1" lang="en-US" altLang="ja-JP" sz="1500">
                <a:latin typeface="+mn-lt"/>
              </a:rPr>
              <a:t>-</a:t>
            </a:r>
            <a:r>
              <a:rPr kumimoji="1" lang="ru-RU" altLang="ja-JP" sz="1500">
                <a:latin typeface="+mn-lt"/>
                <a:cs typeface="HG明朝B"/>
              </a:rPr>
              <a:t>Большая вероятность потери</a:t>
            </a:r>
          </a:p>
          <a:p>
            <a:pPr>
              <a:defRPr/>
            </a:pPr>
            <a:r>
              <a:rPr kumimoji="1" lang="ru-RU" altLang="ja-JP" sz="1500">
                <a:latin typeface="+mn-lt"/>
                <a:cs typeface="HG明朝B"/>
              </a:rPr>
              <a:t> при обработке</a:t>
            </a:r>
            <a:endParaRPr kumimoji="1" lang="en-US" altLang="ja-JP" sz="1500">
              <a:latin typeface="+mn-lt"/>
            </a:endParaRPr>
          </a:p>
          <a:p>
            <a:pPr>
              <a:defRPr/>
            </a:pPr>
            <a:r>
              <a:rPr kumimoji="1" lang="en-US" altLang="ja-JP" sz="1500">
                <a:latin typeface="+mn-lt"/>
              </a:rPr>
              <a:t>-</a:t>
            </a:r>
            <a:r>
              <a:rPr kumimoji="1" lang="ru-RU" altLang="ja-JP" sz="1500">
                <a:latin typeface="+mn-lt"/>
                <a:cs typeface="HG明朝B"/>
              </a:rPr>
              <a:t>Вероятность деформации</a:t>
            </a:r>
            <a:endParaRPr kumimoji="1" lang="en-US" altLang="ja-JP" sz="1500">
              <a:latin typeface="+mn-lt"/>
            </a:endParaRPr>
          </a:p>
          <a:p>
            <a:pPr>
              <a:defRPr/>
            </a:pPr>
            <a:r>
              <a:rPr kumimoji="1" lang="en-US" altLang="ja-JP" sz="1500">
                <a:latin typeface="+mn-lt"/>
              </a:rPr>
              <a:t>-</a:t>
            </a:r>
            <a:r>
              <a:rPr kumimoji="1" lang="ru-RU" altLang="ja-JP" sz="1500">
                <a:latin typeface="+mn-lt"/>
                <a:cs typeface="HG明朝B"/>
              </a:rPr>
              <a:t>Вероятность не </a:t>
            </a:r>
          </a:p>
          <a:p>
            <a:pPr>
              <a:defRPr/>
            </a:pPr>
            <a:r>
              <a:rPr kumimoji="1" lang="ru-RU" altLang="ja-JP" sz="1500">
                <a:latin typeface="+mn-lt"/>
                <a:cs typeface="HG明朝B"/>
              </a:rPr>
              <a:t>закрытия/не открытия</a:t>
            </a:r>
            <a:endParaRPr kumimoji="1" lang="en-US" altLang="ja-JP" sz="1500">
              <a:latin typeface="+mn-lt"/>
            </a:endParaRPr>
          </a:p>
        </p:txBody>
      </p:sp>
      <p:sp>
        <p:nvSpPr>
          <p:cNvPr id="23569" name="Title 21"/>
          <p:cNvSpPr txBox="1">
            <a:spLocks/>
          </p:cNvSpPr>
          <p:nvPr/>
        </p:nvSpPr>
        <p:spPr bwMode="auto">
          <a:xfrm>
            <a:off x="395288" y="260350"/>
            <a:ext cx="8305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ja-JP" sz="3600" b="1">
                <a:solidFill>
                  <a:srgbClr val="C52A15"/>
                </a:solidFill>
                <a:latin typeface="Calibri" pitchFamily="34" charset="0"/>
                <a:ea typeface="HGｺﾞｼｯｸM"/>
                <a:cs typeface="HGｺﾞｼｯｸM"/>
              </a:rPr>
              <a:t>Технология виртуальных клапанов (</a:t>
            </a:r>
            <a:r>
              <a:rPr lang="en-US" altLang="ja-JP" sz="3600" b="1">
                <a:solidFill>
                  <a:srgbClr val="C52A15"/>
                </a:solidFill>
                <a:latin typeface="Calibri" pitchFamily="34" charset="0"/>
                <a:ea typeface="HGｺﾞｼｯｸM"/>
                <a:cs typeface="HGｺﾞｼｯｸM"/>
              </a:rPr>
              <a:t>V.V.T</a:t>
            </a:r>
            <a:r>
              <a:rPr lang="ru-RU" altLang="ja-JP" sz="3600" b="1">
                <a:solidFill>
                  <a:srgbClr val="C52A15"/>
                </a:solidFill>
                <a:latin typeface="Calibri" pitchFamily="34" charset="0"/>
                <a:ea typeface="HGｺﾞｼｯｸM"/>
                <a:cs typeface="HGｺﾞｼｯｸM"/>
              </a:rPr>
              <a:t>.)</a:t>
            </a:r>
            <a:endParaRPr lang="ru-RU" sz="3600" b="1">
              <a:solidFill>
                <a:srgbClr val="C52A15"/>
              </a:solidFill>
              <a:latin typeface="Calibri" pitchFamily="34" charset="0"/>
            </a:endParaRPr>
          </a:p>
          <a:p>
            <a:pPr algn="ctr"/>
            <a:endParaRPr lang="ru-RU" sz="3600" b="1">
              <a:solidFill>
                <a:srgbClr val="C52A15"/>
              </a:solidFill>
              <a:latin typeface="Calibri" pitchFamily="34" charset="0"/>
            </a:endParaRPr>
          </a:p>
        </p:txBody>
      </p:sp>
      <p:sp>
        <p:nvSpPr>
          <p:cNvPr id="2356" name="Date Placeholder 235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0E9EC45-0188-4518-A452-2E11F673741A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357" name="Slide Number Placeholder 23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47683-44F4-4EC2-A734-8A86530E930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Inhallerinside_smal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981075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1282700" y="2997200"/>
            <a:ext cx="625475" cy="652463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/>
              <a:t>!</a:t>
            </a:r>
            <a:endParaRPr lang="ru-RU" sz="4000" b="1" i="1" dirty="0"/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1979613" y="3068638"/>
            <a:ext cx="28082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>
                <a:solidFill>
                  <a:schemeClr val="bg1"/>
                </a:solidFill>
                <a:latin typeface="Myriad Pro" pitchFamily="34" charset="0"/>
              </a:rPr>
              <a:t>Легкая обработка и эксплуатация</a:t>
            </a:r>
          </a:p>
          <a:p>
            <a:endParaRPr lang="ru-RU" altLang="ja-JP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1979613" y="4076700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>
                <a:solidFill>
                  <a:schemeClr val="bg1"/>
                </a:solidFill>
                <a:latin typeface="Myriad Pro" pitchFamily="34" charset="0"/>
              </a:rPr>
              <a:t>Минимальные</a:t>
            </a:r>
          </a:p>
          <a:p>
            <a:r>
              <a:rPr lang="ru-RU" altLang="ja-JP">
                <a:solidFill>
                  <a:schemeClr val="bg1"/>
                </a:solidFill>
                <a:latin typeface="Myriad Pro" pitchFamily="34" charset="0"/>
              </a:rPr>
              <a:t>потери лекарства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1282700" y="4078288"/>
            <a:ext cx="625475" cy="652462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/>
              <a:t>!</a:t>
            </a:r>
            <a:endParaRPr lang="ru-RU" sz="4000" b="1" i="1" dirty="0"/>
          </a:p>
        </p:txBody>
      </p:sp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>
            <a:off x="2268538" y="188913"/>
            <a:ext cx="55816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ru-RU" altLang="ja-JP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ТЕХНОЛОГИЯ </a:t>
            </a:r>
          </a:p>
          <a:p>
            <a:pPr>
              <a:lnSpc>
                <a:spcPts val="2800"/>
              </a:lnSpc>
              <a:defRPr/>
            </a:pPr>
            <a:r>
              <a:rPr lang="ru-RU" altLang="ja-JP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ВИРТУАЛЬНЫХ  КЛАПАНОВ (</a:t>
            </a:r>
            <a:r>
              <a:rPr lang="en-US" altLang="ja-JP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V.V.T</a:t>
            </a:r>
            <a:r>
              <a:rPr lang="ru-RU" altLang="ja-JP" sz="2000" b="1" i="1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.)</a:t>
            </a:r>
            <a:endParaRPr lang="en-US" altLang="ja-JP" sz="2000" b="1" i="1" dirty="0">
              <a:solidFill>
                <a:schemeClr val="bg1"/>
              </a:solidFill>
              <a:latin typeface="Myriad Pro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57200" y="1817688"/>
            <a:ext cx="381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Title 21"/>
          <p:cNvSpPr txBox="1">
            <a:spLocks/>
          </p:cNvSpPr>
          <p:nvPr/>
        </p:nvSpPr>
        <p:spPr>
          <a:xfrm>
            <a:off x="539750" y="1557338"/>
            <a:ext cx="8305800" cy="5000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Технология виртуальных клапанов (</a:t>
            </a:r>
            <a:r>
              <a:rPr lang="en-US" altLang="ja-JP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V.V.T</a:t>
            </a:r>
            <a:r>
              <a:rPr lang="ru-RU" altLang="ja-JP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.)</a:t>
            </a:r>
            <a:endParaRPr lang="en-US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A872553-A620-4869-85EF-36350034C7E6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0B371-9F70-4D3B-8CE9-25567167AC1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7654" name="Picture 13" descr="C:\Documents and Settings\All Users\Documents\Work\Omron\OMRON Фирменные элементы\Значки из каталога\V.V.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50" y="5157788"/>
            <a:ext cx="11303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5000" y="2643188"/>
            <a:ext cx="7810500" cy="579437"/>
            <a:chOff x="714344" y="1625586"/>
            <a:chExt cx="8786874" cy="579438"/>
          </a:xfrm>
        </p:grpSpPr>
        <p:sp>
          <p:nvSpPr>
            <p:cNvPr id="27670" name="AutoShape 5"/>
            <p:cNvSpPr>
              <a:spLocks noChangeArrowheads="1"/>
            </p:cNvSpPr>
            <p:nvPr/>
          </p:nvSpPr>
          <p:spPr bwMode="gray">
            <a:xfrm>
              <a:off x="793718" y="1674799"/>
              <a:ext cx="8707500" cy="50323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671" name="Group 7"/>
            <p:cNvGrpSpPr>
              <a:grpSpLocks/>
            </p:cNvGrpSpPr>
            <p:nvPr/>
          </p:nvGrpSpPr>
          <p:grpSpPr bwMode="auto">
            <a:xfrm>
              <a:off x="714344" y="1657336"/>
              <a:ext cx="523875" cy="527050"/>
              <a:chOff x="720" y="1488"/>
              <a:chExt cx="806" cy="808"/>
            </a:xfrm>
          </p:grpSpPr>
          <p:sp>
            <p:nvSpPr>
              <p:cNvPr id="27674" name="Oval 8"/>
              <p:cNvSpPr>
                <a:spLocks noChangeArrowheads="1"/>
              </p:cNvSpPr>
              <p:nvPr/>
            </p:nvSpPr>
            <p:spPr bwMode="gray">
              <a:xfrm>
                <a:off x="720" y="1490"/>
                <a:ext cx="806" cy="806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7675" name="Picture 9" descr="dro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721" y="1488"/>
                <a:ext cx="800" cy="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72" name="Text Box 10"/>
            <p:cNvSpPr txBox="1">
              <a:spLocks noChangeArrowheads="1"/>
            </p:cNvSpPr>
            <p:nvPr/>
          </p:nvSpPr>
          <p:spPr bwMode="gray">
            <a:xfrm>
              <a:off x="760382" y="1625586"/>
              <a:ext cx="3270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i="1">
                  <a:solidFill>
                    <a:srgbClr val="FFFFFF"/>
                  </a:solidFill>
                  <a:latin typeface="Monotype Corsiva" pitchFamily="66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gray">
            <a:xfrm>
              <a:off x="1289420" y="1733536"/>
              <a:ext cx="8140360" cy="40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ru-RU" altLang="ja-JP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Минимизация потери аэрозоля во время выдоха</a:t>
              </a:r>
              <a:endParaRPr kumimoji="1"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35000" y="4278313"/>
            <a:ext cx="7810500" cy="579437"/>
            <a:chOff x="714344" y="2857496"/>
            <a:chExt cx="8786874" cy="579437"/>
          </a:xfrm>
        </p:grpSpPr>
        <p:sp>
          <p:nvSpPr>
            <p:cNvPr id="32" name="AutoShape 3"/>
            <p:cNvSpPr>
              <a:spLocks noChangeArrowheads="1"/>
            </p:cNvSpPr>
            <p:nvPr/>
          </p:nvSpPr>
          <p:spPr bwMode="gray">
            <a:xfrm>
              <a:off x="792926" y="2906708"/>
              <a:ext cx="8708292" cy="503238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666" name="Oval 16"/>
            <p:cNvSpPr>
              <a:spLocks noChangeArrowheads="1"/>
            </p:cNvSpPr>
            <p:nvPr/>
          </p:nvSpPr>
          <p:spPr bwMode="gray">
            <a:xfrm>
              <a:off x="714344" y="2882901"/>
              <a:ext cx="523875" cy="5254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7667" name="Picture 17" descr="dro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717519" y="2889246"/>
              <a:ext cx="520700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8" name="Text Box 18"/>
            <p:cNvSpPr txBox="1">
              <a:spLocks noChangeArrowheads="1"/>
            </p:cNvSpPr>
            <p:nvPr/>
          </p:nvSpPr>
          <p:spPr bwMode="gray">
            <a:xfrm>
              <a:off x="768319" y="2857496"/>
              <a:ext cx="314325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i="1">
                  <a:solidFill>
                    <a:srgbClr val="FFFFFF"/>
                  </a:solidFill>
                  <a:latin typeface="Monotype Corsiva" pitchFamily="66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gray">
            <a:xfrm>
              <a:off x="1289420" y="2946396"/>
              <a:ext cx="806892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ru-RU" altLang="ja-JP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Оптимальный воздушный поток для детей</a:t>
              </a:r>
              <a:endParaRPr kumimoji="1"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635000" y="3357563"/>
            <a:ext cx="7810500" cy="785812"/>
            <a:chOff x="714344" y="3500438"/>
            <a:chExt cx="8786874" cy="785818"/>
          </a:xfrm>
        </p:grpSpPr>
        <p:sp>
          <p:nvSpPr>
            <p:cNvPr id="27659" name="AutoShape 4"/>
            <p:cNvSpPr>
              <a:spLocks noChangeArrowheads="1"/>
            </p:cNvSpPr>
            <p:nvPr/>
          </p:nvSpPr>
          <p:spPr bwMode="gray">
            <a:xfrm>
              <a:off x="793718" y="3549650"/>
              <a:ext cx="8707500" cy="736606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660" name="Group 33"/>
            <p:cNvGrpSpPr>
              <a:grpSpLocks/>
            </p:cNvGrpSpPr>
            <p:nvPr/>
          </p:nvGrpSpPr>
          <p:grpSpPr bwMode="auto">
            <a:xfrm>
              <a:off x="714344" y="3532193"/>
              <a:ext cx="523875" cy="527051"/>
              <a:chOff x="1188" y="1705"/>
              <a:chExt cx="330" cy="332"/>
            </a:xfrm>
          </p:grpSpPr>
          <p:sp>
            <p:nvSpPr>
              <p:cNvPr id="27663" name="Oval 12"/>
              <p:cNvSpPr>
                <a:spLocks noChangeArrowheads="1"/>
              </p:cNvSpPr>
              <p:nvPr/>
            </p:nvSpPr>
            <p:spPr bwMode="gray">
              <a:xfrm>
                <a:off x="1188" y="1706"/>
                <a:ext cx="330" cy="33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7664" name="Picture 13" descr="dro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190" y="1705"/>
                <a:ext cx="328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61" name="Text Box 14"/>
            <p:cNvSpPr txBox="1">
              <a:spLocks noChangeArrowheads="1"/>
            </p:cNvSpPr>
            <p:nvPr/>
          </p:nvSpPr>
          <p:spPr bwMode="gray">
            <a:xfrm>
              <a:off x="765144" y="3500438"/>
              <a:ext cx="346075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200" b="1" i="1">
                  <a:solidFill>
                    <a:srgbClr val="FFFFFF"/>
                  </a:solidFill>
                  <a:latin typeface="Monotype Corsiva" pitchFamily="66" charset="0"/>
                  <a:cs typeface="Arial" pitchFamily="34" charset="0"/>
                </a:rPr>
                <a:t>2</a:t>
              </a:r>
              <a:endParaRPr lang="en-US" sz="3200" b="1" i="1">
                <a:solidFill>
                  <a:srgbClr val="FFFFFF"/>
                </a:solidFill>
                <a:latin typeface="Monotype Corsiva" pitchFamily="66" charset="0"/>
                <a:cs typeface="Arial" pitchFamily="34" charset="0"/>
              </a:endParaRPr>
            </a:p>
          </p:txBody>
        </p:sp>
        <p:sp>
          <p:nvSpPr>
            <p:cNvPr id="41" name="Text Box 24"/>
            <p:cNvSpPr txBox="1">
              <a:spLocks noChangeArrowheads="1"/>
            </p:cNvSpPr>
            <p:nvPr/>
          </p:nvSpPr>
          <p:spPr bwMode="gray">
            <a:xfrm>
              <a:off x="1289420" y="3575051"/>
              <a:ext cx="8140360" cy="708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ru-RU" altLang="ja-JP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Отсутствие клапанов вдоха/выдоха облегчают процесс обработки составных частей</a:t>
              </a:r>
            </a:p>
          </p:txBody>
        </p:sp>
      </p:grpSp>
      <p:sp>
        <p:nvSpPr>
          <p:cNvPr id="27658" name="Прямоугольник 26"/>
          <p:cNvSpPr>
            <a:spLocks noChangeArrowheads="1"/>
          </p:cNvSpPr>
          <p:nvPr/>
        </p:nvSpPr>
        <p:spPr bwMode="auto">
          <a:xfrm>
            <a:off x="1908175" y="476250"/>
            <a:ext cx="45720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ru-RU" altLang="ja-JP" b="1" i="1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КЛЮЧЕВОЕ  ПРЕИМУЩЕСТВО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48"/>
          <p:cNvGrpSpPr>
            <a:grpSpLocks/>
          </p:cNvGrpSpPr>
          <p:nvPr/>
        </p:nvGrpSpPr>
        <p:grpSpPr bwMode="auto">
          <a:xfrm>
            <a:off x="1587500" y="2144713"/>
            <a:ext cx="2032000" cy="1784350"/>
            <a:chOff x="1100127" y="1643050"/>
            <a:chExt cx="2828927" cy="2028327"/>
          </a:xfrm>
        </p:grpSpPr>
        <p:sp>
          <p:nvSpPr>
            <p:cNvPr id="15" name="AutoShape 43"/>
            <p:cNvSpPr>
              <a:spLocks noChangeArrowheads="1"/>
            </p:cNvSpPr>
            <p:nvPr/>
          </p:nvSpPr>
          <p:spPr bwMode="gray">
            <a:xfrm>
              <a:off x="1100127" y="1643050"/>
              <a:ext cx="2828927" cy="1786516"/>
            </a:xfrm>
            <a:prstGeom prst="roundRect">
              <a:avLst>
                <a:gd name="adj" fmla="val 12699"/>
              </a:avLst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694" name="AutoShape 45"/>
            <p:cNvSpPr>
              <a:spLocks noChangeArrowheads="1"/>
            </p:cNvSpPr>
            <p:nvPr/>
          </p:nvSpPr>
          <p:spPr bwMode="gray">
            <a:xfrm>
              <a:off x="1214410" y="2042337"/>
              <a:ext cx="2611181" cy="12437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gray">
            <a:xfrm>
              <a:off x="1197371" y="2150131"/>
              <a:ext cx="2643279" cy="1521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NE-C28-E</a:t>
              </a:r>
              <a:endParaRPr kumimoji="1" lang="ru-RU" altLang="ja-JP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algn="ctr">
                <a:defRPr/>
              </a:pP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algn="ctr">
                <a:defRPr/>
              </a:pP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8696" name="Text Box 18"/>
            <p:cNvSpPr txBox="1">
              <a:spLocks noChangeArrowheads="1"/>
            </p:cNvSpPr>
            <p:nvPr/>
          </p:nvSpPr>
          <p:spPr bwMode="white">
            <a:xfrm>
              <a:off x="1504650" y="1643050"/>
              <a:ext cx="2048579" cy="454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cs typeface="Arial" pitchFamily="34" charset="0"/>
                </a:rPr>
                <a:t>OMRON </a:t>
              </a:r>
            </a:p>
          </p:txBody>
        </p:sp>
      </p:grpSp>
      <p:sp>
        <p:nvSpPr>
          <p:cNvPr id="26627" name="AutoShape 6"/>
          <p:cNvSpPr>
            <a:spLocks noChangeArrowheads="1"/>
          </p:cNvSpPr>
          <p:nvPr/>
        </p:nvSpPr>
        <p:spPr bwMode="gray">
          <a:xfrm>
            <a:off x="2032000" y="785813"/>
            <a:ext cx="508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663" y="2714625"/>
            <a:ext cx="3208337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OMRON NE-C28-E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D6C99F4-0062-4717-8E8D-6E2B25F807BA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9C3DD-6933-490A-9B39-719F7345CA5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pSp>
        <p:nvGrpSpPr>
          <p:cNvPr id="28680" name="Group 26"/>
          <p:cNvGrpSpPr>
            <a:grpSpLocks/>
          </p:cNvGrpSpPr>
          <p:nvPr/>
        </p:nvGrpSpPr>
        <p:grpSpPr bwMode="auto">
          <a:xfrm>
            <a:off x="4210050" y="1714500"/>
            <a:ext cx="4191000" cy="857250"/>
            <a:chOff x="5572127" y="1914491"/>
            <a:chExt cx="4371390" cy="417517"/>
          </a:xfrm>
        </p:grpSpPr>
        <p:sp>
          <p:nvSpPr>
            <p:cNvPr id="24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8692" name="Rectangle 41"/>
            <p:cNvSpPr>
              <a:spLocks noChangeArrowheads="1"/>
            </p:cNvSpPr>
            <p:nvPr/>
          </p:nvSpPr>
          <p:spPr bwMode="white">
            <a:xfrm>
              <a:off x="5675156" y="1960882"/>
              <a:ext cx="4043168" cy="312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solidFill>
                    <a:srgbClr val="FF0000"/>
                  </a:solidFill>
                  <a:latin typeface="Cambria" pitchFamily="18" charset="0"/>
                </a:rPr>
                <a:t>ДЛИТЕЛЬНОЕ ВРЕМЯ </a:t>
              </a:r>
            </a:p>
            <a:p>
              <a:pPr algn="ctr"/>
              <a:r>
                <a:rPr lang="ru-RU">
                  <a:solidFill>
                    <a:srgbClr val="FF0000"/>
                  </a:solidFill>
                  <a:latin typeface="Cambria" pitchFamily="18" charset="0"/>
                </a:rPr>
                <a:t>РАБОТЫ КОМПРЕССОРА</a:t>
              </a:r>
            </a:p>
          </p:txBody>
        </p:sp>
      </p:grpSp>
      <p:grpSp>
        <p:nvGrpSpPr>
          <p:cNvPr id="28681" name="Group 29"/>
          <p:cNvGrpSpPr>
            <a:grpSpLocks/>
          </p:cNvGrpSpPr>
          <p:nvPr/>
        </p:nvGrpSpPr>
        <p:grpSpPr bwMode="auto">
          <a:xfrm>
            <a:off x="4210050" y="2662238"/>
            <a:ext cx="4191000" cy="857250"/>
            <a:chOff x="5572127" y="1914491"/>
            <a:chExt cx="4371390" cy="417517"/>
          </a:xfrm>
        </p:grpSpPr>
        <p:sp>
          <p:nvSpPr>
            <p:cNvPr id="27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8" name="Rectangle 41"/>
            <p:cNvSpPr>
              <a:spLocks noChangeArrowheads="1"/>
            </p:cNvSpPr>
            <p:nvPr/>
          </p:nvSpPr>
          <p:spPr bwMode="white">
            <a:xfrm>
              <a:off x="5572127" y="1960882"/>
              <a:ext cx="4351520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НЕТ ОГРАНИЧЕНИЙ 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НА ИСПОЛЬЗОВАНИЕ ПРЕПАРАТОВ</a:t>
              </a:r>
            </a:p>
          </p:txBody>
        </p:sp>
      </p:grpSp>
      <p:grpSp>
        <p:nvGrpSpPr>
          <p:cNvPr id="28682" name="Group 32"/>
          <p:cNvGrpSpPr>
            <a:grpSpLocks/>
          </p:cNvGrpSpPr>
          <p:nvPr/>
        </p:nvGrpSpPr>
        <p:grpSpPr bwMode="auto">
          <a:xfrm>
            <a:off x="4198938" y="3624263"/>
            <a:ext cx="4191000" cy="857250"/>
            <a:chOff x="5572127" y="1914491"/>
            <a:chExt cx="4371390" cy="417517"/>
          </a:xfrm>
        </p:grpSpPr>
        <p:sp>
          <p:nvSpPr>
            <p:cNvPr id="30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1" name="Rectangle 41"/>
            <p:cNvSpPr>
              <a:spLocks noChangeArrowheads="1"/>
            </p:cNvSpPr>
            <p:nvPr/>
          </p:nvSpPr>
          <p:spPr bwMode="white">
            <a:xfrm>
              <a:off x="5572127" y="1960882"/>
              <a:ext cx="4351520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БЫСТРАЯ И ЛЕГКАЯ ОБРАБОТКА 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КАМЕРЫ (МОЖНО КИПЯТИТЬ)</a:t>
              </a:r>
            </a:p>
          </p:txBody>
        </p:sp>
      </p:grpSp>
      <p:grpSp>
        <p:nvGrpSpPr>
          <p:cNvPr id="28683" name="Group 39"/>
          <p:cNvGrpSpPr>
            <a:grpSpLocks/>
          </p:cNvGrpSpPr>
          <p:nvPr/>
        </p:nvGrpSpPr>
        <p:grpSpPr bwMode="auto">
          <a:xfrm>
            <a:off x="4198938" y="4583113"/>
            <a:ext cx="4257675" cy="857250"/>
            <a:chOff x="5572127" y="1914491"/>
            <a:chExt cx="4440210" cy="41751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0677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white">
            <a:xfrm>
              <a:off x="5661527" y="1948511"/>
              <a:ext cx="4350810" cy="34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МОЖЕТ ИСПОЛЬЗОВАТЬСЯ ДОМА И 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В СТАЦИОНАРЕ</a:t>
              </a:r>
              <a:endParaRPr lang="ru-RU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28684" name="Picture 13" descr="C:\Documents and Settings\All Users\Documents\Work\Omron\OMRON Фирменные элементы\Значки из каталога\compAIR-logo [Converted]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714500"/>
            <a:ext cx="18415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6"/>
          <p:cNvSpPr>
            <a:spLocks noChangeArrowheads="1"/>
          </p:cNvSpPr>
          <p:nvPr/>
        </p:nvSpPr>
        <p:spPr bwMode="gray">
          <a:xfrm>
            <a:off x="2032000" y="785813"/>
            <a:ext cx="508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OMRON NE-C</a:t>
            </a: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24</a:t>
            </a: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-E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317411-7D8E-4CB3-A174-57093EBF205F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2DA99-651C-485B-B591-690F96AE40B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pSp>
        <p:nvGrpSpPr>
          <p:cNvPr id="29702" name="Group 48"/>
          <p:cNvGrpSpPr>
            <a:grpSpLocks/>
          </p:cNvGrpSpPr>
          <p:nvPr/>
        </p:nvGrpSpPr>
        <p:grpSpPr bwMode="auto">
          <a:xfrm>
            <a:off x="1587500" y="2144713"/>
            <a:ext cx="2032000" cy="1571625"/>
            <a:chOff x="1100127" y="1643050"/>
            <a:chExt cx="2828927" cy="1785950"/>
          </a:xfrm>
        </p:grpSpPr>
        <p:sp>
          <p:nvSpPr>
            <p:cNvPr id="15" name="AutoShape 43"/>
            <p:cNvSpPr>
              <a:spLocks noChangeArrowheads="1"/>
            </p:cNvSpPr>
            <p:nvPr/>
          </p:nvSpPr>
          <p:spPr bwMode="gray">
            <a:xfrm>
              <a:off x="1100127" y="1643050"/>
              <a:ext cx="2828927" cy="1785950"/>
            </a:xfrm>
            <a:prstGeom prst="roundRect">
              <a:avLst>
                <a:gd name="adj" fmla="val 12699"/>
              </a:avLst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8" name="AutoShape 45"/>
            <p:cNvSpPr>
              <a:spLocks noChangeArrowheads="1"/>
            </p:cNvSpPr>
            <p:nvPr/>
          </p:nvSpPr>
          <p:spPr bwMode="gray">
            <a:xfrm>
              <a:off x="1214410" y="2042337"/>
              <a:ext cx="2611181" cy="12437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gray">
            <a:xfrm>
              <a:off x="1197371" y="2149971"/>
              <a:ext cx="2643279" cy="1049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NE-C</a:t>
              </a:r>
              <a:r>
                <a:rPr kumimoji="1" lang="ru-RU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24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-E</a:t>
              </a: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algn="ctr">
                <a:defRPr/>
              </a:pP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9720" name="Text Box 18"/>
            <p:cNvSpPr txBox="1">
              <a:spLocks noChangeArrowheads="1"/>
            </p:cNvSpPr>
            <p:nvPr/>
          </p:nvSpPr>
          <p:spPr bwMode="white">
            <a:xfrm>
              <a:off x="1504650" y="1643050"/>
              <a:ext cx="2048579" cy="454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cs typeface="Arial" pitchFamily="34" charset="0"/>
                </a:rPr>
                <a:t>OMRON </a:t>
              </a:r>
            </a:p>
          </p:txBody>
        </p:sp>
      </p:grpSp>
      <p:grpSp>
        <p:nvGrpSpPr>
          <p:cNvPr id="29703" name="Group 26"/>
          <p:cNvGrpSpPr>
            <a:grpSpLocks/>
          </p:cNvGrpSpPr>
          <p:nvPr/>
        </p:nvGrpSpPr>
        <p:grpSpPr bwMode="auto">
          <a:xfrm>
            <a:off x="4210050" y="1714500"/>
            <a:ext cx="4191000" cy="857250"/>
            <a:chOff x="5572127" y="1914491"/>
            <a:chExt cx="4371390" cy="417517"/>
          </a:xfrm>
        </p:grpSpPr>
        <p:sp>
          <p:nvSpPr>
            <p:cNvPr id="23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white">
            <a:xfrm>
              <a:off x="5749301" y="2047478"/>
              <a:ext cx="4041879" cy="180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КОМПАКТНЫЙ И ЛЕГКИЙ</a:t>
              </a:r>
            </a:p>
          </p:txBody>
        </p:sp>
      </p:grpSp>
      <p:grpSp>
        <p:nvGrpSpPr>
          <p:cNvPr id="29704" name="Group 29"/>
          <p:cNvGrpSpPr>
            <a:grpSpLocks/>
          </p:cNvGrpSpPr>
          <p:nvPr/>
        </p:nvGrpSpPr>
        <p:grpSpPr bwMode="auto">
          <a:xfrm>
            <a:off x="4210050" y="2662238"/>
            <a:ext cx="4191000" cy="857250"/>
            <a:chOff x="5572127" y="1914491"/>
            <a:chExt cx="4371390" cy="417517"/>
          </a:xfrm>
        </p:grpSpPr>
        <p:sp>
          <p:nvSpPr>
            <p:cNvPr id="26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9714" name="Rectangle 41"/>
            <p:cNvSpPr>
              <a:spLocks noChangeArrowheads="1"/>
            </p:cNvSpPr>
            <p:nvPr/>
          </p:nvSpPr>
          <p:spPr bwMode="white">
            <a:xfrm>
              <a:off x="5572127" y="1960882"/>
              <a:ext cx="4351520" cy="314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solidFill>
                    <a:srgbClr val="404040"/>
                  </a:solidFill>
                  <a:latin typeface="Calibri" pitchFamily="34" charset="0"/>
                </a:rPr>
                <a:t>НЕТ ОГРАНИЧЕНИЙ </a:t>
              </a:r>
            </a:p>
            <a:p>
              <a:pPr algn="ctr"/>
              <a:r>
                <a:rPr lang="ru-RU">
                  <a:solidFill>
                    <a:srgbClr val="404040"/>
                  </a:solidFill>
                  <a:latin typeface="Calibri" pitchFamily="34" charset="0"/>
                </a:rPr>
                <a:t>НА ИСПОЛЬЗОВАНИЕ ПРЕПАРАТОВ</a:t>
              </a:r>
            </a:p>
          </p:txBody>
        </p:sp>
      </p:grpSp>
      <p:grpSp>
        <p:nvGrpSpPr>
          <p:cNvPr id="29705" name="Group 32"/>
          <p:cNvGrpSpPr>
            <a:grpSpLocks/>
          </p:cNvGrpSpPr>
          <p:nvPr/>
        </p:nvGrpSpPr>
        <p:grpSpPr bwMode="auto">
          <a:xfrm>
            <a:off x="4198938" y="3624263"/>
            <a:ext cx="4191000" cy="857250"/>
            <a:chOff x="5572127" y="1914491"/>
            <a:chExt cx="4371390" cy="417517"/>
          </a:xfrm>
        </p:grpSpPr>
        <p:sp>
          <p:nvSpPr>
            <p:cNvPr id="29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white">
            <a:xfrm>
              <a:off x="5572127" y="1960882"/>
              <a:ext cx="4351520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БЫСТРАЯ И ЛЕГКАЯ ОБРАБОТКА 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КАМЕРЫ (МОЖНО КИПЯТИТЬ)</a:t>
              </a:r>
            </a:p>
          </p:txBody>
        </p:sp>
      </p:grpSp>
      <p:grpSp>
        <p:nvGrpSpPr>
          <p:cNvPr id="29706" name="Group 39"/>
          <p:cNvGrpSpPr>
            <a:grpSpLocks/>
          </p:cNvGrpSpPr>
          <p:nvPr/>
        </p:nvGrpSpPr>
        <p:grpSpPr bwMode="auto">
          <a:xfrm>
            <a:off x="4198938" y="4583113"/>
            <a:ext cx="4191000" cy="857250"/>
            <a:chOff x="5572127" y="1914491"/>
            <a:chExt cx="4371390" cy="417517"/>
          </a:xfrm>
        </p:grpSpPr>
        <p:sp>
          <p:nvSpPr>
            <p:cNvPr id="32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white">
            <a:xfrm>
              <a:off x="5572127" y="1967840"/>
              <a:ext cx="4351520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rgbClr val="FF0000"/>
                  </a:solidFill>
                  <a:latin typeface="+mn-lt"/>
                </a:rPr>
                <a:t>ОПТИМАЛЕН ДЛЯ </a:t>
              </a:r>
            </a:p>
            <a:p>
              <a:pPr algn="ctr">
                <a:defRPr/>
              </a:pPr>
              <a:r>
                <a:rPr lang="ru-RU" dirty="0">
                  <a:solidFill>
                    <a:srgbClr val="FF0000"/>
                  </a:solidFill>
                  <a:latin typeface="+mn-lt"/>
                </a:rPr>
                <a:t>ИСПОЛЬЗОВАНИЯ ДОМА</a:t>
              </a:r>
            </a:p>
          </p:txBody>
        </p:sp>
      </p:grpSp>
      <p:pic>
        <p:nvPicPr>
          <p:cNvPr id="29707" name="Picture 13" descr="C:\Documents and Settings\All Users\Documents\Work\Omron\OMRON Фирменные элементы\Значки из каталога\compAIR-logo [Converted]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1714500"/>
            <a:ext cx="18415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6" descr="Ингалятор компрессорный небулайзер OMRON NE-24-RU Comp Air - OOO &quot;АВАН&quot; в Каза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3719513"/>
            <a:ext cx="24860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6" descr="KIDSsmall.gif"/>
          <p:cNvPicPr>
            <a:picLocks noChangeAspect="1"/>
          </p:cNvPicPr>
          <p:nvPr/>
        </p:nvPicPr>
        <p:blipFill>
          <a:blip r:embed="rId3" cstate="print">
            <a:lum bright="2000" contrast="10000"/>
          </a:blip>
          <a:srcRect/>
          <a:stretch>
            <a:fillRect/>
          </a:stretch>
        </p:blipFill>
        <p:spPr bwMode="auto">
          <a:xfrm>
            <a:off x="58738" y="981075"/>
            <a:ext cx="52339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37"/>
          <p:cNvSpPr>
            <a:spLocks noChangeArrowheads="1"/>
          </p:cNvSpPr>
          <p:nvPr/>
        </p:nvSpPr>
        <p:spPr bwMode="auto">
          <a:xfrm>
            <a:off x="5724525" y="1412875"/>
            <a:ext cx="269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>
                <a:solidFill>
                  <a:srgbClr val="000000"/>
                </a:solidFill>
                <a:latin typeface="Myriad Pro" pitchFamily="34" charset="0"/>
              </a:rPr>
              <a:t>Индивидуальный для дошкольника</a:t>
            </a:r>
          </a:p>
        </p:txBody>
      </p:sp>
      <p:sp>
        <p:nvSpPr>
          <p:cNvPr id="10" name="Овал 9"/>
          <p:cNvSpPr/>
          <p:nvPr/>
        </p:nvSpPr>
        <p:spPr>
          <a:xfrm>
            <a:off x="5270500" y="1571625"/>
            <a:ext cx="317500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!</a:t>
            </a:r>
            <a:endParaRPr lang="ru-RU" sz="2400" i="1" dirty="0"/>
          </a:p>
        </p:txBody>
      </p:sp>
      <p:sp>
        <p:nvSpPr>
          <p:cNvPr id="11" name="Прямоугольник 37"/>
          <p:cNvSpPr>
            <a:spLocks noChangeArrowheads="1"/>
          </p:cNvSpPr>
          <p:nvPr/>
        </p:nvSpPr>
        <p:spPr bwMode="auto">
          <a:xfrm>
            <a:off x="5724525" y="2284413"/>
            <a:ext cx="2698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en-US" sz="1600">
                <a:solidFill>
                  <a:srgbClr val="000000"/>
                </a:solidFill>
                <a:latin typeface="Myriad Pro" pitchFamily="34" charset="0"/>
              </a:rPr>
              <a:t>V.V.T</a:t>
            </a:r>
            <a:r>
              <a:rPr lang="ru-RU" sz="1600">
                <a:solidFill>
                  <a:srgbClr val="000000"/>
                </a:solidFill>
                <a:latin typeface="Myriad Pro" pitchFamily="34" charset="0"/>
              </a:rPr>
              <a:t>.</a:t>
            </a:r>
            <a:r>
              <a:rPr lang="en-US" sz="1600">
                <a:solidFill>
                  <a:srgbClr val="000000"/>
                </a:solidFill>
                <a:latin typeface="Myriad Pro" pitchFamily="34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Myriad Pro" pitchFamily="34" charset="0"/>
              </a:rPr>
              <a:t> технология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5270500" y="2286000"/>
            <a:ext cx="336550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!</a:t>
            </a:r>
            <a:endParaRPr lang="ru-RU" sz="2400" i="1" dirty="0"/>
          </a:p>
        </p:txBody>
      </p:sp>
      <p:sp>
        <p:nvSpPr>
          <p:cNvPr id="14" name="Прямоугольник 37"/>
          <p:cNvSpPr>
            <a:spLocks noChangeArrowheads="1"/>
          </p:cNvSpPr>
          <p:nvPr/>
        </p:nvSpPr>
        <p:spPr bwMode="auto">
          <a:xfrm>
            <a:off x="5724525" y="2911475"/>
            <a:ext cx="269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>
                <a:solidFill>
                  <a:srgbClr val="000000"/>
                </a:solidFill>
                <a:latin typeface="Myriad Pro" pitchFamily="34" charset="0"/>
              </a:rPr>
              <a:t>Пониженный уровень шума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5334000" y="3000375"/>
            <a:ext cx="3349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!</a:t>
            </a:r>
            <a:endParaRPr lang="ru-RU" sz="2400" i="1" dirty="0"/>
          </a:p>
        </p:txBody>
      </p:sp>
      <p:sp>
        <p:nvSpPr>
          <p:cNvPr id="16" name="Прямоугольник 37"/>
          <p:cNvSpPr>
            <a:spLocks noChangeArrowheads="1"/>
          </p:cNvSpPr>
          <p:nvPr/>
        </p:nvSpPr>
        <p:spPr bwMode="auto">
          <a:xfrm>
            <a:off x="5724525" y="3536950"/>
            <a:ext cx="26987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>
              <a:lnSpc>
                <a:spcPct val="110000"/>
              </a:lnSpc>
            </a:pPr>
            <a:r>
              <a:rPr lang="ru-RU" sz="1600">
                <a:solidFill>
                  <a:srgbClr val="000000"/>
                </a:solidFill>
                <a:latin typeface="Myriad Pro" pitchFamily="34" charset="0"/>
              </a:rPr>
              <a:t>Сертифицированный сервис (пожизненный) </a:t>
            </a:r>
          </a:p>
        </p:txBody>
      </p:sp>
      <p:sp>
        <p:nvSpPr>
          <p:cNvPr id="17" name="Овал 16"/>
          <p:cNvSpPr/>
          <p:nvPr/>
        </p:nvSpPr>
        <p:spPr>
          <a:xfrm>
            <a:off x="5334000" y="3786188"/>
            <a:ext cx="334963" cy="334962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!</a:t>
            </a:r>
            <a:endParaRPr lang="ru-RU" sz="2400" i="1" dirty="0"/>
          </a:p>
        </p:txBody>
      </p:sp>
      <p:sp>
        <p:nvSpPr>
          <p:cNvPr id="18" name="Прямоугольник 37"/>
          <p:cNvSpPr>
            <a:spLocks noChangeArrowheads="1"/>
          </p:cNvSpPr>
          <p:nvPr/>
        </p:nvSpPr>
        <p:spPr bwMode="auto">
          <a:xfrm>
            <a:off x="5724525" y="4437063"/>
            <a:ext cx="269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Myriad Pro" pitchFamily="34" charset="0"/>
              </a:rPr>
              <a:t>грудничковая маска в   </a:t>
            </a:r>
          </a:p>
          <a:p>
            <a:r>
              <a:rPr lang="ru-RU" sz="1600">
                <a:solidFill>
                  <a:srgbClr val="FF0000"/>
                </a:solidFill>
                <a:latin typeface="Myriad Pro" pitchFamily="34" charset="0"/>
              </a:rPr>
              <a:t>  комплекте</a:t>
            </a:r>
            <a:endParaRPr lang="en-US" sz="160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34000" y="4572000"/>
            <a:ext cx="2841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!</a:t>
            </a:r>
            <a:endParaRPr lang="ru-RU" sz="2400" i="1" dirty="0"/>
          </a:p>
        </p:txBody>
      </p:sp>
      <p:sp>
        <p:nvSpPr>
          <p:cNvPr id="20" name="Rectangle 1027"/>
          <p:cNvSpPr>
            <a:spLocks noChangeArrowheads="1"/>
          </p:cNvSpPr>
          <p:nvPr/>
        </p:nvSpPr>
        <p:spPr bwMode="auto">
          <a:xfrm>
            <a:off x="2051050" y="188913"/>
            <a:ext cx="46085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defTabSz="762000">
              <a:lnSpc>
                <a:spcPct val="90000"/>
              </a:lnSpc>
              <a:defRPr/>
            </a:pPr>
            <a:r>
              <a:rPr lang="ru-RU" altLang="ja-JP" sz="2500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Компрессорные </a:t>
            </a:r>
            <a:r>
              <a:rPr lang="ru-RU" altLang="ja-JP" sz="2500" dirty="0" err="1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небулайзеры</a:t>
            </a:r>
            <a:r>
              <a:rPr lang="ru-RU" altLang="ja-JP" sz="2500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 </a:t>
            </a:r>
            <a:r>
              <a:rPr lang="en-US" altLang="ja-JP" sz="2500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OMRON</a:t>
            </a:r>
            <a:r>
              <a:rPr lang="ru-RU" altLang="ja-JP" sz="2500" dirty="0">
                <a:solidFill>
                  <a:schemeClr val="bg1"/>
                </a:solidFill>
                <a:latin typeface="Myriad Pro" pitchFamily="34" charset="0"/>
                <a:ea typeface="+mj-ea"/>
                <a:cs typeface="Arial" pitchFamily="34" charset="0"/>
              </a:rPr>
              <a:t> </a:t>
            </a:r>
            <a:r>
              <a:rPr lang="ru-RU" altLang="ja-JP" sz="28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C</a:t>
            </a:r>
            <a:r>
              <a:rPr lang="en-US" altLang="ja-JP" sz="28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-</a:t>
            </a:r>
            <a:r>
              <a:rPr lang="ru-RU" altLang="ja-JP" sz="28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24 K</a:t>
            </a:r>
            <a:r>
              <a:rPr lang="en-US" altLang="ja-JP" sz="28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IDS</a:t>
            </a:r>
            <a:r>
              <a:rPr lang="ru-RU" altLang="ja-JP" sz="2800" dirty="0">
                <a:solidFill>
                  <a:schemeClr val="bg1"/>
                </a:solidFill>
                <a:latin typeface="Myriad Pro" pitchFamily="34" charset="0"/>
                <a:cs typeface="Arial" pitchFamily="34" charset="0"/>
              </a:rPr>
              <a:t> </a:t>
            </a:r>
            <a:endParaRPr lang="ru-RU" altLang="ja-JP" sz="2500" dirty="0">
              <a:solidFill>
                <a:schemeClr val="bg1"/>
              </a:solidFill>
              <a:latin typeface="Myriad Pro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4" grpId="0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verbatim\Рабочий стол\c24_kids_1toy_12-2011_801_Montage_gel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0" y="549275"/>
            <a:ext cx="2538413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8" descr="C:\Documents and Settings\verbatim\Рабочий стол\c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6725" y="908050"/>
            <a:ext cx="2198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313" y="2420938"/>
          <a:ext cx="7993062" cy="3887787"/>
        </p:xfrm>
        <a:graphic>
          <a:graphicData uri="http://schemas.openxmlformats.org/drawingml/2006/table">
            <a:tbl>
              <a:tblPr/>
              <a:tblGrid>
                <a:gridCol w="3982615"/>
                <a:gridCol w="2005137"/>
                <a:gridCol w="2005137"/>
              </a:tblGrid>
              <a:tr h="52826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Комплектующие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5195" marR="5195" marT="519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F850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С 24 </a:t>
                      </a: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438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С </a:t>
                      </a:r>
                      <a:r>
                        <a:rPr lang="ru-RU" sz="24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24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</a:rPr>
                        <a:t>Kids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43832"/>
                    </a:solidFill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err="1" smtClean="0">
                          <a:solidFill>
                            <a:srgbClr val="404040"/>
                          </a:solidFill>
                          <a:latin typeface="Calibri"/>
                        </a:rPr>
                        <a:t>Небулайзерная</a:t>
                      </a:r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 камера</a:t>
                      </a:r>
                      <a:endParaRPr lang="ru-RU" sz="1800" b="1" i="0" u="none" strike="noStrike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err="1" smtClean="0">
                          <a:solidFill>
                            <a:srgbClr val="595959"/>
                          </a:solidFill>
                          <a:latin typeface="Calibri"/>
                        </a:rPr>
                        <a:t>Воздуховодная</a:t>
                      </a:r>
                      <a:r>
                        <a:rPr lang="ru-RU" sz="1800" b="1" i="0" u="none" strike="noStrike" dirty="0" smtClean="0">
                          <a:solidFill>
                            <a:srgbClr val="595959"/>
                          </a:solidFill>
                          <a:latin typeface="Calibri"/>
                        </a:rPr>
                        <a:t> трубка</a:t>
                      </a:r>
                      <a:endParaRPr lang="ru-RU" sz="1800" b="1" i="0" u="none" strike="noStrike" dirty="0">
                        <a:solidFill>
                          <a:srgbClr val="595959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595959"/>
                          </a:solidFill>
                          <a:latin typeface="Calibri"/>
                        </a:rPr>
                        <a:t>Маска</a:t>
                      </a:r>
                      <a:r>
                        <a:rPr lang="ru-RU" sz="1800" b="1" i="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</a:rPr>
                        <a:t> взрослая</a:t>
                      </a:r>
                      <a:endParaRPr lang="ru-RU" sz="1800" b="1" i="0" u="none" strike="noStrike" dirty="0">
                        <a:solidFill>
                          <a:srgbClr val="595959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595959"/>
                          </a:solidFill>
                          <a:latin typeface="+mn-lt"/>
                        </a:rPr>
                        <a:t>Маска</a:t>
                      </a:r>
                      <a:r>
                        <a:rPr lang="ru-RU" sz="1800" b="1" i="0" u="none" strike="noStrike" baseline="0" dirty="0" smtClean="0">
                          <a:solidFill>
                            <a:srgbClr val="595959"/>
                          </a:solidFill>
                          <a:latin typeface="+mn-lt"/>
                        </a:rPr>
                        <a:t> детская</a:t>
                      </a:r>
                      <a:endParaRPr lang="ru-RU" sz="1800" b="1" i="0" u="none" strike="noStrike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595959"/>
                          </a:solidFill>
                          <a:latin typeface="+mn-lt"/>
                        </a:rPr>
                        <a:t>Маска</a:t>
                      </a:r>
                      <a:r>
                        <a:rPr lang="ru-RU" sz="1800" b="1" i="0" u="none" strike="noStrike" baseline="0" dirty="0" smtClean="0">
                          <a:solidFill>
                            <a:srgbClr val="595959"/>
                          </a:solidFill>
                          <a:latin typeface="+mn-lt"/>
                        </a:rPr>
                        <a:t> грудничковая</a:t>
                      </a:r>
                      <a:endParaRPr lang="ru-RU" sz="1800" b="1" i="0" u="none" strike="noStrike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0" i="0" u="none" strike="noStrike" dirty="0">
                        <a:solidFill>
                          <a:srgbClr val="595959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 smtClean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Насадка для носа</a:t>
                      </a:r>
                      <a:endParaRPr lang="ru-RU" sz="1800" b="1" i="0" u="none" strike="noStrike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595959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341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Загубник</a:t>
                      </a:r>
                      <a:endParaRPr lang="ru-RU" sz="1800" b="1" i="0" u="none" strike="noStrike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2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Пять запасных воздушных фильтров</a:t>
                      </a:r>
                      <a:endParaRPr lang="ru-RU" sz="1800" b="1" i="0" u="none" strike="noStrike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532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Детская анимация </a:t>
                      </a:r>
                      <a:r>
                        <a:rPr lang="en-US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(</a:t>
                      </a:r>
                      <a:r>
                        <a:rPr lang="ru-RU" sz="1800" b="1" i="0" u="none" strike="noStrike" dirty="0" smtClean="0">
                          <a:solidFill>
                            <a:srgbClr val="404040"/>
                          </a:solidFill>
                          <a:latin typeface="Calibri"/>
                        </a:rPr>
                        <a:t>желтый</a:t>
                      </a:r>
                      <a:r>
                        <a:rPr lang="ru-RU" sz="1800" b="1" i="0" u="none" strike="noStrike" baseline="0" dirty="0" smtClean="0">
                          <a:solidFill>
                            <a:srgbClr val="404040"/>
                          </a:solidFill>
                          <a:latin typeface="Calibri"/>
                        </a:rPr>
                        <a:t> цвет, два аксессуара)</a:t>
                      </a:r>
                      <a:endParaRPr lang="ru-RU" sz="1800" b="1" i="0" u="none" strike="noStrike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595959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+</a:t>
                      </a:r>
                      <a:endParaRPr lang="en-US" sz="1600" b="1" i="0" u="none" strike="noStrike" dirty="0" smtClean="0">
                        <a:solidFill>
                          <a:srgbClr val="C0504D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5195" marR="5195" marT="51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11188" y="1484313"/>
            <a:ext cx="4897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Arial" pitchFamily="34" charset="0"/>
              </a:rPr>
              <a:t>ОТЛИЧИЯ С 24 И С24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Arial" pitchFamily="34" charset="0"/>
              </a:rPr>
              <a:t>Kids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6"/>
          <p:cNvSpPr>
            <a:spLocks noChangeArrowheads="1"/>
          </p:cNvSpPr>
          <p:nvPr/>
        </p:nvSpPr>
        <p:spPr bwMode="gray">
          <a:xfrm>
            <a:off x="1397000" y="785813"/>
            <a:ext cx="635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4034" name="Picture 166"/>
          <p:cNvPicPr>
            <a:picLocks noChangeAspect="1" noChangeArrowheads="1"/>
          </p:cNvPicPr>
          <p:nvPr/>
        </p:nvPicPr>
        <p:blipFill>
          <a:blip r:embed="rId3" cstate="print"/>
          <a:srcRect r="-1021" b="14195"/>
          <a:stretch>
            <a:fillRect/>
          </a:stretch>
        </p:blipFill>
        <p:spPr bwMode="auto">
          <a:xfrm>
            <a:off x="228608" y="2071678"/>
            <a:ext cx="54864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772" name="Picture 167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5425" y="2428875"/>
            <a:ext cx="3457575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AutoShape 10"/>
          <p:cNvSpPr>
            <a:spLocks noChangeAspect="1" noChangeArrowheads="1"/>
          </p:cNvSpPr>
          <p:nvPr/>
        </p:nvSpPr>
        <p:spPr bwMode="auto">
          <a:xfrm>
            <a:off x="5040313" y="2970213"/>
            <a:ext cx="3889375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MicroAIR</a:t>
            </a: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U-22</a:t>
            </a: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Меш </a:t>
            </a:r>
            <a:r>
              <a:rPr lang="ru-RU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небулайзер</a:t>
            </a: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ja-JP" sz="24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Технология вибрирующей сетки-мембраны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53B4D75-343E-4F49-AC4E-DE79F34DCBE6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C9739-069F-4929-A041-6A4D19DD758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2" name="Прямоугольник 12"/>
          <p:cNvSpPr>
            <a:spLocks noChangeArrowheads="1"/>
          </p:cNvSpPr>
          <p:nvPr/>
        </p:nvSpPr>
        <p:spPr bwMode="auto">
          <a:xfrm>
            <a:off x="4787900" y="4510088"/>
            <a:ext cx="345598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ja-JP" sz="1600" b="1">
                <a:solidFill>
                  <a:srgbClr val="0071BC"/>
                </a:solidFill>
                <a:latin typeface="Myriad Pro" pitchFamily="34" charset="0"/>
                <a:cs typeface="HG明朝B"/>
              </a:rPr>
              <a:t>СЕТКА-МЕМБРАНА:</a:t>
            </a:r>
          </a:p>
          <a:p>
            <a:pPr>
              <a:spcBef>
                <a:spcPts val="6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 altLang="ja-JP" sz="1600">
                <a:solidFill>
                  <a:srgbClr val="0071BC"/>
                </a:solidFill>
                <a:latin typeface="Myriad Pro" pitchFamily="34" charset="0"/>
                <a:cs typeface="HG明朝B"/>
              </a:rPr>
              <a:t> биологически нейтральна</a:t>
            </a:r>
          </a:p>
          <a:p>
            <a:pPr>
              <a:spcBef>
                <a:spcPts val="6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 altLang="ja-JP" sz="1600">
                <a:solidFill>
                  <a:srgbClr val="0071BC"/>
                </a:solidFill>
                <a:latin typeface="Myriad Pro" pitchFamily="34" charset="0"/>
                <a:cs typeface="HG明朝B"/>
              </a:rPr>
              <a:t> прочная</a:t>
            </a:r>
          </a:p>
          <a:p>
            <a:pPr>
              <a:spcBef>
                <a:spcPts val="6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 altLang="ja-JP" sz="1600">
                <a:solidFill>
                  <a:srgbClr val="0071BC"/>
                </a:solidFill>
                <a:latin typeface="Myriad Pro" pitchFamily="34" charset="0"/>
                <a:cs typeface="HG明朝B"/>
              </a:rPr>
              <a:t> нержавеющая</a:t>
            </a:r>
          </a:p>
          <a:p>
            <a:pPr>
              <a:spcBef>
                <a:spcPts val="600"/>
              </a:spcBef>
              <a:buClr>
                <a:srgbClr val="2E6EBC"/>
              </a:buClr>
              <a:buSzPct val="150000"/>
              <a:buFont typeface="Arial" pitchFamily="34" charset="0"/>
              <a:buChar char="•"/>
            </a:pPr>
            <a:r>
              <a:rPr lang="ru-RU" altLang="ja-JP" sz="1600">
                <a:solidFill>
                  <a:srgbClr val="0071BC"/>
                </a:solidFill>
                <a:latin typeface="Myriad Pro" pitchFamily="34" charset="0"/>
                <a:cs typeface="HG明朝B"/>
              </a:rPr>
              <a:t> сплав НИКЕЛЬ-ПАЛЛАДИЙ </a:t>
            </a:r>
            <a:r>
              <a:rPr lang="en-US" altLang="ja-JP" sz="1600">
                <a:solidFill>
                  <a:srgbClr val="0071BC"/>
                </a:solidFill>
                <a:latin typeface="Myriad Pro" pitchFamily="34" charset="0"/>
                <a:cs typeface="HG明朝B"/>
              </a:rPr>
              <a:t>(NiPd)</a:t>
            </a:r>
            <a:endParaRPr lang="ru-RU" altLang="ja-JP" sz="1600">
              <a:solidFill>
                <a:srgbClr val="0071BC"/>
              </a:solidFill>
              <a:latin typeface="Myriad Pro" pitchFamily="34" charset="0"/>
              <a:cs typeface="HG明朝B"/>
            </a:endParaRPr>
          </a:p>
        </p:txBody>
      </p:sp>
      <p:pic>
        <p:nvPicPr>
          <p:cNvPr id="39" name="Рисунок 38" descr="NET.png"/>
          <p:cNvPicPr>
            <a:picLocks noChangeAspect="1"/>
          </p:cNvPicPr>
          <p:nvPr/>
        </p:nvPicPr>
        <p:blipFill>
          <a:blip r:embed="rId3" cstate="print"/>
          <a:srcRect l="9869" t="17587" r="8858" b="18712"/>
          <a:stretch>
            <a:fillRect/>
          </a:stretch>
        </p:blipFill>
        <p:spPr bwMode="auto">
          <a:xfrm>
            <a:off x="4787900" y="2349500"/>
            <a:ext cx="26638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21"/>
          <p:cNvSpPr txBox="1">
            <a:spLocks/>
          </p:cNvSpPr>
          <p:nvPr/>
        </p:nvSpPr>
        <p:spPr>
          <a:xfrm>
            <a:off x="1403350" y="1268413"/>
            <a:ext cx="6264275" cy="5000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altLang="ja-JP" sz="2100" dirty="0">
                <a:solidFill>
                  <a:srgbClr val="0071BC"/>
                </a:solidFill>
                <a:latin typeface="Myriad Pro" pitchFamily="34" charset="0"/>
                <a:ea typeface="+mj-ea"/>
                <a:cs typeface="+mj-cs"/>
              </a:rPr>
              <a:t>Технология вибрирующей сетки-мембраны</a:t>
            </a:r>
          </a:p>
          <a:p>
            <a:pPr algn="ctr">
              <a:defRPr/>
            </a:pPr>
            <a:endParaRPr lang="ru-RU" altLang="ja-JP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ru-RU" sz="2100" dirty="0">
              <a:solidFill>
                <a:srgbClr val="0071BC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22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53B4D75-343E-4F49-AC4E-DE79F34DCBE6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3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716713"/>
            <a:ext cx="2133600" cy="365125"/>
          </a:xfrm>
        </p:spPr>
        <p:txBody>
          <a:bodyPr/>
          <a:lstStyle/>
          <a:p>
            <a:pPr>
              <a:defRPr/>
            </a:pPr>
            <a:fld id="{9DDADE76-C4BD-42FD-A788-EB1998B3F400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3799" name="Picture 3" descr="C:\Users\scarsoul\Pictures\149_97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2276475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Прямоугольник 7"/>
          <p:cNvSpPr>
            <a:spLocks noChangeArrowheads="1"/>
          </p:cNvSpPr>
          <p:nvPr/>
        </p:nvSpPr>
        <p:spPr bwMode="auto">
          <a:xfrm>
            <a:off x="1547813" y="5084763"/>
            <a:ext cx="22558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ja-JP">
                <a:solidFill>
                  <a:srgbClr val="0071BC"/>
                </a:solidFill>
                <a:latin typeface="Myriad Pro" pitchFamily="34" charset="0"/>
              </a:rPr>
              <a:t>(!)  6 000 отверстий</a:t>
            </a:r>
          </a:p>
          <a:p>
            <a:endParaRPr lang="ru-RU">
              <a:solidFill>
                <a:srgbClr val="0071BC"/>
              </a:solidFill>
            </a:endParaRPr>
          </a:p>
          <a:p>
            <a:r>
              <a:rPr lang="ru-RU">
                <a:solidFill>
                  <a:srgbClr val="0071BC"/>
                </a:solidFill>
              </a:rPr>
              <a:t>Можно кипятить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6"/>
          <p:cNvSpPr>
            <a:spLocks noChangeArrowheads="1"/>
          </p:cNvSpPr>
          <p:nvPr/>
        </p:nvSpPr>
        <p:spPr bwMode="gray">
          <a:xfrm>
            <a:off x="1397000" y="785813"/>
            <a:ext cx="635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4819" name="AutoShape 22"/>
          <p:cNvSpPr>
            <a:spLocks noChangeArrowheads="1"/>
          </p:cNvSpPr>
          <p:nvPr/>
        </p:nvSpPr>
        <p:spPr bwMode="gray">
          <a:xfrm>
            <a:off x="5080000" y="2143125"/>
            <a:ext cx="2349500" cy="3429000"/>
          </a:xfrm>
          <a:prstGeom prst="flowChartAlternateProcess">
            <a:avLst/>
          </a:prstGeom>
          <a:gradFill rotWithShape="1">
            <a:gsLst>
              <a:gs pos="0">
                <a:srgbClr val="E3E3E3"/>
              </a:gs>
              <a:gs pos="50000">
                <a:srgbClr val="FFFFFF"/>
              </a:gs>
              <a:gs pos="100000">
                <a:srgbClr val="E3E3E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539750" y="1027113"/>
            <a:ext cx="80645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FF3451"/>
              </a:solidFill>
              <a:cs typeface="Arial" pitchFamily="34" charset="0"/>
            </a:endParaRPr>
          </a:p>
        </p:txBody>
      </p:sp>
      <p:sp>
        <p:nvSpPr>
          <p:cNvPr id="18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MicroAIR</a:t>
            </a: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U-22</a:t>
            </a: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Меш </a:t>
            </a:r>
            <a:r>
              <a:rPr lang="ru-RU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небулайзер</a:t>
            </a: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ja-JP" sz="24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Технология вибрирующей сетки-мембраны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03D74E-26A1-47E3-93A0-7D74CC918291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018BE-6614-4DCA-A1B1-E6F7B70671B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36639" y="2310373"/>
            <a:ext cx="2074991" cy="3101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4825" name="Group 48"/>
          <p:cNvGrpSpPr>
            <a:grpSpLocks/>
          </p:cNvGrpSpPr>
          <p:nvPr/>
        </p:nvGrpSpPr>
        <p:grpSpPr bwMode="auto">
          <a:xfrm>
            <a:off x="2667000" y="2144713"/>
            <a:ext cx="2032000" cy="1571625"/>
            <a:chOff x="1100127" y="1643050"/>
            <a:chExt cx="2828927" cy="1785950"/>
          </a:xfrm>
        </p:grpSpPr>
        <p:sp>
          <p:nvSpPr>
            <p:cNvPr id="14" name="AutoShape 43"/>
            <p:cNvSpPr>
              <a:spLocks noChangeArrowheads="1"/>
            </p:cNvSpPr>
            <p:nvPr/>
          </p:nvSpPr>
          <p:spPr bwMode="gray">
            <a:xfrm>
              <a:off x="1100127" y="1643050"/>
              <a:ext cx="2828927" cy="1785950"/>
            </a:xfrm>
            <a:prstGeom prst="roundRect">
              <a:avLst>
                <a:gd name="adj" fmla="val 12699"/>
              </a:avLst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831" name="AutoShape 45"/>
            <p:cNvSpPr>
              <a:spLocks noChangeArrowheads="1"/>
            </p:cNvSpPr>
            <p:nvPr/>
          </p:nvSpPr>
          <p:spPr bwMode="gray">
            <a:xfrm>
              <a:off x="1214410" y="2042337"/>
              <a:ext cx="2611181" cy="12437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gray">
            <a:xfrm>
              <a:off x="1197371" y="2149971"/>
              <a:ext cx="2643279" cy="1049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altLang="ja-JP" sz="27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MicroAIR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ru-RU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U22</a:t>
              </a: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4833" name="Text Box 18"/>
            <p:cNvSpPr txBox="1">
              <a:spLocks noChangeArrowheads="1"/>
            </p:cNvSpPr>
            <p:nvPr/>
          </p:nvSpPr>
          <p:spPr bwMode="white">
            <a:xfrm>
              <a:off x="1504650" y="1643050"/>
              <a:ext cx="2048579" cy="454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cs typeface="Arial" pitchFamily="34" charset="0"/>
                </a:rPr>
                <a:t>OMRON </a:t>
              </a:r>
            </a:p>
          </p:txBody>
        </p:sp>
      </p:grpSp>
      <p:pic>
        <p:nvPicPr>
          <p:cNvPr id="3482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000" y="2133600"/>
            <a:ext cx="144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7" name="Group 26"/>
          <p:cNvGrpSpPr>
            <a:grpSpLocks/>
          </p:cNvGrpSpPr>
          <p:nvPr/>
        </p:nvGrpSpPr>
        <p:grpSpPr bwMode="auto">
          <a:xfrm>
            <a:off x="2667000" y="3857625"/>
            <a:ext cx="2032000" cy="857250"/>
            <a:chOff x="5572127" y="1914491"/>
            <a:chExt cx="4371390" cy="417517"/>
          </a:xfrm>
        </p:grpSpPr>
        <p:sp>
          <p:nvSpPr>
            <p:cNvPr id="23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white">
            <a:xfrm>
              <a:off x="5749715" y="1984077"/>
              <a:ext cx="4043536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КОМПАКТНЫЙ, ВЕС ВСЕГО 97 ГР.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P1000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68413"/>
            <a:ext cx="37449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9" descr="P10002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268413"/>
            <a:ext cx="439261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2700338" y="404813"/>
            <a:ext cx="3233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ja-JP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HGP創英角ｺﾞｼｯｸUB"/>
                <a:cs typeface="HGP創英角ｺﾞｼｯｸUB"/>
              </a:rPr>
              <a:t>ПРОИЗВОДСТВО</a:t>
            </a:r>
          </a:p>
        </p:txBody>
      </p:sp>
      <p:sp>
        <p:nvSpPr>
          <p:cNvPr id="6149" name="Прямоугольник 11"/>
          <p:cNvSpPr>
            <a:spLocks noChangeArrowheads="1"/>
          </p:cNvSpPr>
          <p:nvPr/>
        </p:nvSpPr>
        <p:spPr bwMode="auto">
          <a:xfrm>
            <a:off x="822325" y="4687888"/>
            <a:ext cx="7566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latin typeface="Myriad Pro" pitchFamily="34" charset="0"/>
              </a:rPr>
              <a:t>4 завода компании </a:t>
            </a:r>
            <a:r>
              <a:rPr lang="en-US" b="1" u="sng">
                <a:latin typeface="Myriad Pro" pitchFamily="34" charset="0"/>
              </a:rPr>
              <a:t>OMRON Healthcare </a:t>
            </a:r>
            <a:r>
              <a:rPr lang="ru-RU" b="1" u="sng">
                <a:latin typeface="Myriad Pro" pitchFamily="34" charset="0"/>
              </a:rPr>
              <a:t>С</a:t>
            </a:r>
            <a:r>
              <a:rPr lang="en-US" b="1" u="sng">
                <a:latin typeface="Myriad Pro" pitchFamily="34" charset="0"/>
              </a:rPr>
              <a:t>o. Ltd.:</a:t>
            </a:r>
          </a:p>
          <a:p>
            <a:r>
              <a:rPr lang="ru-RU">
                <a:latin typeface="Myriad Pro" pitchFamily="34" charset="0"/>
              </a:rPr>
              <a:t>- </a:t>
            </a:r>
            <a:r>
              <a:rPr lang="en-US">
                <a:latin typeface="Myriad Pro" pitchFamily="34" charset="0"/>
              </a:rPr>
              <a:t> </a:t>
            </a:r>
            <a:r>
              <a:rPr lang="ru-RU" b="1">
                <a:latin typeface="Myriad Pro" pitchFamily="34" charset="0"/>
              </a:rPr>
              <a:t>Япония </a:t>
            </a:r>
            <a:r>
              <a:rPr lang="ru-RU">
                <a:latin typeface="Myriad Pro" pitchFamily="34" charset="0"/>
              </a:rPr>
              <a:t>(</a:t>
            </a:r>
            <a:r>
              <a:rPr lang="en-US">
                <a:latin typeface="Myriad Pro" pitchFamily="34" charset="0"/>
              </a:rPr>
              <a:t>OMRON Matsusaka </a:t>
            </a:r>
            <a:r>
              <a:rPr lang="ru-RU">
                <a:latin typeface="Myriad Pro" pitchFamily="34" charset="0"/>
              </a:rPr>
              <a:t>С</a:t>
            </a:r>
            <a:r>
              <a:rPr lang="en-US">
                <a:latin typeface="Myriad Pro" pitchFamily="34" charset="0"/>
              </a:rPr>
              <a:t>o. Ltd.)</a:t>
            </a:r>
          </a:p>
          <a:p>
            <a:r>
              <a:rPr lang="ru-RU">
                <a:latin typeface="Myriad Pro" pitchFamily="34" charset="0"/>
              </a:rPr>
              <a:t>- </a:t>
            </a:r>
            <a:r>
              <a:rPr lang="en-US">
                <a:latin typeface="Myriad Pro" pitchFamily="34" charset="0"/>
              </a:rPr>
              <a:t> </a:t>
            </a:r>
            <a:r>
              <a:rPr lang="ru-RU" b="1">
                <a:latin typeface="Myriad Pro" pitchFamily="34" charset="0"/>
              </a:rPr>
              <a:t>США</a:t>
            </a:r>
            <a:r>
              <a:rPr lang="ru-RU">
                <a:latin typeface="Myriad Pro" pitchFamily="34" charset="0"/>
              </a:rPr>
              <a:t> (</a:t>
            </a:r>
            <a:r>
              <a:rPr lang="en-US">
                <a:latin typeface="Myriad Pro" pitchFamily="34" charset="0"/>
              </a:rPr>
              <a:t>OMRON Texas Co. Ltd.)</a:t>
            </a:r>
          </a:p>
          <a:p>
            <a:pPr>
              <a:buFontTx/>
              <a:buChar char="-"/>
            </a:pPr>
            <a:r>
              <a:rPr lang="ru-RU" b="1">
                <a:latin typeface="Myriad Pro" pitchFamily="34" charset="0"/>
              </a:rPr>
              <a:t>  Вьетнам </a:t>
            </a:r>
            <a:r>
              <a:rPr lang="ru-RU">
                <a:latin typeface="Myriad Pro" pitchFamily="34" charset="0"/>
              </a:rPr>
              <a:t>(</a:t>
            </a:r>
            <a:r>
              <a:rPr lang="en-US">
                <a:latin typeface="Myriad Pro" pitchFamily="34" charset="0"/>
              </a:rPr>
              <a:t>OMRON HEALTHCARE MANUFACTURING VIETNAM Co., Ltd.)</a:t>
            </a:r>
            <a:endParaRPr lang="ru-RU">
              <a:latin typeface="Myriad Pro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27088" y="6092825"/>
            <a:ext cx="5976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3200" b="1">
                <a:latin typeface="Myriad Pro" pitchFamily="34" charset="0"/>
              </a:rPr>
              <a:t> Китай</a:t>
            </a:r>
            <a:r>
              <a:rPr lang="en-US" sz="3200" b="1">
                <a:latin typeface="Myriad Pro" pitchFamily="34" charset="0"/>
              </a:rPr>
              <a:t> </a:t>
            </a:r>
            <a:r>
              <a:rPr lang="ru-RU">
                <a:latin typeface="Myriad Pro" pitchFamily="34" charset="0"/>
              </a:rPr>
              <a:t>(</a:t>
            </a:r>
            <a:r>
              <a:rPr lang="en-US">
                <a:latin typeface="Myriad Pro" pitchFamily="34" charset="0"/>
              </a:rPr>
              <a:t>OMRON Dalian </a:t>
            </a:r>
            <a:r>
              <a:rPr lang="ru-RU">
                <a:latin typeface="Myriad Pro" pitchFamily="34" charset="0"/>
              </a:rPr>
              <a:t>С</a:t>
            </a:r>
            <a:r>
              <a:rPr lang="en-US">
                <a:latin typeface="Myriad Pro" pitchFamily="34" charset="0"/>
              </a:rPr>
              <a:t>o. Ltd</a:t>
            </a:r>
            <a:r>
              <a:rPr lang="ru-RU">
                <a:latin typeface="Myriad Pro" pitchFamily="34" charset="0"/>
              </a:rPr>
              <a:t>) с </a:t>
            </a:r>
            <a:r>
              <a:rPr lang="ru-RU" b="1">
                <a:latin typeface="Myriad Pro" pitchFamily="34" charset="0"/>
              </a:rPr>
              <a:t>2008 г.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rrowheads="1"/>
          </p:cNvSpPr>
          <p:nvPr/>
        </p:nvSpPr>
        <p:spPr bwMode="gray">
          <a:xfrm>
            <a:off x="1397000" y="785813"/>
            <a:ext cx="635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539750" y="1027113"/>
            <a:ext cx="80645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FF3451"/>
              </a:solidFill>
              <a:cs typeface="Arial" pitchFamily="34" charset="0"/>
            </a:endParaRPr>
          </a:p>
        </p:txBody>
      </p:sp>
      <p:sp>
        <p:nvSpPr>
          <p:cNvPr id="18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MicroAIR</a:t>
            </a: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U-22</a:t>
            </a: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Меш </a:t>
            </a:r>
            <a:r>
              <a:rPr lang="ru-RU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небулайзер</a:t>
            </a: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ja-JP" sz="24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Технология вибрирующей сетки-мембраны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E12EE6-FCB1-4A24-9C77-5E6D37FAA8B4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DAD6C-4011-4FFE-BB23-B3593C24407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5847" name="AutoShape 22"/>
          <p:cNvSpPr>
            <a:spLocks noChangeArrowheads="1"/>
          </p:cNvSpPr>
          <p:nvPr/>
        </p:nvSpPr>
        <p:spPr bwMode="gray">
          <a:xfrm>
            <a:off x="5080000" y="2143125"/>
            <a:ext cx="3175000" cy="2928938"/>
          </a:xfrm>
          <a:prstGeom prst="flowChartAlternateProcess">
            <a:avLst/>
          </a:prstGeom>
          <a:gradFill rotWithShape="1">
            <a:gsLst>
              <a:gs pos="0">
                <a:srgbClr val="E3E3E3"/>
              </a:gs>
              <a:gs pos="50000">
                <a:srgbClr val="FFFFFF"/>
              </a:gs>
              <a:gs pos="100000">
                <a:srgbClr val="E3E3E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5848" name="Group 48"/>
          <p:cNvGrpSpPr>
            <a:grpSpLocks/>
          </p:cNvGrpSpPr>
          <p:nvPr/>
        </p:nvGrpSpPr>
        <p:grpSpPr bwMode="auto">
          <a:xfrm>
            <a:off x="2667000" y="2144713"/>
            <a:ext cx="2032000" cy="1571625"/>
            <a:chOff x="1100127" y="1643050"/>
            <a:chExt cx="2828927" cy="1785950"/>
          </a:xfrm>
        </p:grpSpPr>
        <p:sp>
          <p:nvSpPr>
            <p:cNvPr id="24" name="AutoShape 43"/>
            <p:cNvSpPr>
              <a:spLocks noChangeArrowheads="1"/>
            </p:cNvSpPr>
            <p:nvPr/>
          </p:nvSpPr>
          <p:spPr bwMode="gray">
            <a:xfrm>
              <a:off x="1100127" y="1643050"/>
              <a:ext cx="2828927" cy="1785950"/>
            </a:xfrm>
            <a:prstGeom prst="roundRect">
              <a:avLst>
                <a:gd name="adj" fmla="val 12699"/>
              </a:avLst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55" name="AutoShape 45"/>
            <p:cNvSpPr>
              <a:spLocks noChangeArrowheads="1"/>
            </p:cNvSpPr>
            <p:nvPr/>
          </p:nvSpPr>
          <p:spPr bwMode="gray">
            <a:xfrm>
              <a:off x="1214410" y="2042337"/>
              <a:ext cx="2611181" cy="12437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gray">
            <a:xfrm>
              <a:off x="1197371" y="2149971"/>
              <a:ext cx="2643279" cy="1049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altLang="ja-JP" sz="27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MicroAIR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ru-RU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U22</a:t>
              </a: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5857" name="Text Box 18"/>
            <p:cNvSpPr txBox="1">
              <a:spLocks noChangeArrowheads="1"/>
            </p:cNvSpPr>
            <p:nvPr/>
          </p:nvSpPr>
          <p:spPr bwMode="white">
            <a:xfrm>
              <a:off x="1504650" y="1643050"/>
              <a:ext cx="2048579" cy="454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cs typeface="Arial" pitchFamily="34" charset="0"/>
                </a:rPr>
                <a:t>OMRON </a:t>
              </a:r>
            </a:p>
          </p:txBody>
        </p:sp>
      </p:grpSp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000" y="2133600"/>
            <a:ext cx="144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50" name="Group 26"/>
          <p:cNvGrpSpPr>
            <a:grpSpLocks/>
          </p:cNvGrpSpPr>
          <p:nvPr/>
        </p:nvGrpSpPr>
        <p:grpSpPr bwMode="auto">
          <a:xfrm>
            <a:off x="2667000" y="3857625"/>
            <a:ext cx="2032000" cy="1292225"/>
            <a:chOff x="5572127" y="1914491"/>
            <a:chExt cx="4371390" cy="417517"/>
          </a:xfrm>
        </p:grpSpPr>
        <p:sp>
          <p:nvSpPr>
            <p:cNvPr id="30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1" name="Rectangle 41"/>
            <p:cNvSpPr>
              <a:spLocks noChangeArrowheads="1"/>
            </p:cNvSpPr>
            <p:nvPr/>
          </p:nvSpPr>
          <p:spPr bwMode="white">
            <a:xfrm>
              <a:off x="5749715" y="1927827"/>
              <a:ext cx="4043536" cy="38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БЕСШУМНЫЙ, 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НЕ ПУГАЕТ СПЯЩЕГО РЕБЕНКА</a:t>
              </a:r>
            </a:p>
          </p:txBody>
        </p:sp>
      </p:grp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10663" y="2324093"/>
            <a:ext cx="2913684" cy="254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6"/>
          <p:cNvSpPr>
            <a:spLocks noChangeArrowheads="1"/>
          </p:cNvSpPr>
          <p:nvPr/>
        </p:nvSpPr>
        <p:spPr bwMode="gray">
          <a:xfrm>
            <a:off x="1397000" y="785813"/>
            <a:ext cx="635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539750" y="1027113"/>
            <a:ext cx="80645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FF3451"/>
              </a:solidFill>
              <a:cs typeface="Arial" pitchFamily="34" charset="0"/>
            </a:endParaRPr>
          </a:p>
        </p:txBody>
      </p:sp>
      <p:sp>
        <p:nvSpPr>
          <p:cNvPr id="18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MicroAIR</a:t>
            </a:r>
            <a:r>
              <a:rPr lang="en-US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U-22</a:t>
            </a: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Меш </a:t>
            </a:r>
            <a:r>
              <a:rPr lang="ru-RU" altLang="ja-JP" sz="3600" dirty="0" err="1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небулайзер</a:t>
            </a: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altLang="ja-JP" sz="24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Технология вибрирующей сетки-мембраны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900BEE-A3BB-40CB-B28F-6D8C7574BE94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7D2E4-E032-4E66-AB16-8CAE89FC6BA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grpSp>
        <p:nvGrpSpPr>
          <p:cNvPr id="36871" name="Group 48"/>
          <p:cNvGrpSpPr>
            <a:grpSpLocks/>
          </p:cNvGrpSpPr>
          <p:nvPr/>
        </p:nvGrpSpPr>
        <p:grpSpPr bwMode="auto">
          <a:xfrm>
            <a:off x="2667000" y="2144713"/>
            <a:ext cx="2032000" cy="1571625"/>
            <a:chOff x="1100127" y="1643050"/>
            <a:chExt cx="2828927" cy="1785950"/>
          </a:xfrm>
        </p:grpSpPr>
        <p:sp>
          <p:nvSpPr>
            <p:cNvPr id="24" name="AutoShape 43"/>
            <p:cNvSpPr>
              <a:spLocks noChangeArrowheads="1"/>
            </p:cNvSpPr>
            <p:nvPr/>
          </p:nvSpPr>
          <p:spPr bwMode="gray">
            <a:xfrm>
              <a:off x="1100127" y="1643050"/>
              <a:ext cx="2828927" cy="1785950"/>
            </a:xfrm>
            <a:prstGeom prst="roundRect">
              <a:avLst>
                <a:gd name="adj" fmla="val 12699"/>
              </a:avLst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885" name="AutoShape 45"/>
            <p:cNvSpPr>
              <a:spLocks noChangeArrowheads="1"/>
            </p:cNvSpPr>
            <p:nvPr/>
          </p:nvSpPr>
          <p:spPr bwMode="gray">
            <a:xfrm>
              <a:off x="1214410" y="2042337"/>
              <a:ext cx="2611181" cy="12437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gray">
            <a:xfrm>
              <a:off x="1197371" y="2149971"/>
              <a:ext cx="2643279" cy="10499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altLang="ja-JP" sz="27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MicroAIR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ru-RU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kumimoji="1" lang="en-US" altLang="ja-JP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U22</a:t>
              </a:r>
              <a:endParaRPr kumimoji="1"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6887" name="Text Box 18"/>
            <p:cNvSpPr txBox="1">
              <a:spLocks noChangeArrowheads="1"/>
            </p:cNvSpPr>
            <p:nvPr/>
          </p:nvSpPr>
          <p:spPr bwMode="white">
            <a:xfrm>
              <a:off x="1504650" y="1643050"/>
              <a:ext cx="2048579" cy="454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cs typeface="Arial" pitchFamily="34" charset="0"/>
                </a:rPr>
                <a:t>OMRON </a:t>
              </a:r>
            </a:p>
          </p:txBody>
        </p:sp>
      </p:grpSp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000" y="2133600"/>
            <a:ext cx="144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73" name="Group 26"/>
          <p:cNvGrpSpPr>
            <a:grpSpLocks/>
          </p:cNvGrpSpPr>
          <p:nvPr/>
        </p:nvGrpSpPr>
        <p:grpSpPr bwMode="auto">
          <a:xfrm>
            <a:off x="4956175" y="2162175"/>
            <a:ext cx="3444875" cy="857250"/>
            <a:chOff x="5572127" y="1914491"/>
            <a:chExt cx="4371390" cy="417517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7" name="Rectangle 41"/>
            <p:cNvSpPr>
              <a:spLocks noChangeArrowheads="1"/>
            </p:cNvSpPr>
            <p:nvPr/>
          </p:nvSpPr>
          <p:spPr bwMode="white">
            <a:xfrm>
              <a:off x="5747386" y="1974799"/>
              <a:ext cx="4043031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РАБОТАЕТ ОТ БАТАРЕЕК </a:t>
              </a:r>
            </a:p>
            <a:p>
              <a:pPr algn="ctr"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И С АДАПТЕРОМ</a:t>
              </a:r>
            </a:p>
          </p:txBody>
        </p:sp>
      </p:grpSp>
      <p:grpSp>
        <p:nvGrpSpPr>
          <p:cNvPr id="36874" name="Group 29"/>
          <p:cNvGrpSpPr>
            <a:grpSpLocks/>
          </p:cNvGrpSpPr>
          <p:nvPr/>
        </p:nvGrpSpPr>
        <p:grpSpPr bwMode="auto">
          <a:xfrm>
            <a:off x="4956175" y="3119438"/>
            <a:ext cx="3444875" cy="857250"/>
            <a:chOff x="5572127" y="1914491"/>
            <a:chExt cx="4371390" cy="417517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517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white">
            <a:xfrm>
              <a:off x="5572127" y="1960882"/>
              <a:ext cx="4353260" cy="31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FF0000"/>
                  </a:solidFill>
                  <a:latin typeface="+mn-lt"/>
                </a:rPr>
                <a:t>КАМЕРА ЗАКРЫТОГО ТИПА, МОЖНО ПЕРЕВОРАЧИВАТЬ</a:t>
              </a:r>
            </a:p>
          </p:txBody>
        </p:sp>
      </p:grpSp>
      <p:grpSp>
        <p:nvGrpSpPr>
          <p:cNvPr id="36875" name="Group 32"/>
          <p:cNvGrpSpPr>
            <a:grpSpLocks/>
          </p:cNvGrpSpPr>
          <p:nvPr/>
        </p:nvGrpSpPr>
        <p:grpSpPr bwMode="auto">
          <a:xfrm>
            <a:off x="4945063" y="4090988"/>
            <a:ext cx="3444875" cy="1252537"/>
            <a:chOff x="5572127" y="1914491"/>
            <a:chExt cx="4371390" cy="425577"/>
          </a:xfrm>
        </p:grpSpPr>
        <p:sp>
          <p:nvSpPr>
            <p:cNvPr id="42" name="AutoShape 16"/>
            <p:cNvSpPr>
              <a:spLocks noChangeArrowheads="1"/>
            </p:cNvSpPr>
            <p:nvPr/>
          </p:nvSpPr>
          <p:spPr bwMode="black">
            <a:xfrm>
              <a:off x="5572127" y="1914491"/>
              <a:ext cx="4371390" cy="417486"/>
            </a:xfrm>
            <a:prstGeom prst="roundRect">
              <a:avLst>
                <a:gd name="adj" fmla="val 9481"/>
              </a:avLst>
            </a:prstGeom>
            <a:noFill/>
            <a:ln w="38100">
              <a:solidFill>
                <a:srgbClr val="0072B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white">
            <a:xfrm>
              <a:off x="5572127" y="1932291"/>
              <a:ext cx="4353259" cy="4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FF0000"/>
                  </a:solidFill>
                  <a:latin typeface="+mn-lt"/>
                </a:rPr>
                <a:t>ОЧЕНЬ МАЛЕНЬКИЙ ОСТАТОЧНЫЙ ОБЪЕМ, МОЖНО ИСПОЛЬЗОВАТЬ НЕБОЛЬШИЕ КОЛИЧЕСТВА ЛЕКАРСТВ</a:t>
              </a:r>
            </a:p>
          </p:txBody>
        </p:sp>
      </p:grpSp>
      <p:sp>
        <p:nvSpPr>
          <p:cNvPr id="36876" name="AutoShape 22"/>
          <p:cNvSpPr>
            <a:spLocks noChangeArrowheads="1"/>
          </p:cNvSpPr>
          <p:nvPr/>
        </p:nvSpPr>
        <p:spPr bwMode="gray">
          <a:xfrm>
            <a:off x="2667000" y="3786188"/>
            <a:ext cx="2032000" cy="1581150"/>
          </a:xfrm>
          <a:prstGeom prst="flowChartAlternateProcess">
            <a:avLst/>
          </a:prstGeom>
          <a:gradFill rotWithShape="1">
            <a:gsLst>
              <a:gs pos="0">
                <a:srgbClr val="E3E3E3"/>
              </a:gs>
              <a:gs pos="50000">
                <a:srgbClr val="FFFFFF"/>
              </a:gs>
              <a:gs pos="100000">
                <a:srgbClr val="E3E3E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" name="Picture 11" descr="Новое изображение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2454" y="3872855"/>
            <a:ext cx="1778012" cy="1420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 descr="_mg_95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1695450"/>
            <a:ext cx="6011862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omron-c24kids-mask+puppets red.png"/>
          <p:cNvPicPr>
            <a:picLocks noChangeAspect="1"/>
          </p:cNvPicPr>
          <p:nvPr/>
        </p:nvPicPr>
        <p:blipFill>
          <a:blip r:embed="rId3" cstate="print"/>
          <a:srcRect l="7718" t="12514" r="31795" b="20358"/>
          <a:stretch>
            <a:fillRect/>
          </a:stretch>
        </p:blipFill>
        <p:spPr bwMode="auto">
          <a:xfrm>
            <a:off x="6875463" y="4365625"/>
            <a:ext cx="19462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omron-c24kids-mask+puppets.png"/>
          <p:cNvPicPr>
            <a:picLocks noChangeAspect="1"/>
          </p:cNvPicPr>
          <p:nvPr/>
        </p:nvPicPr>
        <p:blipFill>
          <a:blip r:embed="rId4" cstate="print"/>
          <a:srcRect l="39694" t="28265" r="28172" b="39937"/>
          <a:stretch>
            <a:fillRect/>
          </a:stretch>
        </p:blipFill>
        <p:spPr bwMode="auto">
          <a:xfrm>
            <a:off x="5292725" y="5013325"/>
            <a:ext cx="1225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Прямоугольник 1"/>
          <p:cNvSpPr>
            <a:spLocks noChangeArrowheads="1"/>
          </p:cNvSpPr>
          <p:nvPr/>
        </p:nvSpPr>
        <p:spPr bwMode="auto">
          <a:xfrm>
            <a:off x="468313" y="1557338"/>
            <a:ext cx="79200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solidFill>
                  <a:srgbClr val="0071BC"/>
                </a:solidFill>
                <a:latin typeface="Myriad Pro" pitchFamily="34" charset="0"/>
                <a:cs typeface="Arial" pitchFamily="34" charset="0"/>
              </a:rPr>
              <a:t>Комплектация</a:t>
            </a:r>
            <a:r>
              <a:rPr lang="en-US" sz="2500">
                <a:solidFill>
                  <a:srgbClr val="0071BC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ru-RU" sz="2500">
                <a:solidFill>
                  <a:srgbClr val="0071BC"/>
                </a:solidFill>
                <a:latin typeface="Myriad Pro" pitchFamily="34" charset="0"/>
                <a:cs typeface="Arial" pitchFamily="34" charset="0"/>
              </a:rPr>
              <a:t>и обработка</a:t>
            </a:r>
          </a:p>
        </p:txBody>
      </p:sp>
      <p:sp>
        <p:nvSpPr>
          <p:cNvPr id="37894" name="Прямоугольник 5"/>
          <p:cNvSpPr>
            <a:spLocks noChangeArrowheads="1"/>
          </p:cNvSpPr>
          <p:nvPr/>
        </p:nvSpPr>
        <p:spPr bwMode="auto">
          <a:xfrm>
            <a:off x="611188" y="2349500"/>
            <a:ext cx="3816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Myriad Pro" pitchFamily="34" charset="0"/>
                <a:cs typeface="Arial" pitchFamily="34" charset="0"/>
              </a:rPr>
              <a:t>КИПЯЧЕНИЕ до 20 минут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Камера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Загубник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Насадка для носа</a:t>
            </a:r>
            <a:endParaRPr lang="ru-RU"/>
          </a:p>
        </p:txBody>
      </p:sp>
      <p:sp>
        <p:nvSpPr>
          <p:cNvPr id="37895" name="Прямоугольник 6"/>
          <p:cNvSpPr>
            <a:spLocks noChangeArrowheads="1"/>
          </p:cNvSpPr>
          <p:nvPr/>
        </p:nvSpPr>
        <p:spPr bwMode="auto">
          <a:xfrm>
            <a:off x="611188" y="4149725"/>
            <a:ext cx="38163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Myriad Pro" pitchFamily="34" charset="0"/>
                <a:cs typeface="Arial" pitchFamily="34" charset="0"/>
              </a:rPr>
              <a:t>ХОЛОДНАЯ ДЕЗИНФЕКЦИЯ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Маски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Игрушки</a:t>
            </a:r>
            <a:endParaRPr lang="ru-RU"/>
          </a:p>
        </p:txBody>
      </p:sp>
      <p:sp>
        <p:nvSpPr>
          <p:cNvPr id="37896" name="Прямоугольник 7"/>
          <p:cNvSpPr>
            <a:spLocks noChangeArrowheads="1"/>
          </p:cNvSpPr>
          <p:nvPr/>
        </p:nvSpPr>
        <p:spPr bwMode="auto">
          <a:xfrm>
            <a:off x="684213" y="5445125"/>
            <a:ext cx="3816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Myriad Pro" pitchFamily="34" charset="0"/>
                <a:cs typeface="Arial" pitchFamily="34" charset="0"/>
              </a:rPr>
              <a:t>ЗАМЕНА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solidFill>
                  <a:srgbClr val="0071BC"/>
                </a:solidFill>
                <a:cs typeface="Arial" pitchFamily="34" charset="0"/>
              </a:rPr>
              <a:t>Фильтры</a:t>
            </a:r>
          </a:p>
        </p:txBody>
      </p:sp>
      <p:sp>
        <p:nvSpPr>
          <p:cNvPr id="37897" name="Прямоугольник 8"/>
          <p:cNvSpPr>
            <a:spLocks noChangeArrowheads="1"/>
          </p:cNvSpPr>
          <p:nvPr/>
        </p:nvSpPr>
        <p:spPr bwMode="auto">
          <a:xfrm>
            <a:off x="611188" y="6237288"/>
            <a:ext cx="453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1BC"/>
                </a:solidFill>
                <a:cs typeface="Arial" pitchFamily="34" charset="0"/>
              </a:rPr>
              <a:t>Воздушный шланг не требует обработки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2"/>
          <p:cNvSpPr>
            <a:spLocks noChangeArrowheads="1"/>
          </p:cNvSpPr>
          <p:nvPr/>
        </p:nvSpPr>
        <p:spPr bwMode="gray">
          <a:xfrm>
            <a:off x="127000" y="2000250"/>
            <a:ext cx="2730500" cy="3000375"/>
          </a:xfrm>
          <a:prstGeom prst="flowChartAlternateProcess">
            <a:avLst/>
          </a:prstGeom>
          <a:gradFill rotWithShape="1">
            <a:gsLst>
              <a:gs pos="0">
                <a:srgbClr val="E3E3E3"/>
              </a:gs>
              <a:gs pos="50000">
                <a:srgbClr val="FFFFFF"/>
              </a:gs>
              <a:gs pos="100000">
                <a:srgbClr val="E3E3E3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Title 21"/>
          <p:cNvSpPr txBox="1">
            <a:spLocks/>
          </p:cNvSpPr>
          <p:nvPr/>
        </p:nvSpPr>
        <p:spPr>
          <a:xfrm>
            <a:off x="395288" y="333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altLang="ja-JP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Алгоритм подбора небулайзера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 </a:t>
            </a:r>
            <a:endParaRPr lang="ru-RU" altLang="ja-JP" sz="24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27825F-2EC8-48CD-9DEF-C41B6AC31208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8C20C-60C4-4168-9543-9065F99B1827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black">
          <a:xfrm>
            <a:off x="2921000" y="1639888"/>
            <a:ext cx="5494338" cy="693737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005118" y="1498254"/>
            <a:ext cx="428104" cy="359360"/>
            <a:chOff x="624" y="672"/>
            <a:chExt cx="2091" cy="240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10" name="AutoShape 22"/>
            <p:cNvSpPr>
              <a:spLocks noChangeArrowheads="1"/>
            </p:cNvSpPr>
            <p:nvPr/>
          </p:nvSpPr>
          <p:spPr bwMode="gray">
            <a:xfrm>
              <a:off x="624" y="672"/>
              <a:ext cx="2091" cy="240"/>
            </a:xfrm>
            <a:prstGeom prst="roundRect">
              <a:avLst>
                <a:gd name="adj" fmla="val 2791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11" name="AutoShape 23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42"/>
          <p:cNvSpPr>
            <a:spLocks noChangeArrowheads="1"/>
          </p:cNvSpPr>
          <p:nvPr/>
        </p:nvSpPr>
        <p:spPr bwMode="white">
          <a:xfrm>
            <a:off x="3017838" y="1428750"/>
            <a:ext cx="41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black">
          <a:xfrm>
            <a:off x="3398838" y="1824038"/>
            <a:ext cx="482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Кому рекомендован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небулайзер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black">
          <a:xfrm>
            <a:off x="2921000" y="2481263"/>
            <a:ext cx="5494338" cy="693737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005119" y="2384226"/>
            <a:ext cx="428104" cy="359360"/>
            <a:chOff x="624" y="672"/>
            <a:chExt cx="1773" cy="240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27" name="Rectangle 42"/>
          <p:cNvSpPr>
            <a:spLocks noChangeArrowheads="1"/>
          </p:cNvSpPr>
          <p:nvPr/>
        </p:nvSpPr>
        <p:spPr bwMode="white">
          <a:xfrm>
            <a:off x="3017838" y="2324100"/>
            <a:ext cx="41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black">
          <a:xfrm>
            <a:off x="3398838" y="2671763"/>
            <a:ext cx="469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Как часто будет использоваться?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black">
          <a:xfrm>
            <a:off x="2921000" y="3340100"/>
            <a:ext cx="5494338" cy="885825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005119" y="3286117"/>
            <a:ext cx="435050" cy="338182"/>
            <a:chOff x="624" y="686"/>
            <a:chExt cx="1510" cy="22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31" name="AutoShape 22"/>
            <p:cNvSpPr>
              <a:spLocks noChangeArrowheads="1"/>
            </p:cNvSpPr>
            <p:nvPr/>
          </p:nvSpPr>
          <p:spPr bwMode="gray">
            <a:xfrm>
              <a:off x="624" y="686"/>
              <a:ext cx="1510" cy="226"/>
            </a:xfrm>
            <a:prstGeom prst="roundRect">
              <a:avLst>
                <a:gd name="adj" fmla="val 2791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2" name="AutoShape 23"/>
            <p:cNvSpPr>
              <a:spLocks noChangeArrowheads="1"/>
            </p:cNvSpPr>
            <p:nvPr/>
          </p:nvSpPr>
          <p:spPr bwMode="gray">
            <a:xfrm>
              <a:off x="695" y="693"/>
              <a:ext cx="1386" cy="6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33" name="Rectangle 42"/>
          <p:cNvSpPr>
            <a:spLocks noChangeArrowheads="1"/>
          </p:cNvSpPr>
          <p:nvPr/>
        </p:nvSpPr>
        <p:spPr bwMode="white">
          <a:xfrm>
            <a:off x="3017838" y="3214688"/>
            <a:ext cx="415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black">
          <a:xfrm>
            <a:off x="3398838" y="3357563"/>
            <a:ext cx="4381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Необходимо ли иметь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небулайзер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всегда с собой?</a:t>
            </a:r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black">
          <a:xfrm>
            <a:off x="2921000" y="4392613"/>
            <a:ext cx="5494338" cy="965200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005118" y="4289333"/>
            <a:ext cx="428104" cy="359131"/>
            <a:chOff x="624" y="672"/>
            <a:chExt cx="1232" cy="240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37" name="AutoShape 22"/>
            <p:cNvSpPr>
              <a:spLocks noChangeArrowheads="1"/>
            </p:cNvSpPr>
            <p:nvPr/>
          </p:nvSpPr>
          <p:spPr bwMode="gray">
            <a:xfrm>
              <a:off x="624" y="672"/>
              <a:ext cx="1232" cy="240"/>
            </a:xfrm>
            <a:prstGeom prst="roundRect">
              <a:avLst>
                <a:gd name="adj" fmla="val 27917"/>
              </a:avLst>
            </a:prstGeom>
            <a:grpFill/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gray">
            <a:xfrm>
              <a:off x="636" y="674"/>
              <a:ext cx="1220" cy="11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white">
          <a:xfrm>
            <a:off x="3017838" y="4252913"/>
            <a:ext cx="404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black">
          <a:xfrm>
            <a:off x="3398838" y="4448175"/>
            <a:ext cx="495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Какой препарат будет использоваться в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небулайзере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</a:p>
        </p:txBody>
      </p:sp>
      <p:pic>
        <p:nvPicPr>
          <p:cNvPr id="48149" name="Picture 21" descr="C:\Documents and Settings\All Users\Documents\Work\Omron\Фото для презентации\Заготовки\vlcsnap-53798.jpg"/>
          <p:cNvPicPr>
            <a:picLocks noChangeAspect="1" noChangeArrowheads="1"/>
          </p:cNvPicPr>
          <p:nvPr/>
        </p:nvPicPr>
        <p:blipFill>
          <a:blip r:embed="rId3" cstate="print"/>
          <a:srcRect r="10647"/>
          <a:stretch>
            <a:fillRect/>
          </a:stretch>
        </p:blipFill>
        <p:spPr bwMode="auto">
          <a:xfrm>
            <a:off x="220134" y="2133600"/>
            <a:ext cx="2551384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1397000"/>
          <a:ext cx="8568952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1"/>
          <p:cNvSpPr txBox="1">
            <a:spLocks/>
          </p:cNvSpPr>
          <p:nvPr/>
        </p:nvSpPr>
        <p:spPr>
          <a:xfrm>
            <a:off x="0" y="404813"/>
            <a:ext cx="8305800" cy="5000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altLang="ja-JP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Алгоритм подбора небулайзера</a:t>
            </a: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altLang="ja-JP" sz="3600" dirty="0">
                <a:solidFill>
                  <a:srgbClr val="C52A15"/>
                </a:solidFill>
                <a:latin typeface="+mj-lt"/>
                <a:ea typeface="+mj-ea"/>
                <a:cs typeface="+mj-cs"/>
              </a:rPr>
              <a:t> </a:t>
            </a:r>
            <a:endParaRPr lang="ru-RU" altLang="ja-JP" sz="24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altLang="ja-JP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3600" dirty="0">
              <a:solidFill>
                <a:srgbClr val="C52A15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6" descr="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1403350" y="2852738"/>
            <a:ext cx="624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Myriad Pro" pitchFamily="34" charset="0"/>
              </a:rPr>
              <a:t>ПИКФЛУОМЕТР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619250" y="1052513"/>
            <a:ext cx="6048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1BC"/>
                </a:solidFill>
                <a:latin typeface="Myriad Pro" pitchFamily="34" charset="0"/>
              </a:rPr>
              <a:t>Для чего нужна пикфлоуметрия? </a:t>
            </a:r>
          </a:p>
        </p:txBody>
      </p:sp>
      <p:sp>
        <p:nvSpPr>
          <p:cNvPr id="41987" name="Прямоугольник 4"/>
          <p:cNvSpPr>
            <a:spLocks noChangeArrowheads="1"/>
          </p:cNvSpPr>
          <p:nvPr/>
        </p:nvSpPr>
        <p:spPr bwMode="auto">
          <a:xfrm>
            <a:off x="5148263" y="3357563"/>
            <a:ext cx="39957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 </a:t>
            </a:r>
            <a:endParaRPr lang="ru-RU" sz="2400"/>
          </a:p>
          <a:p>
            <a:endParaRPr lang="ru-RU" sz="2400"/>
          </a:p>
        </p:txBody>
      </p:sp>
      <p:pic>
        <p:nvPicPr>
          <p:cNvPr id="41988" name="Picture 2" descr="F:\0фото пикфлоу (Сафенин)\_MG_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24175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395288" y="1844675"/>
            <a:ext cx="6761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                          </a:t>
            </a:r>
            <a:r>
              <a:rPr lang="ru-RU" sz="2400" b="1"/>
              <a:t>Пикфлоуметр </a:t>
            </a:r>
            <a:r>
              <a:rPr lang="ru-RU" sz="2400"/>
              <a:t>– </a:t>
            </a:r>
          </a:p>
          <a:p>
            <a:r>
              <a:rPr lang="ru-RU" sz="2400"/>
              <a:t>определяет Пиковую Скорость Выдоха, л/мин</a:t>
            </a:r>
          </a:p>
        </p:txBody>
      </p:sp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5292725" y="3357563"/>
            <a:ext cx="38512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ПСВ </a:t>
            </a:r>
            <a:r>
              <a:rPr lang="ru-RU"/>
              <a:t>- максимальная скорость,</a:t>
            </a:r>
          </a:p>
          <a:p>
            <a:r>
              <a:rPr lang="ru-RU"/>
              <a:t> с которой воздух может выходить </a:t>
            </a:r>
          </a:p>
          <a:p>
            <a:r>
              <a:rPr lang="ru-RU"/>
              <a:t>из дыхательных путей во время</a:t>
            </a:r>
          </a:p>
          <a:p>
            <a:r>
              <a:rPr lang="ru-RU"/>
              <a:t> максимально быстрого выдоха</a:t>
            </a:r>
          </a:p>
          <a:p>
            <a:r>
              <a:rPr lang="ru-RU"/>
              <a:t> после максимально глубокого вдоха</a:t>
            </a:r>
          </a:p>
          <a:p>
            <a:r>
              <a:rPr lang="ru-RU"/>
              <a:t>(форсированный выдох)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258888" y="1052513"/>
            <a:ext cx="7129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1BC"/>
                </a:solidFill>
                <a:latin typeface="Myriad Pro" pitchFamily="34" charset="0"/>
              </a:rPr>
              <a:t>Как пользоваться пикфлоуметром?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450" y="2492375"/>
            <a:ext cx="6824663" cy="3786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ru-RU" sz="2400" b="1" dirty="0"/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dirty="0"/>
              <a:t>Регулярно и постоянно</a:t>
            </a:r>
          </a:p>
          <a:p>
            <a:pPr>
              <a:buFont typeface="Wingdings" pitchFamily="2" charset="2"/>
              <a:buChar char="v"/>
              <a:defRPr/>
            </a:pPr>
            <a:endParaRPr lang="ru-RU" sz="2400" dirty="0"/>
          </a:p>
          <a:p>
            <a:pPr>
              <a:buFont typeface="Wingdings" pitchFamily="2" charset="2"/>
              <a:buChar char="v"/>
              <a:defRPr/>
            </a:pPr>
            <a:r>
              <a:rPr lang="ru-RU" sz="2400" dirty="0"/>
              <a:t>Измерение проводится </a:t>
            </a:r>
            <a:r>
              <a:rPr lang="ru-RU" sz="2400" b="1" dirty="0"/>
              <a:t>2</a:t>
            </a:r>
            <a:r>
              <a:rPr lang="ru-RU" sz="2400" dirty="0"/>
              <a:t> раза в день(минимум):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      </a:t>
            </a:r>
            <a:r>
              <a:rPr lang="ru-RU" sz="2400" b="1" dirty="0"/>
              <a:t>утром </a:t>
            </a:r>
            <a:r>
              <a:rPr lang="ru-RU" sz="2400" dirty="0"/>
              <a:t>- сразу после пробуждения,</a:t>
            </a:r>
          </a:p>
          <a:p>
            <a:pPr>
              <a:defRPr/>
            </a:pPr>
            <a:r>
              <a:rPr lang="ru-RU" sz="2400" dirty="0"/>
              <a:t>     </a:t>
            </a:r>
            <a:r>
              <a:rPr lang="ru-RU" sz="2400" b="1" dirty="0"/>
              <a:t> вечером </a:t>
            </a:r>
            <a:r>
              <a:rPr lang="ru-RU" sz="2400" dirty="0"/>
              <a:t>- перед сном, до приема лекарств</a:t>
            </a:r>
          </a:p>
          <a:p>
            <a:pPr>
              <a:defRPr/>
            </a:pPr>
            <a:endParaRPr lang="ru-RU" sz="2400" dirty="0"/>
          </a:p>
          <a:p>
            <a:pPr>
              <a:buFont typeface="Wingdings" pitchFamily="2" charset="2"/>
              <a:buChar char="v"/>
              <a:defRPr/>
            </a:pPr>
            <a:r>
              <a:rPr lang="ru-RU" sz="2400" dirty="0"/>
              <a:t>В положении </a:t>
            </a:r>
            <a:r>
              <a:rPr lang="ru-RU" sz="2400" b="1" dirty="0"/>
              <a:t>стоя</a:t>
            </a:r>
            <a:r>
              <a:rPr lang="ru-RU" sz="2400" dirty="0"/>
              <a:t> или сидя</a:t>
            </a:r>
          </a:p>
          <a:p>
            <a:pPr>
              <a:buFont typeface="Wingdings" pitchFamily="2" charset="2"/>
              <a:buChar char="v"/>
              <a:defRPr/>
            </a:pPr>
            <a:endParaRPr lang="ru-RU" sz="2400" dirty="0"/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1187450" y="1844675"/>
            <a:ext cx="3694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Требования к измерению</a:t>
            </a:r>
            <a:r>
              <a:rPr lang="ru-RU" b="1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1258888" y="1412875"/>
            <a:ext cx="7129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1BC"/>
                </a:solidFill>
                <a:latin typeface="Myriad Pro" pitchFamily="34" charset="0"/>
              </a:rPr>
              <a:t>Как пользоваться пикфлоуметром? </a:t>
            </a:r>
          </a:p>
        </p:txBody>
      </p:sp>
      <p:pic>
        <p:nvPicPr>
          <p:cNvPr id="44035" name="Picture 3" descr="C:\Users\guest_on\YandexDisk\Скриншоты\2014-10-09 15-15-33 _MG_1776 - Средство просмотра фотографий Window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636838"/>
            <a:ext cx="31051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288" y="2997200"/>
            <a:ext cx="5095875" cy="19383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1. Возьмите </a:t>
            </a:r>
            <a:r>
              <a:rPr lang="ru-RU" sz="2400" dirty="0" err="1"/>
              <a:t>пикфлоуметр</a:t>
            </a:r>
            <a:r>
              <a:rPr lang="ru-RU" sz="2400" dirty="0"/>
              <a:t> в руки</a:t>
            </a:r>
          </a:p>
          <a:p>
            <a:pPr>
              <a:buFont typeface="Wingdings" pitchFamily="2" charset="2"/>
              <a:buChar char="v"/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2. Отведите стрелку на начало шкалы</a:t>
            </a:r>
          </a:p>
          <a:p>
            <a:pPr>
              <a:buFont typeface="Wingdings" pitchFamily="2" charset="2"/>
              <a:buChar char="v"/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331913" y="1125538"/>
            <a:ext cx="71278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1BC"/>
                </a:solidFill>
                <a:latin typeface="Myriad Pro" pitchFamily="34" charset="0"/>
              </a:rPr>
              <a:t>Как пользоваться пикфлоуметром?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25688"/>
            <a:ext cx="4564062" cy="378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3. Сделайте глубокий вдох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4. Обхватите загубник губами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5.Держите </a:t>
            </a:r>
            <a:r>
              <a:rPr lang="ru-RU" sz="2400" dirty="0" err="1"/>
              <a:t>пикфлоуметр</a:t>
            </a:r>
            <a:r>
              <a:rPr lang="ru-RU" sz="2400" dirty="0"/>
              <a:t> в</a:t>
            </a:r>
          </a:p>
          <a:p>
            <a:pPr>
              <a:defRPr/>
            </a:pPr>
            <a:r>
              <a:rPr lang="ru-RU" sz="2400" dirty="0"/>
              <a:t>     горизонтальном положении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6. Изо  всех  сил резко выдохните</a:t>
            </a:r>
          </a:p>
          <a:p>
            <a:pPr>
              <a:defRPr/>
            </a:pPr>
            <a:endParaRPr lang="ru-RU" sz="2400" dirty="0"/>
          </a:p>
        </p:txBody>
      </p:sp>
      <p:pic>
        <p:nvPicPr>
          <p:cNvPr id="45060" name="Picture 2" descr="D:\документы\Для АЗ\Фото  с пикфлоу для дневника Аз\_MG_1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221163"/>
            <a:ext cx="30257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 descr="F:\0фото пикфлоу (Сафенин)\_MG_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036763"/>
            <a:ext cx="30257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1427163"/>
            <a:ext cx="79708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3111500" y="1998663"/>
            <a:ext cx="1016000" cy="64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752850" y="2162175"/>
            <a:ext cx="2187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66FF"/>
                </a:solidFill>
              </a:rPr>
              <a:t>Группа Компаний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323850" y="1196975"/>
            <a:ext cx="50403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3200" b="1" dirty="0">
              <a:solidFill>
                <a:srgbClr val="0070C0"/>
              </a:solidFill>
              <a:latin typeface="Myriad Pro" pitchFamily="34" charset="0"/>
              <a:ea typeface="+mj-ea"/>
              <a:cs typeface="+mj-cs"/>
            </a:endParaRPr>
          </a:p>
        </p:txBody>
      </p:sp>
      <p:graphicFrame>
        <p:nvGraphicFramePr>
          <p:cNvPr id="34" name="Схема 33"/>
          <p:cNvGraphicFramePr/>
          <p:nvPr/>
        </p:nvGraphicFramePr>
        <p:xfrm>
          <a:off x="611560" y="1268760"/>
          <a:ext cx="72008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187450" y="620713"/>
            <a:ext cx="7129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yriad Pro" pitchFamily="34" charset="0"/>
              </a:rPr>
              <a:t>Как пользоваться пикфлоуметром?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1844675"/>
            <a:ext cx="4346575" cy="452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7. Смотрим результат на шкале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8. Повторяем  предыдущие</a:t>
            </a:r>
          </a:p>
          <a:p>
            <a:pPr>
              <a:defRPr/>
            </a:pPr>
            <a:r>
              <a:rPr lang="ru-RU" sz="2400" dirty="0"/>
              <a:t>    действия  еще 2 раза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9. Выбираем из 3 попыток</a:t>
            </a:r>
          </a:p>
          <a:p>
            <a:pPr>
              <a:defRPr/>
            </a:pPr>
            <a:r>
              <a:rPr lang="ru-RU" sz="2400" dirty="0"/>
              <a:t>     лучший показатель.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10. Лучший результат отмечаем</a:t>
            </a:r>
          </a:p>
          <a:p>
            <a:pPr>
              <a:defRPr/>
            </a:pPr>
            <a:r>
              <a:rPr lang="ru-RU" sz="2400" dirty="0"/>
              <a:t>       на специальном графике</a:t>
            </a:r>
          </a:p>
          <a:p>
            <a:pPr>
              <a:defRPr/>
            </a:pPr>
            <a:endParaRPr lang="ru-RU" sz="2400" dirty="0"/>
          </a:p>
        </p:txBody>
      </p:sp>
      <p:pic>
        <p:nvPicPr>
          <p:cNvPr id="46084" name="Picture 2" descr="D:\документы\Для АЗ\Фото  с пикфлоу для дневника Аз\_MG_1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820863"/>
            <a:ext cx="31686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F:\0фото пикфлоу (Сафенин)\_MG_1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4149725"/>
            <a:ext cx="3205163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1331913" y="1268413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1BC"/>
                </a:solidFill>
                <a:latin typeface="Myriad Pro" pitchFamily="34" charset="0"/>
              </a:rPr>
              <a:t>Как пользоваться пикфлоуметром?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91440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323850" y="5949950"/>
            <a:ext cx="699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i="1"/>
              <a:t>Оптимальное показание ПСВ определяется индивидуально </a:t>
            </a:r>
          </a:p>
          <a:p>
            <a:pPr>
              <a:buFont typeface="Arial" pitchFamily="34" charset="0"/>
              <a:buChar char="•"/>
            </a:pPr>
            <a:r>
              <a:rPr lang="ru-RU" i="1"/>
              <a:t>Вашим лечащим врачом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611188" y="1989138"/>
            <a:ext cx="82819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Для простоты оценки результатов измерения </a:t>
            </a:r>
          </a:p>
          <a:p>
            <a:pPr algn="ctr"/>
            <a:r>
              <a:rPr lang="ru-RU" sz="2400"/>
              <a:t>в  конструкции предусмотрена трехзонная система контроля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C:\Users\UlyaKuz\Desktop\Peak_Flow_20_frei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989138"/>
            <a:ext cx="38163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84438" y="1196975"/>
            <a:ext cx="4679950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ru-RU" altLang="ja-JP" sz="2000" b="1" dirty="0">
                <a:solidFill>
                  <a:srgbClr val="0071BC"/>
                </a:solidFill>
                <a:ea typeface="+mj-ea"/>
                <a:cs typeface="Arial" panose="020B0604020202020204" pitchFamily="34" charset="0"/>
              </a:rPr>
              <a:t>ПИКФЛОУМЕТР О</a:t>
            </a:r>
            <a:r>
              <a:rPr lang="en-US" altLang="ja-JP" sz="2000" b="1" dirty="0">
                <a:solidFill>
                  <a:srgbClr val="0071BC"/>
                </a:solidFill>
                <a:ea typeface="+mj-ea"/>
                <a:cs typeface="Arial" panose="020B0604020202020204" pitchFamily="34" charset="0"/>
              </a:rPr>
              <a:t>MRON PFM 20</a:t>
            </a:r>
            <a:endParaRPr lang="ru-RU" altLang="ja-JP" sz="2000" b="1" dirty="0">
              <a:solidFill>
                <a:srgbClr val="0071BC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8132" name="Прямоугольник 37"/>
          <p:cNvSpPr>
            <a:spLocks noChangeArrowheads="1"/>
          </p:cNvSpPr>
          <p:nvPr/>
        </p:nvSpPr>
        <p:spPr bwMode="auto">
          <a:xfrm>
            <a:off x="6084888" y="2420938"/>
            <a:ext cx="2698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Подходит для взрослых и детей (диапазон измерений 60-800 л/мин)</a:t>
            </a:r>
          </a:p>
        </p:txBody>
      </p:sp>
      <p:sp>
        <p:nvSpPr>
          <p:cNvPr id="48133" name="Прямоугольник 37"/>
          <p:cNvSpPr>
            <a:spLocks noChangeArrowheads="1"/>
          </p:cNvSpPr>
          <p:nvPr/>
        </p:nvSpPr>
        <p:spPr bwMode="auto">
          <a:xfrm>
            <a:off x="6084888" y="3757613"/>
            <a:ext cx="269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Европейская шкала</a:t>
            </a:r>
          </a:p>
        </p:txBody>
      </p:sp>
      <p:sp>
        <p:nvSpPr>
          <p:cNvPr id="48134" name="Прямоугольник 37"/>
          <p:cNvSpPr>
            <a:spLocks noChangeArrowheads="1"/>
          </p:cNvSpPr>
          <p:nvPr/>
        </p:nvSpPr>
        <p:spPr bwMode="auto">
          <a:xfrm>
            <a:off x="6084888" y="4605338"/>
            <a:ext cx="26987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Трехзонная система контроля</a:t>
            </a:r>
          </a:p>
        </p:txBody>
      </p:sp>
      <p:sp>
        <p:nvSpPr>
          <p:cNvPr id="9" name="Овал 8"/>
          <p:cNvSpPr/>
          <p:nvPr/>
        </p:nvSpPr>
        <p:spPr>
          <a:xfrm>
            <a:off x="5530850" y="2781300"/>
            <a:ext cx="3349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32438" y="3757613"/>
            <a:ext cx="334962" cy="334962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80063" y="4724400"/>
            <a:ext cx="334962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39975" y="1412875"/>
            <a:ext cx="4679950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ru-RU" altLang="ja-JP" sz="2000" b="1" dirty="0">
                <a:solidFill>
                  <a:srgbClr val="0071BC"/>
                </a:solidFill>
                <a:ea typeface="+mj-ea"/>
                <a:cs typeface="Arial" panose="020B0604020202020204" pitchFamily="34" charset="0"/>
              </a:rPr>
              <a:t>ПИКФЛОУМЕТР О</a:t>
            </a:r>
            <a:r>
              <a:rPr lang="en-US" altLang="ja-JP" sz="2000" b="1" dirty="0">
                <a:solidFill>
                  <a:srgbClr val="0071BC"/>
                </a:solidFill>
                <a:ea typeface="+mj-ea"/>
                <a:cs typeface="Arial" panose="020B0604020202020204" pitchFamily="34" charset="0"/>
              </a:rPr>
              <a:t>MRON PFM 20</a:t>
            </a:r>
            <a:endParaRPr lang="ru-RU" altLang="ja-JP" sz="2000" b="1" dirty="0">
              <a:solidFill>
                <a:srgbClr val="0071BC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9155" name="Прямоугольник 37"/>
          <p:cNvSpPr>
            <a:spLocks noChangeArrowheads="1"/>
          </p:cNvSpPr>
          <p:nvPr/>
        </p:nvSpPr>
        <p:spPr bwMode="auto">
          <a:xfrm>
            <a:off x="6084888" y="2133600"/>
            <a:ext cx="269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Простой в использовании</a:t>
            </a:r>
          </a:p>
        </p:txBody>
      </p:sp>
      <p:sp>
        <p:nvSpPr>
          <p:cNvPr id="49156" name="Прямоугольник 37"/>
          <p:cNvSpPr>
            <a:spLocks noChangeArrowheads="1"/>
          </p:cNvSpPr>
          <p:nvPr/>
        </p:nvSpPr>
        <p:spPr bwMode="auto">
          <a:xfrm>
            <a:off x="6156325" y="5445125"/>
            <a:ext cx="269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2 года гарантии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5435600" y="3357563"/>
            <a:ext cx="334963" cy="334962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461000" y="4333875"/>
            <a:ext cx="3349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08625" y="5470525"/>
            <a:ext cx="3349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435600" y="2276475"/>
            <a:ext cx="334963" cy="334963"/>
          </a:xfrm>
          <a:prstGeom prst="ellipse">
            <a:avLst/>
          </a:prstGeom>
          <a:solidFill>
            <a:srgbClr val="2E6EB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1" name="Прямоугольник 37"/>
          <p:cNvSpPr>
            <a:spLocks noChangeArrowheads="1"/>
          </p:cNvSpPr>
          <p:nvPr/>
        </p:nvSpPr>
        <p:spPr bwMode="auto">
          <a:xfrm>
            <a:off x="6084888" y="3284538"/>
            <a:ext cx="2698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Откидывающаяся ручка</a:t>
            </a:r>
          </a:p>
        </p:txBody>
      </p:sp>
      <p:sp>
        <p:nvSpPr>
          <p:cNvPr id="49162" name="Прямоугольник 37"/>
          <p:cNvSpPr>
            <a:spLocks noChangeArrowheads="1"/>
          </p:cNvSpPr>
          <p:nvPr/>
        </p:nvSpPr>
        <p:spPr bwMode="auto">
          <a:xfrm>
            <a:off x="6156325" y="4005263"/>
            <a:ext cx="269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71550"/>
            <a:r>
              <a:rPr lang="ru-RU" sz="1600" b="1">
                <a:solidFill>
                  <a:srgbClr val="0070C0"/>
                </a:solidFill>
                <a:cs typeface="Arial" pitchFamily="34" charset="0"/>
              </a:rPr>
              <a:t>Возможность использования одноразовых загубников</a:t>
            </a:r>
          </a:p>
        </p:txBody>
      </p:sp>
      <p:pic>
        <p:nvPicPr>
          <p:cNvPr id="49163" name="Picture 2" descr="F:\0фото пикфлоу (Сафенин)\_MG_1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420938"/>
            <a:ext cx="489743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4"/>
          <p:cNvSpPr txBox="1">
            <a:spLocks noGrp="1"/>
          </p:cNvSpPr>
          <p:nvPr/>
        </p:nvSpPr>
        <p:spPr bwMode="auto">
          <a:xfrm>
            <a:off x="0" y="6492875"/>
            <a:ext cx="9715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863BEBFA-DCBB-429F-868A-FB56A49EFA19}" type="datetime1">
              <a:rPr lang="ru-RU" sz="1200">
                <a:solidFill>
                  <a:srgbClr val="1D71B8"/>
                </a:solidFill>
                <a:latin typeface="Cambria" pitchFamily="18" charset="0"/>
              </a:rPr>
              <a:pPr/>
              <a:t>29.03.2016</a:t>
            </a:fld>
            <a:endParaRPr lang="ru-RU" sz="1200">
              <a:solidFill>
                <a:srgbClr val="1D71B8"/>
              </a:solidFill>
              <a:latin typeface="Cambria" pitchFamily="18" charset="0"/>
            </a:endParaRPr>
          </a:p>
        </p:txBody>
      </p:sp>
      <p:sp>
        <p:nvSpPr>
          <p:cNvPr id="16" name="Slide Number Placeholder 15"/>
          <p:cNvSpPr txBox="1">
            <a:spLocks noGrp="1"/>
          </p:cNvSpPr>
          <p:nvPr/>
        </p:nvSpPr>
        <p:spPr>
          <a:xfrm>
            <a:off x="7367588" y="6169025"/>
            <a:ext cx="1347787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FFB6D3B-A16A-4C1A-AD18-8196311C8148}" type="slidenum">
              <a:rPr lang="ru-RU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pPr algn="r">
                <a:defRPr/>
              </a:pPr>
              <a:t>5</a:t>
            </a:fld>
            <a:endParaRPr lang="ru-RU" sz="1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8196" name="AutoShape 2"/>
          <p:cNvSpPr>
            <a:spLocks noChangeArrowheads="1"/>
          </p:cNvSpPr>
          <p:nvPr/>
        </p:nvSpPr>
        <p:spPr bwMode="gray">
          <a:xfrm rot="5400000">
            <a:off x="2835276" y="1349375"/>
            <a:ext cx="1657350" cy="1641475"/>
          </a:xfrm>
          <a:prstGeom prst="triangle">
            <a:avLst>
              <a:gd name="adj" fmla="val 54829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6" name="AutoShape 20"/>
          <p:cNvSpPr>
            <a:spLocks noChangeArrowheads="1"/>
          </p:cNvSpPr>
          <p:nvPr/>
        </p:nvSpPr>
        <p:spPr bwMode="auto">
          <a:xfrm>
            <a:off x="5795963" y="5661025"/>
            <a:ext cx="2520950" cy="936625"/>
          </a:xfrm>
          <a:prstGeom prst="wedgeRectCallout">
            <a:avLst>
              <a:gd name="adj1" fmla="val -75634"/>
              <a:gd name="adj2" fmla="val -11963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/>
          <a:lstStyle/>
          <a:p>
            <a:pPr algn="ctr"/>
            <a:r>
              <a:rPr lang="ru-RU" sz="1600" b="1">
                <a:solidFill>
                  <a:srgbClr val="0070C0"/>
                </a:solidFill>
                <a:latin typeface="Myriad Pro" pitchFamily="34" charset="0"/>
              </a:rPr>
              <a:t>Оплачиваются только </a:t>
            </a:r>
          </a:p>
          <a:p>
            <a:pPr algn="ctr"/>
            <a:r>
              <a:rPr lang="ru-RU" sz="1600" b="1">
                <a:solidFill>
                  <a:srgbClr val="0070C0"/>
                </a:solidFill>
                <a:latin typeface="Myriad Pro" pitchFamily="34" charset="0"/>
              </a:rPr>
              <a:t>заменяемые детали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4E8EB-C5E2-4C0D-A65A-12F2E913C15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4716463" y="3284538"/>
            <a:ext cx="3709987" cy="715962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2E6EB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небулайзеры, </a:t>
            </a:r>
          </a:p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 термометры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250825" y="5699125"/>
            <a:ext cx="5041900" cy="715963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2E6EB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БЕСПЛАТНОЕ ПОЖИЗНЕННОЕ</a:t>
            </a:r>
          </a:p>
          <a:p>
            <a:pPr algn="ctr"/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ПОСЛЕГАРАНТИЙНОЕ ОБСУЛУЖИВАНИЕ</a:t>
            </a:r>
          </a:p>
        </p:txBody>
      </p:sp>
      <p:sp>
        <p:nvSpPr>
          <p:cNvPr id="8201" name="TextBox 26"/>
          <p:cNvSpPr txBox="1">
            <a:spLocks noChangeArrowheads="1"/>
          </p:cNvSpPr>
          <p:nvPr/>
        </p:nvSpPr>
        <p:spPr bwMode="auto">
          <a:xfrm>
            <a:off x="3492500" y="476250"/>
            <a:ext cx="3535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ja-JP" sz="2400" b="1" i="1">
                <a:solidFill>
                  <a:schemeClr val="bg1"/>
                </a:solidFill>
                <a:latin typeface="Myriad Pro" pitchFamily="34" charset="0"/>
                <a:ea typeface="HGP創英角ｺﾞｼｯｸUB"/>
                <a:cs typeface="HGP創英角ｺﾞｼｯｸUB"/>
              </a:rPr>
              <a:t>ГАРАНТИЙНЫЙ СРОК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716463" y="1484313"/>
            <a:ext cx="3709987" cy="1635125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2E6EB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электронные тонометры, </a:t>
            </a:r>
          </a:p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 шагомеры, </a:t>
            </a:r>
          </a:p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определители жировой ткани, </a:t>
            </a:r>
          </a:p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 весы,</a:t>
            </a:r>
          </a:p>
          <a:p>
            <a:pPr>
              <a:buFontTx/>
              <a:buChar char="-"/>
            </a:pPr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электромассажеры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4716463" y="4149725"/>
            <a:ext cx="3671887" cy="132715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2E6EB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- ирригатор,</a:t>
            </a:r>
          </a:p>
          <a:p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- звуковые зубные щетки,</a:t>
            </a:r>
          </a:p>
          <a:p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 - механические тонометры  </a:t>
            </a:r>
          </a:p>
          <a:p>
            <a:r>
              <a:rPr lang="ru-RU" b="1">
                <a:solidFill>
                  <a:srgbClr val="0070C0"/>
                </a:solidFill>
                <a:latin typeface="Myriad Pro" pitchFamily="34" charset="0"/>
              </a:rPr>
              <a:t>- стетофонендоскопы </a:t>
            </a:r>
          </a:p>
        </p:txBody>
      </p:sp>
      <p:pic>
        <p:nvPicPr>
          <p:cNvPr id="8204" name="Picture 1" descr="C:\Users\scarsoul\Pictures\54635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2" descr="C:\Users\scarsoul\Pictures\456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2708275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3" descr="C:\Users\scarsoul\Pictures\784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40767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2"/>
          <p:cNvSpPr>
            <a:spLocks noChangeArrowheads="1"/>
          </p:cNvSpPr>
          <p:nvPr/>
        </p:nvSpPr>
        <p:spPr bwMode="gray">
          <a:xfrm rot="5400000">
            <a:off x="3232151" y="2752725"/>
            <a:ext cx="863600" cy="1641475"/>
          </a:xfrm>
          <a:prstGeom prst="triangle">
            <a:avLst>
              <a:gd name="adj" fmla="val 54829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8" name="AutoShape 2"/>
          <p:cNvSpPr>
            <a:spLocks noChangeArrowheads="1"/>
          </p:cNvSpPr>
          <p:nvPr/>
        </p:nvSpPr>
        <p:spPr bwMode="gray">
          <a:xfrm rot="5400000">
            <a:off x="2980532" y="4012406"/>
            <a:ext cx="1366838" cy="1641475"/>
          </a:xfrm>
          <a:prstGeom prst="triangle">
            <a:avLst>
              <a:gd name="adj" fmla="val 54829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  <p:bldP spid="24" grpId="0" animBg="1"/>
      <p:bldP spid="26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6"/>
          <p:cNvSpPr>
            <a:spLocks noChangeArrowheads="1"/>
          </p:cNvSpPr>
          <p:nvPr/>
        </p:nvSpPr>
        <p:spPr bwMode="gray">
          <a:xfrm>
            <a:off x="2032000" y="785813"/>
            <a:ext cx="5080000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19" name="AutoShape 7"/>
          <p:cNvSpPr>
            <a:spLocks noChangeArrowheads="1"/>
          </p:cNvSpPr>
          <p:nvPr/>
        </p:nvSpPr>
        <p:spPr bwMode="gray">
          <a:xfrm>
            <a:off x="3302000" y="2259013"/>
            <a:ext cx="5157788" cy="4122737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3492500" y="2000250"/>
            <a:ext cx="2411413" cy="571500"/>
            <a:chOff x="624" y="672"/>
            <a:chExt cx="1773" cy="240"/>
          </a:xfrm>
        </p:grpSpPr>
        <p:sp>
          <p:nvSpPr>
            <p:cNvPr id="6155" name="AutoShape 5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7BB11B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28" name="AutoShape 6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29999"/>
                  </a:srgbClr>
                </a:gs>
                <a:gs pos="100000">
                  <a:srgbClr val="7BB11B">
                    <a:alpha val="2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" name="Title 21"/>
          <p:cNvSpPr txBox="1">
            <a:spLocks/>
          </p:cNvSpPr>
          <p:nvPr/>
        </p:nvSpPr>
        <p:spPr>
          <a:xfrm>
            <a:off x="412750" y="714375"/>
            <a:ext cx="8305800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C52A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Небулайзеры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0D7D97D-B7E1-4478-BAA0-83D2FC4A6FF0}" type="datetime1">
              <a:rPr lang="ru-RU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2CC43-F77B-476B-8F7A-DD26A30CB5B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white">
          <a:xfrm>
            <a:off x="3622675" y="2051050"/>
            <a:ext cx="2132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НЕБУЛАЙЗЕРЫ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black">
          <a:xfrm>
            <a:off x="3313113" y="2676525"/>
            <a:ext cx="47037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это устройства для преобразования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жидкого лекарственного препарата в аэрозоль с заранее известным качеством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&gt;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50% частиц аэрозоля должны быть размером 2 – 5 мкм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 прогнозируемым лечебным эффектом.</a:t>
            </a:r>
          </a:p>
        </p:txBody>
      </p:sp>
      <p:pic>
        <p:nvPicPr>
          <p:cNvPr id="9226" name="Picture 12" descr="C:\Documents and Settings\All Users\Documents\Work\Omron\Фото для презентации\Обработанные\U22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88" y="2205038"/>
            <a:ext cx="15478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 descr="Рисунок1.png"/>
          <p:cNvPicPr>
            <a:picLocks noChangeAspect="1"/>
          </p:cNvPicPr>
          <p:nvPr/>
        </p:nvPicPr>
        <p:blipFill>
          <a:blip r:embed="rId2" cstate="print"/>
          <a:srcRect l="7042" t="3526" r="6700"/>
          <a:stretch>
            <a:fillRect/>
          </a:stretch>
        </p:blipFill>
        <p:spPr bwMode="auto">
          <a:xfrm>
            <a:off x="5562600" y="2944813"/>
            <a:ext cx="35290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/>
          <p:nvPr/>
        </p:nvSpPr>
        <p:spPr>
          <a:xfrm rot="13227517">
            <a:off x="3373438" y="3408363"/>
            <a:ext cx="1878012" cy="1660525"/>
          </a:xfrm>
          <a:prstGeom prst="cloudCallout">
            <a:avLst>
              <a:gd name="adj1" fmla="val -90881"/>
              <a:gd name="adj2" fmla="val 1071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74900" y="188913"/>
            <a:ext cx="5437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РАСПРЕДЕЛЕНИЕ ЧАСТИЦ АЭРОЗОЛЯ В ДЫХАТЕЛЬНЫХ ПУТЯХ</a:t>
            </a:r>
            <a:r>
              <a:rPr lang="en-US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*</a:t>
            </a:r>
            <a:endParaRPr lang="ru-RU" sz="2000" b="1" i="1" dirty="0">
              <a:solidFill>
                <a:schemeClr val="accent1">
                  <a:lumMod val="20000"/>
                  <a:lumOff val="80000"/>
                </a:schemeClr>
              </a:solidFill>
              <a:latin typeface="Myriad Pro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388" y="2351088"/>
            <a:ext cx="4968875" cy="406400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71BC"/>
                </a:solidFill>
                <a:latin typeface="Myriad Pro" pitchFamily="34" charset="0"/>
              </a:rPr>
              <a:t>Осаждение в средних и мелких бронхах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388" y="1916113"/>
            <a:ext cx="5832475" cy="407987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Осаждение в ротоглотке, гортани, трахее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64163" y="2997200"/>
            <a:ext cx="1223962" cy="454025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2-5 мкм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16338" y="3933825"/>
            <a:ext cx="1071562" cy="719138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Менее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 2мкм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6550" y="2708275"/>
            <a:ext cx="1079500" cy="649288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Более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5мкм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388" y="2782888"/>
            <a:ext cx="3600450" cy="40640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ru-RU" sz="2100" dirty="0">
                <a:solidFill>
                  <a:srgbClr val="0071BC"/>
                </a:solidFill>
                <a:latin typeface="Myriad Pro" pitchFamily="34" charset="0"/>
              </a:rPr>
              <a:t>Не осаждаются в легких </a:t>
            </a:r>
          </a:p>
        </p:txBody>
      </p:sp>
      <p:sp>
        <p:nvSpPr>
          <p:cNvPr id="10251" name="TextBox 3"/>
          <p:cNvSpPr txBox="1">
            <a:spLocks noChangeArrowheads="1"/>
          </p:cNvSpPr>
          <p:nvPr/>
        </p:nvSpPr>
        <p:spPr bwMode="auto">
          <a:xfrm>
            <a:off x="0" y="6597650"/>
            <a:ext cx="93583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Myriad Pro" pitchFamily="34" charset="0"/>
              </a:rPr>
              <a:t>* Task Group, 1966  (Респирабельная фракция – доля частиц (%) с аэродинамическим диаметром 2-5 мкм в аэрозоле.)</a:t>
            </a:r>
            <a:endParaRPr lang="ru-RU" sz="120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3" grpId="0" animBg="1"/>
      <p:bldP spid="24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388" y="3213100"/>
            <a:ext cx="4321175" cy="5524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ru-RU" sz="2300" dirty="0">
                <a:solidFill>
                  <a:schemeClr val="bg1"/>
                </a:solidFill>
                <a:latin typeface="Myriad Pro" pitchFamily="34" charset="0"/>
              </a:rPr>
              <a:t>Дозированные аэрозольные</a:t>
            </a:r>
          </a:p>
          <a:p>
            <a:pPr algn="ctr">
              <a:lnSpc>
                <a:spcPts val="2000"/>
              </a:lnSpc>
              <a:defRPr/>
            </a:pPr>
            <a:r>
              <a:rPr kumimoji="1" lang="ru-RU" sz="2300" dirty="0">
                <a:solidFill>
                  <a:schemeClr val="bg1"/>
                </a:solidFill>
                <a:latin typeface="Myriad Pro" pitchFamily="34" charset="0"/>
              </a:rPr>
              <a:t>ингаляторы</a:t>
            </a:r>
            <a:endParaRPr lang="ru-RU" sz="23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3213100"/>
            <a:ext cx="4321175" cy="5524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00" b="1" dirty="0" err="1">
                <a:solidFill>
                  <a:schemeClr val="bg1"/>
                </a:solidFill>
                <a:latin typeface="Myriad Pro" pitchFamily="34" charset="0"/>
              </a:rPr>
              <a:t>Небулайзеры</a:t>
            </a:r>
            <a:endParaRPr lang="ru-RU" sz="25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388" y="3789363"/>
            <a:ext cx="4321175" cy="57626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Лекарственное средство находится в одноразовом контейнере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388" y="4365625"/>
            <a:ext cx="4321175" cy="576263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Лекарственный препарат выходит из резервуара под высоким давлением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4941888"/>
            <a:ext cx="4321175" cy="839787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Необходимо четко соблюдать методику - координировать  вдох и нажатие на контейнер.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0" y="3789363"/>
            <a:ext cx="4321175" cy="57626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Возможность использования больших доз и комбинирования лекарств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4365625"/>
            <a:ext cx="4321175" cy="863600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Непрерывная подача и низкая скорость подачи лекарственного препарата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5229225"/>
            <a:ext cx="4321175" cy="55245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Простота техники ингаляции – 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режим естественного дыхания</a:t>
            </a:r>
          </a:p>
        </p:txBody>
      </p:sp>
      <p:pic>
        <p:nvPicPr>
          <p:cNvPr id="11274" name="Picture 12" descr="C:\Documents and Settings\All Users\Documents\Work\Omron\Фото для презентации\Обработанные\U22_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1358900"/>
            <a:ext cx="122396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7" descr="C:\Documents and Settings\All Users\Documents\Work\Omron\Фото для презентации\Обработанные\inhal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12414">
            <a:off x="1554956" y="1521619"/>
            <a:ext cx="13414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80975" y="5759450"/>
            <a:ext cx="4319588" cy="838200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По статистике 54% пользователей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периодически не соблюдают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методику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72000" y="5759450"/>
            <a:ext cx="4321175" cy="838200"/>
          </a:xfrm>
          <a:prstGeom prst="roundRect">
            <a:avLst/>
          </a:prstGeom>
          <a:solidFill>
            <a:srgbClr val="E8F4F8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Возможность применения у детей, 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пожилых, ослабленных и </a:t>
            </a:r>
          </a:p>
          <a:p>
            <a:pPr algn="ctr">
              <a:lnSpc>
                <a:spcPts val="14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1BC"/>
                </a:solidFill>
                <a:latin typeface="Myriad Pro" pitchFamily="34" charset="0"/>
              </a:rPr>
              <a:t>тяжелобольных людей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376488" y="404813"/>
            <a:ext cx="500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 pitchFamily="34" charset="0"/>
                <a:ea typeface="+mj-ea"/>
                <a:cs typeface="Arial" pitchFamily="34" charset="0"/>
              </a:rPr>
              <a:t>ТИП ИНГАЛЯЦИОННОГО УСТРОЙСТВА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3284538"/>
            <a:ext cx="8142287" cy="14779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/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ru-RU" smtClean="0">
                <a:solidFill>
                  <a:schemeClr val="accent2"/>
                </a:solidFill>
              </a:rPr>
              <a:t/>
            </a:r>
            <a:br>
              <a:rPr lang="ru-RU" smtClean="0">
                <a:solidFill>
                  <a:schemeClr val="accent2"/>
                </a:solidFill>
              </a:rPr>
            </a:br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58888" y="1341438"/>
            <a:ext cx="6553200" cy="50323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j-ea"/>
                <a:cs typeface="+mj-cs"/>
              </a:rPr>
              <a:t>ПОКАЗАНИЯ ДЛЯ НЕБУЛАЙЗЕРНОЙ ТЕРАПИИ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79388" y="3429000"/>
            <a:ext cx="3816350" cy="23034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БРОНХООБСТРУКТИВНОГО СИНДРОМА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п</a:t>
            </a: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ри ХОБЛ, </a:t>
            </a:r>
            <a:endParaRPr lang="en-US" b="1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бронхиальной астме, </a:t>
            </a:r>
            <a:endParaRPr lang="en-US" b="1" dirty="0">
              <a:solidFill>
                <a:srgbClr val="0071BC"/>
              </a:solidFill>
              <a:latin typeface="Myriad Pro" pitchFamily="34" charset="0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 пневмонии и других видах  </a:t>
            </a:r>
            <a:r>
              <a:rPr lang="ru-RU" b="1" dirty="0" err="1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бронхолегочных</a:t>
            </a: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заболеваний.</a:t>
            </a:r>
          </a:p>
        </p:txBody>
      </p:sp>
      <p:sp>
        <p:nvSpPr>
          <p:cNvPr id="12293" name="Прямоугольник 7"/>
          <p:cNvSpPr>
            <a:spLocks noChangeArrowheads="1"/>
          </p:cNvSpPr>
          <p:nvPr/>
        </p:nvSpPr>
        <p:spPr bwMode="auto">
          <a:xfrm>
            <a:off x="36513" y="6415088"/>
            <a:ext cx="9072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Myriad Pro" pitchFamily="34" charset="0"/>
              </a:rPr>
              <a:t>*   Boe J, Dennis JH. O’driscoll BR et al. European Respiratory Society Guidelines on the use of nebulizers. Eur  Respir J2001;   </a:t>
            </a:r>
          </a:p>
          <a:p>
            <a:r>
              <a:rPr lang="en-US" sz="1200" i="1">
                <a:latin typeface="Myriad Pro" pitchFamily="34" charset="0"/>
              </a:rPr>
              <a:t>**</a:t>
            </a:r>
            <a:r>
              <a:rPr lang="ru-RU" sz="1200" i="1">
                <a:latin typeface="Myriad Pro" pitchFamily="34" charset="0"/>
              </a:rPr>
              <a:t>Верткин,Скотников ,Журнал «Медицинский совет» №9,2011</a:t>
            </a:r>
            <a:endParaRPr lang="en-US" sz="1200" i="1">
              <a:latin typeface="Myriad Pro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200" i="1"/>
          </a:p>
          <a:p>
            <a:pPr>
              <a:buFont typeface="Arial" pitchFamily="34" charset="0"/>
              <a:buChar char="•"/>
            </a:pPr>
            <a:endParaRPr lang="ru-RU" sz="120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76375" y="2349500"/>
            <a:ext cx="2449513" cy="431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Профилактика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795963" y="2349500"/>
            <a:ext cx="1655762" cy="3587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71BC"/>
                </a:solidFill>
                <a:latin typeface="Myriad Pro" pitchFamily="34" charset="0"/>
                <a:ea typeface="+mj-ea"/>
                <a:cs typeface="Arial" pitchFamily="34" charset="0"/>
              </a:rPr>
              <a:t> Устранение</a:t>
            </a:r>
          </a:p>
        </p:txBody>
      </p:sp>
      <p:pic>
        <p:nvPicPr>
          <p:cNvPr id="12296" name="Picture 2" descr="C:\Users\dukat\Desktop\Картинки для презентахи\indoor-air-quality-in-dubai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213100"/>
            <a:ext cx="414178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258888" y="2205038"/>
            <a:ext cx="6697662" cy="6492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5DAE1911B4104A98BA659A10840CFC" ma:contentTypeVersion="0" ma:contentTypeDescription="Создание документа." ma:contentTypeScope="" ma:versionID="4da4b05353c429fb21e6f7675f835237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A2D49095-E293-4196-A2E8-68ED6033157E}"/>
</file>

<file path=customXml/itemProps2.xml><?xml version="1.0" encoding="utf-8"?>
<ds:datastoreItem xmlns:ds="http://schemas.openxmlformats.org/officeDocument/2006/customXml" ds:itemID="{7459975C-4454-49E2-9F35-A7539AE3545D}"/>
</file>

<file path=customXml/itemProps3.xml><?xml version="1.0" encoding="utf-8"?>
<ds:datastoreItem xmlns:ds="http://schemas.openxmlformats.org/officeDocument/2006/customXml" ds:itemID="{762376B8-10FB-4B37-9C24-8C5D9D63907E}"/>
</file>

<file path=docProps/app.xml><?xml version="1.0" encoding="utf-8"?>
<Properties xmlns="http://schemas.openxmlformats.org/officeDocument/2006/extended-properties" xmlns:vt="http://schemas.openxmlformats.org/officeDocument/2006/docPropsVTypes">
  <TotalTime>2973</TotalTime>
  <Words>1728</Words>
  <Application>Microsoft Office PowerPoint</Application>
  <PresentationFormat>Экран (4:3)</PresentationFormat>
  <Paragraphs>505</Paragraphs>
  <Slides>43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8" baseType="lpstr">
      <vt:lpstr>Arial</vt:lpstr>
      <vt:lpstr>Calibri</vt:lpstr>
      <vt:lpstr>Myriad Pro</vt:lpstr>
      <vt:lpstr>Cambria</vt:lpstr>
      <vt:lpstr>Times New Roman</vt:lpstr>
      <vt:lpstr>HGP創英角ｺﾞｼｯｸUB</vt:lpstr>
      <vt:lpstr>Arial Narrow</vt:lpstr>
      <vt:lpstr>MS PGothic</vt:lpstr>
      <vt:lpstr>HG明朝B</vt:lpstr>
      <vt:lpstr>Symbol</vt:lpstr>
      <vt:lpstr>HGｺﾞｼｯｸM</vt:lpstr>
      <vt:lpstr>Monotype Corsiva</vt:lpstr>
      <vt:lpstr>Wingdings</vt:lpstr>
      <vt:lpstr>Arial Unicode MS</vt:lpstr>
      <vt:lpstr>Тема Office</vt:lpstr>
      <vt:lpstr>Слайд 1</vt:lpstr>
      <vt:lpstr>ДОСТИЖЕНИЯ</vt:lpstr>
      <vt:lpstr>Слайд 3</vt:lpstr>
      <vt:lpstr>Слайд 4</vt:lpstr>
      <vt:lpstr>Слайд 5</vt:lpstr>
      <vt:lpstr>Слайд 6</vt:lpstr>
      <vt:lpstr>Слайд 7</vt:lpstr>
      <vt:lpstr>Слайд 8</vt:lpstr>
      <vt:lpstr>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Афанасьев</dc:creator>
  <cp:lastModifiedBy>shtreys</cp:lastModifiedBy>
  <cp:revision>307</cp:revision>
  <dcterms:created xsi:type="dcterms:W3CDTF">2012-08-28T09:13:55Z</dcterms:created>
  <dcterms:modified xsi:type="dcterms:W3CDTF">2016-03-29T06:05:21Z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0x010100C45DAE1911B4104A98BA659A10840CFC</vt:lpwstr>
  </property>
</Properties>
</file>